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sldIdLst>
    <p:sldId id="256" r:id="rId2"/>
    <p:sldId id="258" r:id="rId3"/>
    <p:sldId id="259" r:id="rId4"/>
    <p:sldId id="292" r:id="rId5"/>
    <p:sldId id="275" r:id="rId6"/>
    <p:sldId id="262" r:id="rId7"/>
    <p:sldId id="277" r:id="rId8"/>
    <p:sldId id="278" r:id="rId9"/>
    <p:sldId id="293" r:id="rId10"/>
    <p:sldId id="289" r:id="rId11"/>
    <p:sldId id="294" r:id="rId12"/>
    <p:sldId id="264" r:id="rId13"/>
    <p:sldId id="279" r:id="rId14"/>
    <p:sldId id="280" r:id="rId15"/>
    <p:sldId id="290" r:id="rId16"/>
    <p:sldId id="266" r:id="rId17"/>
    <p:sldId id="281" r:id="rId18"/>
    <p:sldId id="282" r:id="rId19"/>
    <p:sldId id="295" r:id="rId20"/>
    <p:sldId id="298" r:id="rId21"/>
    <p:sldId id="291" r:id="rId22"/>
    <p:sldId id="296" r:id="rId23"/>
    <p:sldId id="268" r:id="rId24"/>
    <p:sldId id="283" r:id="rId25"/>
    <p:sldId id="297" r:id="rId26"/>
    <p:sldId id="284" r:id="rId27"/>
    <p:sldId id="270" r:id="rId28"/>
    <p:sldId id="285" r:id="rId29"/>
    <p:sldId id="272" r:id="rId30"/>
    <p:sldId id="287" r:id="rId31"/>
    <p:sldId id="299" r:id="rId32"/>
    <p:sldId id="260" r:id="rId33"/>
    <p:sldId id="300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49D6BAB-1A4E-4C9F-AF86-A1A2AD0734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7A4FD20-74C8-464A-88F8-3146E81A91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0F7F958F-B5AC-421B-9D8D-F97AB93CA88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B874323-64D6-41F6-BD9C-60A85A1E82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F72FA522-4C8D-430C-AD49-F07458FCA8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52141605-750F-43E3-8AC4-60885C43D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E8383C-8EEC-4DE5-91B6-5CD51D30311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B2E38902-3601-491A-B9D4-9BAC5723FC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1" name="Rectangle 3">
              <a:extLst>
                <a:ext uri="{FF2B5EF4-FFF2-40B4-BE49-F238E27FC236}">
                  <a16:creationId xmlns:a16="http://schemas.microsoft.com/office/drawing/2014/main" id="{B1B8FFD0-20CA-4EE9-8571-58065F9C28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2532" name="Rectangle 4">
              <a:extLst>
                <a:ext uri="{FF2B5EF4-FFF2-40B4-BE49-F238E27FC236}">
                  <a16:creationId xmlns:a16="http://schemas.microsoft.com/office/drawing/2014/main" id="{898D4AC3-3331-46A7-9111-4B289AE3FE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2533" name="Group 5">
              <a:extLst>
                <a:ext uri="{FF2B5EF4-FFF2-40B4-BE49-F238E27FC236}">
                  <a16:creationId xmlns:a16="http://schemas.microsoft.com/office/drawing/2014/main" id="{8E09A18A-FD83-47DC-AAC7-3377A8A4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2534" name="Rectangle 6">
                <a:extLst>
                  <a:ext uri="{FF2B5EF4-FFF2-40B4-BE49-F238E27FC236}">
                    <a16:creationId xmlns:a16="http://schemas.microsoft.com/office/drawing/2014/main" id="{1C66080E-D9F9-4870-A240-B35711CFCE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5" name="Rectangle 7">
                <a:extLst>
                  <a:ext uri="{FF2B5EF4-FFF2-40B4-BE49-F238E27FC236}">
                    <a16:creationId xmlns:a16="http://schemas.microsoft.com/office/drawing/2014/main" id="{569EDBB7-9EB0-41CD-853F-CC93BCF3BF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6" name="Rectangle 8">
                <a:extLst>
                  <a:ext uri="{FF2B5EF4-FFF2-40B4-BE49-F238E27FC236}">
                    <a16:creationId xmlns:a16="http://schemas.microsoft.com/office/drawing/2014/main" id="{4714A6EA-82AE-442D-B3D4-98A6E7F8ED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7" name="Rectangle 9">
                <a:extLst>
                  <a:ext uri="{FF2B5EF4-FFF2-40B4-BE49-F238E27FC236}">
                    <a16:creationId xmlns:a16="http://schemas.microsoft.com/office/drawing/2014/main" id="{A2E584A7-A390-4272-856A-581901EA46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8" name="Rectangle 10">
                <a:extLst>
                  <a:ext uri="{FF2B5EF4-FFF2-40B4-BE49-F238E27FC236}">
                    <a16:creationId xmlns:a16="http://schemas.microsoft.com/office/drawing/2014/main" id="{93AC1406-23B8-4623-9FEB-98B98A7916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9" name="Rectangle 11">
                <a:extLst>
                  <a:ext uri="{FF2B5EF4-FFF2-40B4-BE49-F238E27FC236}">
                    <a16:creationId xmlns:a16="http://schemas.microsoft.com/office/drawing/2014/main" id="{48593EAD-9EE5-4967-A5B4-978AA0994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0" name="Rectangle 12">
                <a:extLst>
                  <a:ext uri="{FF2B5EF4-FFF2-40B4-BE49-F238E27FC236}">
                    <a16:creationId xmlns:a16="http://schemas.microsoft.com/office/drawing/2014/main" id="{F8B431AF-55B9-4BDF-93CC-4EB220DEAD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1" name="Rectangle 13">
                <a:extLst>
                  <a:ext uri="{FF2B5EF4-FFF2-40B4-BE49-F238E27FC236}">
                    <a16:creationId xmlns:a16="http://schemas.microsoft.com/office/drawing/2014/main" id="{EF50ED08-3A5C-4AC6-B289-105D2285ED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2" name="Rectangle 14">
                <a:extLst>
                  <a:ext uri="{FF2B5EF4-FFF2-40B4-BE49-F238E27FC236}">
                    <a16:creationId xmlns:a16="http://schemas.microsoft.com/office/drawing/2014/main" id="{BFF063EF-37D9-4056-A05A-B9A91D18D6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3" name="Rectangle 15">
                <a:extLst>
                  <a:ext uri="{FF2B5EF4-FFF2-40B4-BE49-F238E27FC236}">
                    <a16:creationId xmlns:a16="http://schemas.microsoft.com/office/drawing/2014/main" id="{DF6B45EF-461A-484E-9590-3B6EAE8021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2544" name="Rectangle 16">
            <a:extLst>
              <a:ext uri="{FF2B5EF4-FFF2-40B4-BE49-F238E27FC236}">
                <a16:creationId xmlns:a16="http://schemas.microsoft.com/office/drawing/2014/main" id="{362AB9EE-4575-42ED-B6A6-711FEB235C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8A4581DD-F8FF-4C75-8D7F-4BE90C7B6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2546" name="Rectangle 18">
            <a:extLst>
              <a:ext uri="{FF2B5EF4-FFF2-40B4-BE49-F238E27FC236}">
                <a16:creationId xmlns:a16="http://schemas.microsoft.com/office/drawing/2014/main" id="{48446E4A-93A6-4423-BEB1-36BCBF36DE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8D8C7A-1EB7-4423-9E15-75576D1EF8D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2547" name="Rectangle 19">
            <a:extLst>
              <a:ext uri="{FF2B5EF4-FFF2-40B4-BE49-F238E27FC236}">
                <a16:creationId xmlns:a16="http://schemas.microsoft.com/office/drawing/2014/main" id="{7CF22C3C-827B-417F-A2AD-91033734B6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BB07FE41-4E78-40C8-B344-25EAC05606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4EDCB-0F87-4172-AA44-7CBE645E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1AC3A0-FCB6-466F-A66A-77531DEDA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B97D8B-D676-47ED-A687-044EF95EF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60B7BB-FB55-448B-9746-41EE65569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09E7F2-F664-40F5-AA1B-9F7EDF304CA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F853434A-D9B7-4502-9B4C-7F944E24F6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031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3D7B29-2BFF-41A8-BCB6-0B9D34F8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AA66C2-06F4-4BF6-A1C2-A82CFFA46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F776A5-8015-4FE3-97A8-6F62209194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2D2A941-7F8E-4754-9F65-AD8A42D6B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8B4C6A-54B0-404C-9385-187A10A24A7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4CE0750B-6888-40B1-804F-CB063EBF0A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5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DB4BD-1E2D-4FF9-BD16-1DA0A0DE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0FB2A9-856E-4DD5-8708-72AD0F1E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0A0DB0-804C-40E1-97EE-E024672E98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A1D260-7398-4EC3-A1DE-C6B2ED976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E794B-E443-4A86-83C1-19018A639D3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4341B77-A53A-418E-86D6-379D85D19D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5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45B29-643A-432F-913D-C32D947F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FCE286-A754-4DB7-908D-75F63EA05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06A3DC-4DC1-4759-97FE-1F961D325A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F70942-5C5D-448E-837D-42AF489A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89C12-5183-4E27-90D1-EE9141133D1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A7D73B8-C50B-4680-94D7-C6D018F565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51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6C7BF-CC7A-4254-B86C-65B0D419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2C3E65-9A60-4CB5-AF0C-6EF92886E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546891-710B-4135-BA98-2364DCCF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909A59-955E-4102-B81E-E94013966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EB18B1-C00B-41E9-A0E8-BC4D059BD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E990F-ADFE-4F76-8EC8-A401A113333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8C6927-3716-4B58-B9CC-7078099B2F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73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8E073-A6B5-40F6-B786-81156D95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075023-8A69-4F85-9BEF-2D59F84AB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A007CF-51E9-425D-BD3E-6488038D7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D1C56A-6FCE-418B-83CC-4AC75E967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94DC05-DE58-4D8E-BCAC-F38890607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CCEC114-53EB-4D60-9F53-348FF3359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57E54D6-D7AF-433C-A56B-90FEBE1C3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5B2D4C-048A-42A6-A5BC-3C67803A9C2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52DA22C5-9B06-43F5-946C-E1F2C267E0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96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F52B4-48C1-4827-A7F9-D1D72B48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842C97-9AFB-4F07-B5A1-6756ECA89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F5C21-91AA-4F0F-B0B6-A2EE12884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970A8-B3BF-4B2F-B844-22326E7E702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26433A-7279-4893-9C92-83D2DDD4D11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899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628E8D6-EAC1-4D60-8D47-C15C1C65E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163B6C7-B4CD-44D0-AED1-F415A12BF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29170-02E8-4696-8898-696C220F8E5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A7451-C88F-4B89-834A-2E95C9643F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745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323E0-ED4C-44EC-95C6-FF429990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F494D-0797-4305-925A-65956923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388BAB-232B-41A4-9001-A45819D5E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C603AB-BCF3-4D42-85C7-5DD35C426F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CDDC1A-45E7-47C4-BAF9-44838D09C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E3A055-0A39-4E1A-9D10-9D6A497160A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51DD7F-D020-4A0B-939B-8B585DBF05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282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A5D7B-4E9E-4CDD-99E6-AE7E5720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9091A5-F800-445D-A5AE-B1B8EFB8E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405D9F-BE76-40EC-BEE0-0934FA5B6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5D338A-294E-446C-8BD5-3E117D31F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9BF55B-82DC-4FA4-8EFB-A99D954B0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97EE7-0F96-40EF-9CF0-4CFD8C54BFF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68708A-EE65-4737-8550-D94D41CE7C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2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6A7BB8E-6CA1-4DA5-A0CA-1AC9A0A5A7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272D7D8-5640-4BB4-9ED6-0D8B3E2094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F33E55F-DF14-40AF-B61C-AB29A0104EE9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1508" name="Group 4">
            <a:extLst>
              <a:ext uri="{FF2B5EF4-FFF2-40B4-BE49-F238E27FC236}">
                <a16:creationId xmlns:a16="http://schemas.microsoft.com/office/drawing/2014/main" id="{451CF396-2CDE-4023-9F31-3DA6BB4C03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573F52C2-E286-42EF-8A70-3B2CFAC98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1510" name="Rectangle 6">
              <a:extLst>
                <a:ext uri="{FF2B5EF4-FFF2-40B4-BE49-F238E27FC236}">
                  <a16:creationId xmlns:a16="http://schemas.microsoft.com/office/drawing/2014/main" id="{B942B682-034A-42AB-A6EA-B575A392D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BB7F702C-A722-42ED-BEB7-8A252ADBD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842A6B49-2E2C-48A8-BE4A-E9E9A1AD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BE04A2D5-E611-4206-B14D-37251A468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14D8589C-6CA5-4337-9957-06F47782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1515" name="Rectangle 11">
              <a:extLst>
                <a:ext uri="{FF2B5EF4-FFF2-40B4-BE49-F238E27FC236}">
                  <a16:creationId xmlns:a16="http://schemas.microsoft.com/office/drawing/2014/main" id="{FC126430-DC7A-450A-9DA9-CCF045B16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1516" name="Rectangle 12">
              <a:extLst>
                <a:ext uri="{FF2B5EF4-FFF2-40B4-BE49-F238E27FC236}">
                  <a16:creationId xmlns:a16="http://schemas.microsoft.com/office/drawing/2014/main" id="{042D71D7-BC54-45F6-A6E4-C1D67C81D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67C84DD1-6766-45E0-ACBA-0FFDB882D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8E8E563C-F80F-4E23-9731-720D9C58A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A70DBA0D-6803-466F-A15D-73A3C2549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DAD39478-E442-4B53-9742-EF542B6D2F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5B401F4-7F3D-4EFC-B4BD-FAAA7A9FBF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437063"/>
            <a:ext cx="8604250" cy="2090737"/>
          </a:xfrm>
        </p:spPr>
        <p:txBody>
          <a:bodyPr/>
          <a:lstStyle/>
          <a:p>
            <a:pPr algn="ctr"/>
            <a:r>
              <a:rPr lang="pt-BR" altLang="pt-BR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36- FUNDOS ESPECÍFICOS PARA A OBRA DE BENEFICÊNCIA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58FE3B46-7D0E-4D17-9B1F-5F926AF8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23863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DSC01052">
            <a:extLst>
              <a:ext uri="{FF2B5EF4-FFF2-40B4-BE49-F238E27FC236}">
                <a16:creationId xmlns:a16="http://schemas.microsoft.com/office/drawing/2014/main" id="{91A4F411-0BFD-4248-BCB6-DD3B5CC8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22500"/>
            <a:ext cx="180022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9E92C4B2-CDEE-4A75-AC7B-CC93298B2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A1A86B5-8DF5-4097-8F69-7B5066CA9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33F6-05F6-40BA-8A10-E84ED0023BC0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DCFB81C-B596-45B8-95F9-1314B4AC2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40762" cy="58324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Fazendo isso por eles, vós o estais fazendo por Jesus na pessoa de Seus santos. Ele identifica-Se com a humanidade sofredora. Não espereis até que estejam satisfeitas todas as vossas necessidades imaginárias.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6F25881-7D9B-4702-9A88-210DC3A18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7656FB-1BFE-48F6-811E-FA8CEA7591D4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B6522DE-96AE-4DDF-88B4-3C2C9A0D4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40762" cy="56165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confieis em vossos sentimentos, dando quando estais inclinados a fazê-lo, e retendo quando não tendes o desejo. Dai regularmente, dez, vinte ou cinqüenta centavos por semana, como desejaríeis ver escrito no registro celestial no dia de Deus.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265376-534B-4100-A985-CB8F2FCB1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BE00A-D5CA-417E-B300-E4014EEABC30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4DDA700-8F5E-41DD-A8C3-1B5636EA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7920038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O que podemos aprender quanto a possuirmos uma caixa de ofertas em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casa? Por quê? (271:1)</a:t>
            </a:r>
          </a:p>
        </p:txBody>
      </p:sp>
      <p:pic>
        <p:nvPicPr>
          <p:cNvPr id="8195" name="Picture 3" descr="DSC01052">
            <a:extLst>
              <a:ext uri="{FF2B5EF4-FFF2-40B4-BE49-F238E27FC236}">
                <a16:creationId xmlns:a16="http://schemas.microsoft.com/office/drawing/2014/main" id="{4146F2CF-277F-4DAD-BD0C-A9ED916F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0810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0356954-525B-4710-A508-18D9BF3FA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57DDA-8B28-4634-BA9B-0B8E9AEA18D2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82ADBE3-520F-4BBF-84B6-7C285C72E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119812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Tenha cada um uma caixa de economias em seu lar, e quando desejar gastar dinheiro para satisfação pessoal, lembre-se dos necessitados e famintos na África e na Índia e os que estão às suas portas. Há pobres entre nós. Praticai a economia, e em todos os casos apresentai o problema a Deus.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08A44C3-9EF6-4903-99A5-360F67BB9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063349-0048-4DE3-BAC2-5922631F0B29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B52FA1B-6144-460E-8059-1F40C71E7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333375"/>
            <a:ext cx="8964613" cy="60483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Pedi-Lhe que vos dê o espírito de Cristo, a fim de serdes em todo o sentido da palavra discípulos de Cristo e receberdes Suas bênçãos. Ao voltardes da adoração do eu e procurardes aliviar o sofrimento da humanidade, orai para que Deus vos dê uma verdadeira obra missionária a fazer pelas pessoas.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113B232-9DA3-44C6-9629-A02A233D6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5EFFD-012B-4BA5-A5DD-CFCED4994AD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0C7C4E4-FB2E-499E-B188-D8466ECD3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620713"/>
            <a:ext cx="9036051" cy="6048375"/>
          </a:xfrm>
        </p:spPr>
        <p:txBody>
          <a:bodyPr/>
          <a:lstStyle/>
          <a:p>
            <a:r>
              <a:rPr lang="pt-BR" altLang="pt-BR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Então os que vierem ao culto na casa de Deus verão um povo vestido com modéstia em harmonia com a fé e a Palavra de Deus. São essas coisas que roubam ao povo de Deus o amor, a certeza e a confiança que devem ter nEle, que maculam a experiência religiosa e desenvolvem o egoísmo que Deus não pode contemplar.</a:t>
            </a:r>
            <a:r>
              <a:rPr lang="pt-BR" altLang="pt-BR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089CB3-B08F-4966-9177-25C0022D6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9673F-93DD-4D83-B09B-7876BC6A7985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80B3875-5736-4C5F-B9BF-F363F3066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981075"/>
            <a:ext cx="80994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O que a autora nos diz acerca do segundo dízimo? Qual deve ser o seu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propósito? (271:2)</a:t>
            </a:r>
          </a:p>
        </p:txBody>
      </p:sp>
      <p:pic>
        <p:nvPicPr>
          <p:cNvPr id="9219" name="Picture 3" descr="DSC01052">
            <a:extLst>
              <a:ext uri="{FF2B5EF4-FFF2-40B4-BE49-F238E27FC236}">
                <a16:creationId xmlns:a16="http://schemas.microsoft.com/office/drawing/2014/main" id="{210B0F97-3C08-43C7-B821-B68179F4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0810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2533991-42D2-4B67-8124-E91CB53FE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0FE81-E71D-4C16-BE62-5EC2B22497F1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BD5467B-D7B9-47FC-A08F-28DD775DA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0762" cy="511333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fim de promover os cultos, bem como para fazer provisões aos pobres, exigia-se um segundo dízimo de todo o lucro. Com relação ao primeiro dízimo, declarou o Senhor: "Aos filhos de Levi tenho dado todos os dízimos em Israel." Núm. 18:21.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43B6765-25CC-4D8D-BBC8-45FD686DD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5C589B-2556-452C-98FD-D6DF36322FF9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B5E258B8-E25B-48E1-AC2B-C156B65E2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119812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 em relação ao segundo Ele ordenou: "Perante o Senhor teu Deus, no lugar que escolher para ali fazer habitar o Seu nome, comerás os dízimos do teu grão, do teu mosto, e do teu azeite, e os primogênitos das tuas vacas e das tuas ovelhas; para que aprendas a temer ao Senhor teu Deus todos os dias." Deut. 14:23.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C666DD3-7108-495E-A30D-FADE2E297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B00FB-3D11-436D-BE6F-772FF2D537C7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08C3CBA-3553-4FC2-88A1-D83C8BEDD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549275"/>
            <a:ext cx="8964613" cy="604837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Este dízimo, ou o seu equivalente em dinheiro, deviam por dois anos trazer ao lugar em que estava estabelecido o santuário. Depois de apresentarem uma oferta de agradecimento a Deus, e uma especificada porção ao sacerdote, os ofertantes deviam fazer uso do que restava para uma festa religiosa, da qual deviam participar os levitas, os estrangeiros, os órfãos e as viúvas. 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B6E43B1-4933-4137-9023-AE0742FDA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907B8-33C0-4529-B673-0A85AA1DF693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BB6C79B-E3F6-46DB-9B1F-E20D9F71B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Não é tarefa fácil prestar auxílio a famílias carentes. Muito se tem por fazer e poucos são os recursos. O Senhor nos tem orientado; usemos Seus métodos e Seu trabalho será realizado a contento.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B6C8F73-2EA4-49F6-8950-7E0605FED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009F3-E543-4B2E-B3D4-45C9121E0E33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06F34D6-6C98-4116-98DD-CFD7A8AE7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640762" cy="56165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 cada terceiro ano, entretanto, este segundo dízimo devia ser usado em casa, hospedando os levitas e os pobres, conforme Moisés dissera: "Para que comam dentro das tuas portas, e se fartem." Deut. 26:12. Este dízimo proveria um fundo para fins de caridade e hospitalidade.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A4C6616-1E39-46F5-94E2-0AF8DEEF4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39FF1-97B3-4098-9092-E0F916822715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16270B3-41CE-4E92-9443-5F4DA47AB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964612" cy="6121400"/>
          </a:xfrm>
        </p:spPr>
        <p:txBody>
          <a:bodyPr/>
          <a:lstStyle/>
          <a:p>
            <a:r>
              <a:rPr lang="pt-BR" altLang="pt-BR" sz="4400" b="1"/>
              <a:t>A consagração a Deus de um décimo de toda a renda, quer fosse dos pomares quer dos campos, dos rebanhos ou do trabalho mental e manual; a dedicação de um segundo dízimo para o auxílio dos pobres e outros fins de benevolência,</a:t>
            </a:r>
            <a:endParaRPr lang="pt-BR" altLang="pt-BR"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8716BE8-BB2E-4079-81BC-1345BDE85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E1C498-5EDB-49B1-9315-A03F3BB543DD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3C561E4-62CF-4D91-9571-03C48220D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640762" cy="57610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tendia a conservar vívida diante do povo a verdade de que Deus é o possuidor de todas as coisas, e a oportunidade deles para serem portadores de Suas bênçãos. Era um ensino adaptado a extirpar toda a estreiteza egoísta, e cultivar largueza e nobreza de caráter.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4BB032-44D5-48D8-A41C-180B280C9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19BA0-D92E-4749-B503-5B915EA24E69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690A575-2089-4C84-A29E-F1E6933CA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0713"/>
            <a:ext cx="828040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Tendo como 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base o sexto capítulo de Atos, o que nos é mostrado quanto à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liderança da igreja, o cuidado de órfãos e viúvas e suas necessidades? (273:3)</a:t>
            </a:r>
          </a:p>
        </p:txBody>
      </p:sp>
      <p:pic>
        <p:nvPicPr>
          <p:cNvPr id="10243" name="Picture 3" descr="DSC01052">
            <a:extLst>
              <a:ext uri="{FF2B5EF4-FFF2-40B4-BE49-F238E27FC236}">
                <a16:creationId xmlns:a16="http://schemas.microsoft.com/office/drawing/2014/main" id="{45F7367A-A3A0-4A2F-898B-88C58959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0810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EA8754D-DA9E-401C-9057-2B61EC312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BB2FC-1C7D-4575-9D39-4C31A1EFF719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31B7BAF-DDEF-46A3-A084-5694F4116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59753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 sexto capítulo de Atos     é-nos mostrado ao serem escolhidos homens para ocupar posições na igreja, como foi o assunto apresentado perante o Senhor e feitas as mais ferventes orações com o pedido de guia. 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A3A8331-1A11-4A40-9C69-AA9064875A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3AA8C-8AC7-4CBD-9382-72DAA338BE69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50D4658-EC48-4FF9-A2CE-D2AA2AFCB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836613"/>
            <a:ext cx="8640762" cy="532923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 viúvas e órfãos deviam ser sustentados pelas contribuições da igreja. Suas necessidades não deviam ser providas pela igreja mas por donativos especiais.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91B0825-E3BB-4A3D-B7A2-B8F929C6E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70B0A-9C2D-4402-BE1F-351568F87EEC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4E80D9-58CA-4424-9D92-996B1FD80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0483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dízimo devia ser consagrado ao Senhor, sendo usado sempre para o sustento do ministério. Homens deviam ser escolhidos para superintender a obra de cuidar dos pobres, zelar pela distribuição correta dos meios em mãos, a fim de que nenhum dentre os crentes sofresse necessidades.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771F65-5E5F-4851-8E99-E703B7F63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E54DB-CC25-40F9-814C-3390BECCC558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97675B5-DA06-4C99-B65A-530F8418A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2513"/>
            <a:ext cx="81375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Era desígnio de Deus que a pobreza fosse conhecida do povo de Israel?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Por quê? (273:4)</a:t>
            </a:r>
          </a:p>
        </p:txBody>
      </p:sp>
      <p:pic>
        <p:nvPicPr>
          <p:cNvPr id="11267" name="Picture 3" descr="DSC01052">
            <a:extLst>
              <a:ext uri="{FF2B5EF4-FFF2-40B4-BE49-F238E27FC236}">
                <a16:creationId xmlns:a16="http://schemas.microsoft.com/office/drawing/2014/main" id="{8EC7C9D5-3FCE-462C-BA45-9AA04B61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0810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A6CF631-70DB-4472-9ADF-9A8EC6B16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EE2BF-E942-4FC6-8D3D-07BF795CECE8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FE63413-49A0-4B76-B829-9AC748676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40762" cy="583247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Nada há, depois do reconhecimento dos direitos de Deus, que mais caracterize as leis dadas por Moisés do que o espírito liberal, afetuoso e hospitaleiro ordenado para com os pobres. Embora Deus houvesse prometido abençoar grandemente Seu povo, não era Seu desígnio que a pobreza fosse inteiramente desconhecida entre eles.</a:t>
            </a:r>
            <a:r>
              <a:rPr lang="pt-BR" altLang="pt-B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CB6AFA-42D7-4480-8AB2-85120FEA8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54BD1-6487-400C-ACA9-670F65B7E510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D670929-DAD7-40E4-AE76-7A661DA2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50913"/>
            <a:ext cx="849630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"Enquanto o povo seguia a ordem de Deus não havia mendigos entre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eles." Na sua opinião, essa afirmativa é verdadeira ou falsa? Explique.</a:t>
            </a:r>
          </a:p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(273:4; 274:0)</a:t>
            </a:r>
          </a:p>
        </p:txBody>
      </p:sp>
      <p:pic>
        <p:nvPicPr>
          <p:cNvPr id="12291" name="Picture 3" descr="DSC01052">
            <a:extLst>
              <a:ext uri="{FF2B5EF4-FFF2-40B4-BE49-F238E27FC236}">
                <a16:creationId xmlns:a16="http://schemas.microsoft.com/office/drawing/2014/main" id="{7A05B83A-4599-4E1F-951E-3AF4C5A8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81087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899C79C-78D0-44AE-A88F-C3996A97F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F7E6A-9CD2-4CE8-8967-3E948886C312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165BCD1-2248-4F9D-B65C-91631AB0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799306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Que pedido Deus faz àqueles a quem Ele indicou como Seus mordamos?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(270:1)</a:t>
            </a:r>
          </a:p>
        </p:txBody>
      </p:sp>
      <p:pic>
        <p:nvPicPr>
          <p:cNvPr id="5124" name="Picture 4" descr="DSC01052">
            <a:extLst>
              <a:ext uri="{FF2B5EF4-FFF2-40B4-BE49-F238E27FC236}">
                <a16:creationId xmlns:a16="http://schemas.microsoft.com/office/drawing/2014/main" id="{CF59A650-693E-4925-987B-F4005C79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0810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87AFFDE-2281-4175-9EAC-2ED8C4C09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0D9D3-CACD-47C1-B32F-3E7A4BE71F70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A0956EC-7CFB-433A-97B5-A6547D1A7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5388"/>
            <a:ext cx="8640762" cy="468153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 declarou que os pobres nunca se acabariam na Terra. Sempre haveria entre Seu povo os que poriam em ação a simpatia, ternura e benevolência deles. </a:t>
            </a:r>
            <a:endParaRPr lang="pt-BR" altLang="pt-BR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07992B4-B14D-40EA-AF9E-778E52AA7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F22EDD-3FE6-4B27-A9A2-032664064016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10176C4-C4B2-4BFE-9A54-DFF250E73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59753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Então, como agora, as pessoas estavam sujeitas a contratempos, enfermidade e perda de propriedade; todavia, enquanto seguiram as instruções dadas por Deus, não houve mendigos entre eles, nem qualquer que sofresse fome.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E67A7E1-9177-419F-84D7-80A18BAE0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B5384-EEC7-457D-AC6E-F0F5607B0DE2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8DAED63-E06F-422D-86AF-8ECD4C460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362950" cy="5832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Deus é o possuidor de tudo, e nós os portadores de Suas bençãos. Essa lição foi adaptada a fim de extirpar toda estreiteza egoística que carregamos dentro de nós, e cultivar a largueza e nobreza de caráter em cada um de Seus fiéis mordomos.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EC6065-02B3-40A7-B823-90CC1DD38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B4A5E-2469-4FB1-9155-2344A8D6D5AA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9F9798C-E7BA-45B9-9509-1BD7D564D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581525"/>
            <a:ext cx="9144000" cy="2276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Senhor, faz-me um servo!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570C7835-10D8-4480-A136-2A5A1964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4EB7BB5-AC8F-43C6-9DD1-9E52718D1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44409-1D17-48BA-9D7D-7A948FD87ABC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07783E7-3945-40C2-946D-35BFD5006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60483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pobres são herança de Deus. Cristo deu Sua vida por eles. Ele pede àqueles a quem indicou para agir como Seus mordomos, que dêem liberalmente dos meios a eles confiados para aliviar os pobres e sustentar Sua obra na Terra. 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203CA51-E7E7-48B2-8E9A-74003C7A9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0187F-2ECE-495D-A1E0-1510991E91D0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3CB50F7-D114-4377-8E42-C3A39542E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908050"/>
            <a:ext cx="8640762" cy="5329238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é rico em recursos. Ele designou homens para agirem como Seus tesoureiros neste mundo. O que lhes tem dado devem eles usar em Seu serviço.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4064D5-6234-4264-858F-058A4B6B3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84935-5B6A-4813-80C2-98AC5895943A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355B2C3-DAC4-4FE2-BC7E-6A0FB0C5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802798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Por que razão o Senhor instituiu uma oferta de gratidão em favor dos pobres? (270:2)</a:t>
            </a:r>
          </a:p>
        </p:txBody>
      </p:sp>
      <p:pic>
        <p:nvPicPr>
          <p:cNvPr id="7171" name="Picture 3" descr="DSC01052">
            <a:extLst>
              <a:ext uri="{FF2B5EF4-FFF2-40B4-BE49-F238E27FC236}">
                <a16:creationId xmlns:a16="http://schemas.microsoft.com/office/drawing/2014/main" id="{F4B15A54-0C72-4EE2-9EC6-1895ED89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0810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AD06E30-1EBB-4B51-B0E6-EC198951D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842C07-A88B-4537-BF85-CF82EE1DDEEC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52D55EB-5E8C-43F9-A0DA-F65EF7A58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0483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 cada igreja deveria ser estabelecido um tesouro para os pobres. Então apresente cada membro a Deus uma oferta de gratidão uma vez por semana ou uma vez por mês, conforme for mais conveniente. Essa oferta exprimirá nossa gratidão pelas dádivas da saúde, do alimento e do vestuário.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21B087C-4DFA-44C4-8331-7B3FA3CB5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52169-0E9C-4FFC-9420-1A529139AB16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7755C5-A6B9-4DF9-8FD1-F443FA69E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640762" cy="59753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 segundo Deus nos tenha abençoado com esses confortos, poremos de parte para os pobres, sofredores e aflitos. Desejo chamar a atenção de nossos irmãos especialmente para este ponto. Lembrai-vos dos pobres. 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6711BFA-801E-48A3-A3A5-CF61F337D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7598-FD09-431A-A898-17CB0CCC48B1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44FBDBF-A6D5-470A-8ADA-B4E727847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835025"/>
            <a:ext cx="8640762" cy="52578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Renunciai a algumas de vossas superfluidades, sim, os próprios confortos, e ajudai àqueles que apenas conseguem o mais escasso alimento e vestuário.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336699"/>
      </a:lt2>
      <a:accent1>
        <a:srgbClr val="FFCC99"/>
      </a:accent1>
      <a:accent2>
        <a:srgbClr val="9999CC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8AB9"/>
      </a:accent6>
      <a:hlink>
        <a:srgbClr val="666699"/>
      </a:hlink>
      <a:folHlink>
        <a:srgbClr val="666699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336699"/>
        </a:lt2>
        <a:accent1>
          <a:srgbClr val="FFCC99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8AB9"/>
        </a:accent6>
        <a:hlink>
          <a:srgbClr val="6666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</TotalTime>
  <Words>1351</Words>
  <Application>Microsoft Office PowerPoint</Application>
  <PresentationFormat>Apresentação na tela (4:3)</PresentationFormat>
  <Paragraphs>77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Times New Roman</vt:lpstr>
      <vt:lpstr>Wingdings</vt:lpstr>
      <vt:lpstr>Arial Black</vt:lpstr>
      <vt:lpstr>Copperplate Gothic Bold</vt:lpstr>
      <vt:lpstr>Forte</vt:lpstr>
      <vt:lpstr>Bookman Old Style</vt:lpstr>
      <vt:lpstr>Georgia</vt:lpstr>
      <vt:lpstr>Pixel</vt:lpstr>
      <vt:lpstr>36- FUNDOS ESPECÍFICOS PARA A OBRA DE BENEFICÊNCIA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36- FUNDOS ESPECÍFICOS PARA A OBRA DE BENEFICÊNCIA</dc:title>
  <dc:creator>MARCELO AUGUSTO DE CARVALHO</dc:creator>
  <cp:lastModifiedBy>Pr. Marcelo Carvalho</cp:lastModifiedBy>
  <cp:revision>20</cp:revision>
  <dcterms:created xsi:type="dcterms:W3CDTF">2004-11-16T12:22:46Z</dcterms:created>
  <dcterms:modified xsi:type="dcterms:W3CDTF">2019-11-21T12:21:49Z</dcterms:modified>
</cp:coreProperties>
</file>