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5"/>
  </p:notesMasterIdLst>
  <p:sldIdLst>
    <p:sldId id="256" r:id="rId2"/>
    <p:sldId id="278" r:id="rId3"/>
    <p:sldId id="258" r:id="rId4"/>
    <p:sldId id="259" r:id="rId5"/>
    <p:sldId id="281" r:id="rId6"/>
    <p:sldId id="290" r:id="rId7"/>
    <p:sldId id="261" r:id="rId8"/>
    <p:sldId id="279" r:id="rId9"/>
    <p:sldId id="263" r:id="rId10"/>
    <p:sldId id="283" r:id="rId11"/>
    <p:sldId id="291" r:id="rId12"/>
    <p:sldId id="265" r:id="rId13"/>
    <p:sldId id="285" r:id="rId14"/>
    <p:sldId id="292" r:id="rId15"/>
    <p:sldId id="267" r:id="rId16"/>
    <p:sldId id="287" r:id="rId17"/>
    <p:sldId id="288" r:id="rId18"/>
    <p:sldId id="269" r:id="rId19"/>
    <p:sldId id="289" r:id="rId20"/>
    <p:sldId id="271" r:id="rId21"/>
    <p:sldId id="273" r:id="rId22"/>
    <p:sldId id="274" r:id="rId23"/>
    <p:sldId id="293" r:id="rId2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617CF3BD-B2E2-4CD6-96BB-5BCEA9E60CE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B761EBC7-81CD-489F-8517-4752E215019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6A85E2C7-4A54-47D8-8986-0A063F17EE9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30C1B17A-B582-4BD4-9053-C60360ACB5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7110" name="Rectangle 6">
            <a:extLst>
              <a:ext uri="{FF2B5EF4-FFF2-40B4-BE49-F238E27FC236}">
                <a16:creationId xmlns:a16="http://schemas.microsoft.com/office/drawing/2014/main" id="{D9D30168-F1DA-4918-B77A-240A14761A2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47111" name="Rectangle 7">
            <a:extLst>
              <a:ext uri="{FF2B5EF4-FFF2-40B4-BE49-F238E27FC236}">
                <a16:creationId xmlns:a16="http://schemas.microsoft.com/office/drawing/2014/main" id="{9E9BC735-2FE1-4BCB-B026-C33982503B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5672AA-E882-4372-AD31-66731E1E522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>
            <a:extLst>
              <a:ext uri="{FF2B5EF4-FFF2-40B4-BE49-F238E27FC236}">
                <a16:creationId xmlns:a16="http://schemas.microsoft.com/office/drawing/2014/main" id="{93258B1B-8F75-48CF-8C7B-74A2DD3B4E5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7651" name="Rectangle 3">
              <a:extLst>
                <a:ext uri="{FF2B5EF4-FFF2-40B4-BE49-F238E27FC236}">
                  <a16:creationId xmlns:a16="http://schemas.microsoft.com/office/drawing/2014/main" id="{304EA5DA-5F08-4FBA-9CDE-85C754EEFD8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7652" name="Rectangle 4">
              <a:extLst>
                <a:ext uri="{FF2B5EF4-FFF2-40B4-BE49-F238E27FC236}">
                  <a16:creationId xmlns:a16="http://schemas.microsoft.com/office/drawing/2014/main" id="{A39EB948-F190-4ED1-8EE4-B38C45B41C5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7653" name="Group 5">
              <a:extLst>
                <a:ext uri="{FF2B5EF4-FFF2-40B4-BE49-F238E27FC236}">
                  <a16:creationId xmlns:a16="http://schemas.microsoft.com/office/drawing/2014/main" id="{3052D01F-6558-4B38-8F45-4E495563F3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7654" name="Rectangle 6">
                <a:extLst>
                  <a:ext uri="{FF2B5EF4-FFF2-40B4-BE49-F238E27FC236}">
                    <a16:creationId xmlns:a16="http://schemas.microsoft.com/office/drawing/2014/main" id="{8A0C11CE-3EE7-44F7-BAB9-B39CAD12713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55" name="Rectangle 7">
                <a:extLst>
                  <a:ext uri="{FF2B5EF4-FFF2-40B4-BE49-F238E27FC236}">
                    <a16:creationId xmlns:a16="http://schemas.microsoft.com/office/drawing/2014/main" id="{C7C2C71D-29B1-46C4-98C0-F67B06A7C4A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56" name="Rectangle 8">
                <a:extLst>
                  <a:ext uri="{FF2B5EF4-FFF2-40B4-BE49-F238E27FC236}">
                    <a16:creationId xmlns:a16="http://schemas.microsoft.com/office/drawing/2014/main" id="{777F5F09-3571-4564-BA00-9EE5C2C9D50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57" name="Rectangle 9">
                <a:extLst>
                  <a:ext uri="{FF2B5EF4-FFF2-40B4-BE49-F238E27FC236}">
                    <a16:creationId xmlns:a16="http://schemas.microsoft.com/office/drawing/2014/main" id="{6B982BAC-A922-441D-8A39-7A4C1595D38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58" name="Rectangle 10">
                <a:extLst>
                  <a:ext uri="{FF2B5EF4-FFF2-40B4-BE49-F238E27FC236}">
                    <a16:creationId xmlns:a16="http://schemas.microsoft.com/office/drawing/2014/main" id="{192C9B3D-CE18-4853-BBEA-395110FE84F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59" name="Rectangle 11">
                <a:extLst>
                  <a:ext uri="{FF2B5EF4-FFF2-40B4-BE49-F238E27FC236}">
                    <a16:creationId xmlns:a16="http://schemas.microsoft.com/office/drawing/2014/main" id="{A3F120D9-4534-4883-885C-F9E59B91F28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60" name="Rectangle 12">
                <a:extLst>
                  <a:ext uri="{FF2B5EF4-FFF2-40B4-BE49-F238E27FC236}">
                    <a16:creationId xmlns:a16="http://schemas.microsoft.com/office/drawing/2014/main" id="{4833085E-EDA4-44A1-B941-6EEAA009957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61" name="Rectangle 13">
                <a:extLst>
                  <a:ext uri="{FF2B5EF4-FFF2-40B4-BE49-F238E27FC236}">
                    <a16:creationId xmlns:a16="http://schemas.microsoft.com/office/drawing/2014/main" id="{35C31B89-4024-4A17-B58D-271DDB2A45F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62" name="Rectangle 14">
                <a:extLst>
                  <a:ext uri="{FF2B5EF4-FFF2-40B4-BE49-F238E27FC236}">
                    <a16:creationId xmlns:a16="http://schemas.microsoft.com/office/drawing/2014/main" id="{53E65F17-E0CD-4715-B046-06A00EB990A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663" name="Rectangle 15">
                <a:extLst>
                  <a:ext uri="{FF2B5EF4-FFF2-40B4-BE49-F238E27FC236}">
                    <a16:creationId xmlns:a16="http://schemas.microsoft.com/office/drawing/2014/main" id="{088559BB-CA9A-4588-8A14-C75F84BEB6C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7664" name="Rectangle 16">
            <a:extLst>
              <a:ext uri="{FF2B5EF4-FFF2-40B4-BE49-F238E27FC236}">
                <a16:creationId xmlns:a16="http://schemas.microsoft.com/office/drawing/2014/main" id="{A2ADC1CD-D26C-4C35-BF78-FA19F5ED78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27665" name="Rectangle 17">
            <a:extLst>
              <a:ext uri="{FF2B5EF4-FFF2-40B4-BE49-F238E27FC236}">
                <a16:creationId xmlns:a16="http://schemas.microsoft.com/office/drawing/2014/main" id="{DB87259F-C3AC-4DB5-82EC-C334BC4CEBC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27666" name="Rectangle 18">
            <a:extLst>
              <a:ext uri="{FF2B5EF4-FFF2-40B4-BE49-F238E27FC236}">
                <a16:creationId xmlns:a16="http://schemas.microsoft.com/office/drawing/2014/main" id="{3119BD03-0AD1-451D-A28D-0837A6BBF9E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4F5D0D3-C0F6-4BC0-90DA-A9FFB8B6A1B3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27667" name="Rectangle 19">
            <a:extLst>
              <a:ext uri="{FF2B5EF4-FFF2-40B4-BE49-F238E27FC236}">
                <a16:creationId xmlns:a16="http://schemas.microsoft.com/office/drawing/2014/main" id="{B7A40F01-8B52-4809-AB51-AF0096EDD7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27668" name="Rectangle 20">
            <a:extLst>
              <a:ext uri="{FF2B5EF4-FFF2-40B4-BE49-F238E27FC236}">
                <a16:creationId xmlns:a16="http://schemas.microsoft.com/office/drawing/2014/main" id="{89AD6534-6FF0-47A8-B6DC-33E4EC78A4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A331C0-9AE3-4F46-BBBF-9F5EF81E3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F16F065-61BB-41EA-9B5F-78F63DEC4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6454000-170F-41B4-9F0A-32715ED369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1F26343-A97E-4969-A6D5-16CD7275AD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0086B0-B27D-4B72-8AC8-053C551D9D21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545DCB46-0A90-4416-A815-F8191647DE5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02976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CC8EEC-4A19-450A-8236-866FC69161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6CB6EE1-5521-456F-A4E7-39FA3FB69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39677BE-B0ED-43E0-B40A-16FD829E50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FE97055-6C1F-486B-81D6-BD626ABE2B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B47E53-0549-4101-8D5C-32F4AB3A7E11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EB72348C-98D6-4950-B030-2C72DF01272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687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15AEA0-D3CC-4531-AFA9-F1C2CCD56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08C7F3-D2B9-4662-BAB8-00058C7B5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837FD31-2EB2-4037-99B9-EA83B2CBA4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9CC00A1-FEAE-46D5-83C4-E589CEF13C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7158DC-F5F5-45C1-B4EB-5BF0D1ACAE3A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CBBF962D-54A7-40F3-BC5B-B6B649D3498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292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ECA0CB-2C1D-40E0-BAE5-1AEC842FF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7CB05C-2FD4-4A99-A3EC-D9F66EE5A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B90EF42-0A14-4E1C-9F2C-19E1AF8070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2FADFC7-EE71-421B-ADDC-1D41C558D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6B9159-DE3A-4E16-BF1C-13D81A5ED405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D32E27F4-F870-4134-B453-409AE223B09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53946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D77A7-95FE-4F76-909B-205381C93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4B38F4-47E4-4AEB-A002-C643DB6D36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2E80FEC-AC94-45A0-AD2D-B96734A90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D12A17-050A-4DAF-A62A-7EA441D43A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38B18B-A200-4F6B-A51C-5EB3BD49BF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400DEC-422A-408A-AF97-5C296AE08320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89BC219-8A2D-434C-833C-3940B0383BF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2695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4401AB-DA77-43F3-B776-4FC7CF381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357608B-BC8B-42FB-AC3A-617B032AE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04C4FD8-72A3-45F9-94F5-91ED9BD06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17BF307-3D33-4111-B484-6DE8DCE7AB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87D6191-A0BE-4F88-9F92-473C5AB0EC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Rodapé 6">
            <a:extLst>
              <a:ext uri="{FF2B5EF4-FFF2-40B4-BE49-F238E27FC236}">
                <a16:creationId xmlns:a16="http://schemas.microsoft.com/office/drawing/2014/main" id="{FA97E263-D301-437F-92A5-0C20C77B45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id="{D58BD7A5-AA6E-40F3-A65D-9B8644448D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3248C8-3D21-41C1-883F-970C67407DBB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9" name="Espaço Reservado para Data 8">
            <a:extLst>
              <a:ext uri="{FF2B5EF4-FFF2-40B4-BE49-F238E27FC236}">
                <a16:creationId xmlns:a16="http://schemas.microsoft.com/office/drawing/2014/main" id="{20E00D3E-3D8B-4E7E-96D2-964533F8F81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0322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171CCE-55A7-4FA5-A27D-5DDC357D1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176FA18-4D9C-42F5-83F1-AEA53F8DC4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72D650-289C-4747-A852-49F0D343F2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489E44-FEF5-4887-9A45-D08F8C5F0535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487D3D6-48D8-4833-90A3-D22B3D968E4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7083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3B822DA8-25CF-464C-940B-ADE0292E7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5E39F0F6-1343-4FFC-A6F6-6B6FEBDAF2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BE1BC6-DE78-4596-AA38-8EFE11E365FA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F416C1-EC21-47B0-A908-20502FBE60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7165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9D815D-20B0-43FF-A86B-58571AB6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889D42-6340-4EC6-B1D1-BA1EA5136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47F7341-F3FD-4C8C-9B89-8B5DF49AC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B21550-D73F-4681-8DAA-BD0ACD904B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055842-47D0-4502-97EB-C4F14F2EBC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0036A8-FB19-4F44-94E2-E3EE9A37432C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AD387DE-0512-476D-AB73-2004F5323A1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9386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9F1F91-243B-4A56-96DA-0D67C8721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B46F76C-8D16-46B7-8043-B627F92709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D9F27D0-98F8-4DD0-B0F3-825FC88A7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364E02-C119-481F-A1C3-8AECBB9A25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8D7BD4-758E-4087-BE86-7165478EC5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5EAF7-5F0C-48C6-9B9A-C145CC8D90CB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3FF809E-8E24-4232-85C4-FCE216A154A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7165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F722AD5-80CF-4083-9836-A8D67E7304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pt-BR" altLang="pt-BR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97A24F2-936A-4E66-9A7F-B7A27E6A9A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4B58DEDF-D338-423A-A68D-9A759584886C}" type="slidenum">
              <a:rPr lang="pt-BR" altLang="pt-BR"/>
              <a:pPr/>
              <a:t>‹nº›</a:t>
            </a:fld>
            <a:endParaRPr lang="pt-BR" altLang="pt-BR"/>
          </a:p>
        </p:txBody>
      </p:sp>
      <p:grpSp>
        <p:nvGrpSpPr>
          <p:cNvPr id="26628" name="Group 4">
            <a:extLst>
              <a:ext uri="{FF2B5EF4-FFF2-40B4-BE49-F238E27FC236}">
                <a16:creationId xmlns:a16="http://schemas.microsoft.com/office/drawing/2014/main" id="{157A308D-0C9E-4581-960F-7FED0668837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6629" name="Rectangle 5">
              <a:extLst>
                <a:ext uri="{FF2B5EF4-FFF2-40B4-BE49-F238E27FC236}">
                  <a16:creationId xmlns:a16="http://schemas.microsoft.com/office/drawing/2014/main" id="{7FE0FA98-23F8-42EF-9241-2A369F03E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6630" name="Rectangle 6">
              <a:extLst>
                <a:ext uri="{FF2B5EF4-FFF2-40B4-BE49-F238E27FC236}">
                  <a16:creationId xmlns:a16="http://schemas.microsoft.com/office/drawing/2014/main" id="{EF458C41-1441-49EC-8AFB-DC2E6F6ACD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6631" name="Rectangle 7">
              <a:extLst>
                <a:ext uri="{FF2B5EF4-FFF2-40B4-BE49-F238E27FC236}">
                  <a16:creationId xmlns:a16="http://schemas.microsoft.com/office/drawing/2014/main" id="{A2E8375D-FA30-4ED9-9D14-99CD6CC71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6632" name="Rectangle 8">
              <a:extLst>
                <a:ext uri="{FF2B5EF4-FFF2-40B4-BE49-F238E27FC236}">
                  <a16:creationId xmlns:a16="http://schemas.microsoft.com/office/drawing/2014/main" id="{170C2B75-5D6F-4091-BDF4-F4289C55A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6633" name="Rectangle 9">
              <a:extLst>
                <a:ext uri="{FF2B5EF4-FFF2-40B4-BE49-F238E27FC236}">
                  <a16:creationId xmlns:a16="http://schemas.microsoft.com/office/drawing/2014/main" id="{3E8256DF-3D54-448E-B5FA-E8CAA2F46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  <p:sp>
          <p:nvSpPr>
            <p:cNvPr id="26634" name="Rectangle 10">
              <a:extLst>
                <a:ext uri="{FF2B5EF4-FFF2-40B4-BE49-F238E27FC236}">
                  <a16:creationId xmlns:a16="http://schemas.microsoft.com/office/drawing/2014/main" id="{30EB9433-226A-4F6B-8F8D-0577EB7A7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6635" name="Rectangle 11">
              <a:extLst>
                <a:ext uri="{FF2B5EF4-FFF2-40B4-BE49-F238E27FC236}">
                  <a16:creationId xmlns:a16="http://schemas.microsoft.com/office/drawing/2014/main" id="{5AE744A8-BF20-4FE0-A15F-9A71120A8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6636" name="Rectangle 12">
              <a:extLst>
                <a:ext uri="{FF2B5EF4-FFF2-40B4-BE49-F238E27FC236}">
                  <a16:creationId xmlns:a16="http://schemas.microsoft.com/office/drawing/2014/main" id="{CBE42F7B-1FFF-4570-A0D2-C5833869F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  <p:sp>
          <p:nvSpPr>
            <p:cNvPr id="26637" name="Rectangle 13">
              <a:extLst>
                <a:ext uri="{FF2B5EF4-FFF2-40B4-BE49-F238E27FC236}">
                  <a16:creationId xmlns:a16="http://schemas.microsoft.com/office/drawing/2014/main" id="{FE590D12-7F65-4DA8-B2EA-42FD5A0BC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</p:grpSp>
      <p:sp>
        <p:nvSpPr>
          <p:cNvPr id="26638" name="Rectangle 14">
            <a:extLst>
              <a:ext uri="{FF2B5EF4-FFF2-40B4-BE49-F238E27FC236}">
                <a16:creationId xmlns:a16="http://schemas.microsoft.com/office/drawing/2014/main" id="{257C3EF0-D59B-44B3-B446-58E3D8E06D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26639" name="Rectangle 15">
            <a:extLst>
              <a:ext uri="{FF2B5EF4-FFF2-40B4-BE49-F238E27FC236}">
                <a16:creationId xmlns:a16="http://schemas.microsoft.com/office/drawing/2014/main" id="{F35730E3-749C-484C-BA59-9E70377AA9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26640" name="Rectangle 16">
            <a:extLst>
              <a:ext uri="{FF2B5EF4-FFF2-40B4-BE49-F238E27FC236}">
                <a16:creationId xmlns:a16="http://schemas.microsoft.com/office/drawing/2014/main" id="{9366048C-5560-49AD-AE4D-6F3DCFC5F64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20509C5-F21B-4BB8-B91F-3564F9AD4FE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63713" y="4314825"/>
            <a:ext cx="7227887" cy="2209800"/>
          </a:xfrm>
        </p:spPr>
        <p:txBody>
          <a:bodyPr/>
          <a:lstStyle/>
          <a:p>
            <a:pPr algn="ctr"/>
            <a:r>
              <a:rPr lang="pt-BR" altLang="pt-BR" sz="4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Bold" panose="020E0705020206020404" pitchFamily="34" charset="0"/>
              </a:rPr>
              <a:t>38 - A INFLUÊNCIA SOBRE OS VIZINHOS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7E97A773-4E6F-4F42-BB51-74DA5FAE3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404813"/>
            <a:ext cx="5256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  <a:latin typeface="Forte" panose="03060902040502070203" pitchFamily="66" charset="0"/>
              </a:rPr>
              <a:t>Ministério do Amor</a:t>
            </a:r>
          </a:p>
        </p:txBody>
      </p:sp>
      <p:pic>
        <p:nvPicPr>
          <p:cNvPr id="2053" name="Picture 5" descr="DSC00582">
            <a:extLst>
              <a:ext uri="{FF2B5EF4-FFF2-40B4-BE49-F238E27FC236}">
                <a16:creationId xmlns:a16="http://schemas.microsoft.com/office/drawing/2014/main" id="{6BD9C62F-B2DC-44F7-849A-C98D3A8DC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0438" y="2133600"/>
            <a:ext cx="241935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>
            <a:extLst>
              <a:ext uri="{FF2B5EF4-FFF2-40B4-BE49-F238E27FC236}">
                <a16:creationId xmlns:a16="http://schemas.microsoft.com/office/drawing/2014/main" id="{B2383B4F-87E9-484E-A792-4F8DCA433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47838"/>
            <a:ext cx="1698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1200" b="1">
                <a:solidFill>
                  <a:srgbClr val="FFFFFF"/>
                </a:solidFill>
              </a:rPr>
              <a:t>Ellen G White</a:t>
            </a:r>
          </a:p>
          <a:p>
            <a:pPr algn="ctr"/>
            <a:r>
              <a:rPr lang="pt-BR" altLang="pt-BR" sz="1200" b="1">
                <a:solidFill>
                  <a:srgbClr val="FFFFFF"/>
                </a:solidFill>
              </a:rPr>
              <a:t>Pr. Marcelo Carvalho</a:t>
            </a:r>
            <a:endParaRPr lang="pt-BR" alt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38C2AED8-41A6-4B78-A320-8E81529A4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0AFA7E-EBCA-4A2A-AB10-8713E0BD329D}" type="slidenum">
              <a:rPr lang="pt-BR" altLang="pt-BR"/>
              <a:pPr/>
              <a:t>10</a:t>
            </a:fld>
            <a:endParaRPr lang="pt-BR" altLang="pt-BR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81A6D1B3-A0C9-4E00-ADA5-210556320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8713787" cy="5832475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Pela sua sabedoria e justiça, pela pureza e benevolência de sua vida diária, pela sua dedicação aos interesses do povo - e este era idólatra - José e Daniel mostraram-se fiéis aos princípios de sua primeira educação, fiéis para com Aquele de quem eram os representantes.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E6F03CA3-9E5C-4086-A1AA-52649CAFD2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F7EBEF-65BF-4DE8-915D-FF6A1906EC9B}" type="slidenum">
              <a:rPr lang="pt-BR" altLang="pt-BR"/>
              <a:pPr/>
              <a:t>11</a:t>
            </a:fld>
            <a:endParaRPr lang="pt-BR" altLang="pt-BR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DA9E44AB-41E3-41B5-A83F-88818A671D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13787" cy="6048375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tais homens, tanto no Egito como em Babilônia, a nação toda honrou; e neles, um povo pagão, assim como todas as nações com que entretiveram relações, contemplaram uma ilustração da bondade e beneficência de Deus, uma imagem do amor de Cristo.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78B6238-59C8-4F93-9DF9-8403FE2901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954147-7F00-43A0-8463-7C9A343C4947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A4B69FD-6A90-4342-A928-056B3A6C2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125538"/>
            <a:ext cx="806450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6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4. A que os homens do mundo não podem resistir? (287:2)</a:t>
            </a:r>
          </a:p>
        </p:txBody>
      </p:sp>
      <p:pic>
        <p:nvPicPr>
          <p:cNvPr id="9219" name="Picture 3" descr="DSC00582">
            <a:extLst>
              <a:ext uri="{FF2B5EF4-FFF2-40B4-BE49-F238E27FC236}">
                <a16:creationId xmlns:a16="http://schemas.microsoft.com/office/drawing/2014/main" id="{BE865C53-E3ED-4A3E-9D2A-844366E99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88913"/>
            <a:ext cx="1008062" cy="6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AE218710-D8C6-4C66-B91B-6E1FD5F9FB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1B7BC0-BC7D-49C8-8992-2EE584047D7B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E2ECC3E7-AC55-424A-A5B9-34DC95CC2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692150"/>
            <a:ext cx="8713787" cy="5832475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O amor de Deus no coração, manifesto em serviço missionário verdadeiro, altruísta, será mais poderoso que a espada ou as cortes de justiça no trato com os malfeitores. O missionário vivo, com o coração superabundante do amor de Deus, pode vencer as barreiras. </a:t>
            </a:r>
            <a:endParaRPr lang="pt-BR" altLang="pt-BR" sz="4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F9240C31-0CF4-451E-904C-A2E1E49991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DD553D-3DA1-4D64-85B3-95238DD9038D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5E7417B6-4903-4F0E-A2F0-033721B07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549275"/>
            <a:ext cx="8713787" cy="6048375"/>
          </a:xfrm>
        </p:spPr>
        <p:txBody>
          <a:bodyPr/>
          <a:lstStyle/>
          <a:p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O médico-missionário, assumindo sua obra que lhe é indicada, não apenas pode aliviar as doenças do corpo, mas pode também pelo amor e graça de Cristo curar as enfermidades da mente, a lepra do pecado. O coração dos homens muitas vezes se endurecerá com a repreensão, mas não podem resistir ao amor expresso para com eles em Cristo.</a:t>
            </a:r>
            <a:r>
              <a:rPr lang="pt-BR" altLang="pt-BR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6451333-38DC-4945-B5D0-D975E5371D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ACBC05-3FFF-44F6-821A-78C8D2B8E8C5}" type="slidenum">
              <a:rPr lang="pt-BR" altLang="pt-BR"/>
              <a:pPr/>
              <a:t>15</a:t>
            </a:fld>
            <a:endParaRPr lang="pt-BR" altLang="pt-BR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09ABD8F9-53FA-41F1-A83C-EC57B0877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125538"/>
            <a:ext cx="8207375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6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5. O que devemos fazer para desarmar os preconceitos? (288:1 e 2)</a:t>
            </a:r>
          </a:p>
        </p:txBody>
      </p:sp>
      <p:pic>
        <p:nvPicPr>
          <p:cNvPr id="10243" name="Picture 3" descr="DSC00582">
            <a:extLst>
              <a:ext uri="{FF2B5EF4-FFF2-40B4-BE49-F238E27FC236}">
                <a16:creationId xmlns:a16="http://schemas.microsoft.com/office/drawing/2014/main" id="{0946C1FA-B3C7-4F1E-BBF1-C884A205B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88913"/>
            <a:ext cx="1008062" cy="6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3FDC3FCF-7224-4782-A0EF-83FB359B5D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9D0B4-33F2-48CD-8E2A-99043D08769A}" type="slidenum">
              <a:rPr lang="pt-BR" altLang="pt-BR"/>
              <a:pPr/>
              <a:t>16</a:t>
            </a:fld>
            <a:endParaRPr lang="pt-BR" altLang="pt-BR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05A75094-4835-4CF1-8788-DB8BEEEF8A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287338"/>
            <a:ext cx="8713787" cy="6381750"/>
          </a:xfrm>
        </p:spPr>
        <p:txBody>
          <a:bodyPr/>
          <a:lstStyle/>
          <a:p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</a:rPr>
              <a:t>Devem os seguidores de Cristo esforçar-se por se colocar em uma luz conveniente perante o povo, a fim de desarmar o preconceito.</a:t>
            </a:r>
            <a:endParaRPr lang="pt-BR" altLang="pt-BR" sz="6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5D7A4DC8-45F2-4AE7-8925-6394E88E5C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465D6C-7A31-417B-BA01-B917DF8FF467}" type="slidenum">
              <a:rPr lang="pt-BR" altLang="pt-BR"/>
              <a:pPr/>
              <a:t>17</a:t>
            </a:fld>
            <a:endParaRPr lang="pt-BR" altLang="pt-BR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B31E4AAB-9AE0-491E-BF72-E5E2AD4D94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36513" y="404813"/>
            <a:ext cx="9144001" cy="6453187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Como meio de derrotar o preconceito e ganhar acesso às mentes deve-se fazer obra médico-missionária. ... Devemos trabalhar como médicos missionários evangélicos para curar os corações enfermos do pecado, dando-lhes a mensagem da salvação. Esta obra destituirá os preconceitos como nada o faria.</a:t>
            </a:r>
            <a:r>
              <a:rPr lang="pt-BR" altLang="pt-B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BAEDE2B-F209-4EAF-9BC6-4E1F21D2A1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1084B7-1BCE-4AAD-8ACC-352B9822549F}" type="slidenum">
              <a:rPr lang="pt-BR" altLang="pt-BR"/>
              <a:pPr/>
              <a:t>18</a:t>
            </a:fld>
            <a:endParaRPr lang="pt-BR" altLang="pt-BR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6E29F164-DD38-47EC-91CE-BE2569A47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052513"/>
            <a:ext cx="8207375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6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6. Qual a maior necessidade do mundo de acordo com a autora? (290:2)</a:t>
            </a:r>
          </a:p>
        </p:txBody>
      </p:sp>
      <p:pic>
        <p:nvPicPr>
          <p:cNvPr id="11267" name="Picture 3" descr="DSC00582">
            <a:extLst>
              <a:ext uri="{FF2B5EF4-FFF2-40B4-BE49-F238E27FC236}">
                <a16:creationId xmlns:a16="http://schemas.microsoft.com/office/drawing/2014/main" id="{C743C26C-403A-452A-8AA8-0EA52DF6F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88913"/>
            <a:ext cx="1008062" cy="6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13CB60C1-B4B9-443F-B7F8-24029DE959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E91B02-9B74-482E-8829-97F027D7A81F}" type="slidenum">
              <a:rPr lang="pt-BR" altLang="pt-BR"/>
              <a:pPr/>
              <a:t>19</a:t>
            </a:fld>
            <a:endParaRPr lang="pt-BR" altLang="pt-BR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F2B9C374-F236-4658-8D38-16FA4D117B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925" y="431800"/>
            <a:ext cx="8964613" cy="6381750"/>
          </a:xfrm>
        </p:spPr>
        <p:txBody>
          <a:bodyPr/>
          <a:lstStyle/>
          <a:p>
            <a:r>
              <a:rPr lang="pt-BR" altLang="pt-BR" sz="37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maior necessidade do mundo é a de homens - homens que se não comprem nem se vendam; homens que no íntimo da alma sejam verdadeiros e honestos; homens que não temam chamar o pecado pelo seu nome exato; homens, cuja consciência seja tão fiel ao dever como a bússola o é ao pólo; homens que permaneçam firmes pelo que é reto, ainda que caiam os céus.</a:t>
            </a:r>
            <a:r>
              <a:rPr lang="pt-BR" altLang="pt-BR" sz="37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ACD0E19-CBE1-4E84-8E5C-A70E6DDAFC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sz="6200" b="1"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anose="020F0704030504030204" pitchFamily="34" charset="0"/>
              </a:rPr>
              <a:t>II Cor. 9.11-14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305F869-8929-45D1-B258-BD338B0BB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6AC99B-A872-4D0F-B8EE-2F18FC5A4BD5}" type="slidenum">
              <a:rPr lang="pt-BR" altLang="pt-BR"/>
              <a:pPr/>
              <a:t>20</a:t>
            </a:fld>
            <a:endParaRPr lang="pt-BR" altLang="pt-BR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C0DB7FC6-E694-42D4-8F7C-0AAA2E037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63" y="476250"/>
            <a:ext cx="8099425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5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7. Em que </a:t>
            </a:r>
          </a:p>
          <a:p>
            <a:pPr algn="ctr"/>
            <a:r>
              <a:rPr lang="pt-BR" altLang="pt-BR" sz="5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aspectos nosso modo dê agir deve estar de acordo com o que</a:t>
            </a:r>
          </a:p>
          <a:p>
            <a:pPr algn="ctr"/>
            <a:r>
              <a:rPr lang="pt-BR" altLang="pt-BR" sz="5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queremos ensinar? O que não temos conseguido? E por quê?</a:t>
            </a:r>
          </a:p>
        </p:txBody>
      </p:sp>
      <p:pic>
        <p:nvPicPr>
          <p:cNvPr id="12291" name="Picture 3" descr="DSC00582">
            <a:extLst>
              <a:ext uri="{FF2B5EF4-FFF2-40B4-BE49-F238E27FC236}">
                <a16:creationId xmlns:a16="http://schemas.microsoft.com/office/drawing/2014/main" id="{F73A82A9-9E68-4FB4-8945-F9FDAF5BF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88913"/>
            <a:ext cx="1008062" cy="6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C37C2E51-E03C-44E6-8F2E-36246964FA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CACEF1-BC0B-410D-A705-75C546C77BF2}" type="slidenum">
              <a:rPr lang="pt-BR" altLang="pt-BR"/>
              <a:pPr/>
              <a:t>21</a:t>
            </a:fld>
            <a:endParaRPr lang="pt-BR" altLang="pt-BR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BD74AE67-69B6-4853-8E56-E586EAB37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25" y="785813"/>
            <a:ext cx="9036050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</a:rPr>
              <a:t>Nossa influência poderá determinar se nossos vizinhos escolherão seguir a</a:t>
            </a:r>
          </a:p>
          <a:p>
            <a:pPr algn="ctr"/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</a:rPr>
              <a:t>Jesus Cristo ou não. "A união com Cristo capacita os homens a exercer uma in:</a:t>
            </a:r>
          </a:p>
          <a:p>
            <a:pPr algn="ctr"/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</a:rPr>
              <a:t>fluência que sobreleva a que é reconhecida neste mundo."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9C27973-7812-4FCC-B51F-AEF242A7A1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95C60E-516C-4281-903D-577FE4876DEA}" type="slidenum">
              <a:rPr lang="pt-BR" altLang="pt-BR"/>
              <a:pPr/>
              <a:t>22</a:t>
            </a:fld>
            <a:endParaRPr lang="pt-BR" altLang="pt-BR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A7261B59-FB72-4EF1-B0D3-5D481B84B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981075"/>
            <a:ext cx="4572000" cy="521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que estamos dispostos a fazer para que nossa influência seja exatamente assim?</a:t>
            </a:r>
          </a:p>
        </p:txBody>
      </p:sp>
      <p:sp>
        <p:nvSpPr>
          <p:cNvPr id="14339" name="WordArt 3">
            <a:extLst>
              <a:ext uri="{FF2B5EF4-FFF2-40B4-BE49-F238E27FC236}">
                <a16:creationId xmlns:a16="http://schemas.microsoft.com/office/drawing/2014/main" id="{CC2D7FBE-736A-4EEC-8570-A8CC247804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435600" y="1196975"/>
            <a:ext cx="3273425" cy="4968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9600" b="1" kern="10">
                <a:ln w="762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A69B63FB-3EC4-45E5-B1AC-8C1C69D2B6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968DA3-85B2-4F57-9190-B6E05F5F36E9}" type="slidenum">
              <a:rPr lang="pt-BR" altLang="pt-BR"/>
              <a:pPr/>
              <a:t>23</a:t>
            </a:fld>
            <a:endParaRPr lang="pt-BR" altLang="pt-BR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916C56E6-E633-4A4B-B467-240C275FB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3" y="4325938"/>
            <a:ext cx="5041901" cy="25590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Eis-me aqui, envia-me a mim!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AA0B3812-C2C0-496C-AE8B-DB817F0FDA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429CD3-18F1-48FA-B40B-AC9B41B1952C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4041583-C12D-419D-84F1-3D3F9FC595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2"/>
          </a:solidFill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Nossos privilégios precisam ser partilhados com nossos vizinhos. Quando isto acontecer, veremos muitos seguindo a Cristo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BA069AC-B44B-4BA8-86A2-4D398F8895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676987-9480-4AC0-8ACF-6C18BD3B6D0A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8A0406F-B281-43D3-B1F0-E14D1CE8A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052513"/>
            <a:ext cx="8135937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6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1. De que forma a obra de auxílio cristão influencia para o bem? (285:1)</a:t>
            </a:r>
          </a:p>
        </p:txBody>
      </p:sp>
      <p:pic>
        <p:nvPicPr>
          <p:cNvPr id="5124" name="Picture 4" descr="DSC00582">
            <a:extLst>
              <a:ext uri="{FF2B5EF4-FFF2-40B4-BE49-F238E27FC236}">
                <a16:creationId xmlns:a16="http://schemas.microsoft.com/office/drawing/2014/main" id="{53A45848-3380-42B9-BBFC-16C67BE01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88913"/>
            <a:ext cx="1008062" cy="6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F6C6A16C-83D1-4411-AA26-7CDAB4946B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FBE733-03F7-4B47-AA86-F210C2E60713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CE159F00-2939-4BC1-B360-4E5A597E26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36513" y="574675"/>
            <a:ext cx="9144001" cy="5949950"/>
          </a:xfrm>
        </p:spPr>
        <p:txBody>
          <a:bodyPr/>
          <a:lstStyle/>
          <a:p>
            <a:r>
              <a:rPr lang="pt-BR" altLang="pt-BR" sz="3800" b="1">
                <a:effectLst>
                  <a:outerShdw blurRad="38100" dist="38100" dir="2700000" algn="tl">
                    <a:srgbClr val="C0C0C0"/>
                  </a:outerShdw>
                </a:effectLst>
              </a:rPr>
              <a:t>Seja visto pelo mundo que nós não somos egoistamente restritos a nós mesmos em nossos interesses e prazeres religiosos, mas liberais, e desejamos partilhar nossas bênçãos e privilégios através da santificação da verdade. Seja visto por eles que a religião que professamos não fecha as avenidas da alma nem as congela, tornando-nos antipáticos e exatores. </a:t>
            </a:r>
            <a:endParaRPr lang="pt-BR" altLang="pt-BR" sz="3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38D9E9B9-C468-4966-B7E9-A550EF2316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70A860-F0CD-43DA-8018-7BCCDA90326F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9B180A34-BCB8-4750-838C-0807916C8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549275"/>
            <a:ext cx="8713787" cy="6119813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Que todos os que professam possuir a Cristo ministrem como Ele o fazia, para benefício do homem, acariciando um espírito de sábia benevolência. Veremos então muitas pessoas seguindo a luz que provém de nosso preceito e exemplo.</a:t>
            </a:r>
            <a:r>
              <a:rPr lang="pt-BR" altLang="pt-BR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FE4DD25-D036-487A-8275-A763629D9C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DF0472-54F3-4787-B8FC-805ACAD45B0C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0B629730-29F1-480F-9607-7534FC1AB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577850"/>
            <a:ext cx="8135937" cy="594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2. Quanto maior </a:t>
            </a:r>
          </a:p>
          <a:p>
            <a:pPr algn="ctr"/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nossa separação do mundo, maior a medida de nossa influência. O que impede que influenciemos nossos vizinhos de se tomarem cristãos? (285:3)</a:t>
            </a:r>
          </a:p>
        </p:txBody>
      </p:sp>
      <p:pic>
        <p:nvPicPr>
          <p:cNvPr id="7171" name="Picture 3" descr="DSC00582">
            <a:extLst>
              <a:ext uri="{FF2B5EF4-FFF2-40B4-BE49-F238E27FC236}">
                <a16:creationId xmlns:a16="http://schemas.microsoft.com/office/drawing/2014/main" id="{0773A7F4-4154-4378-9CC9-C9809EDC6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88913"/>
            <a:ext cx="1008062" cy="6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9E8800CD-10F6-47A4-A48B-D36C791F68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6CE1B3-1107-42A6-9740-3CB8835794F5}" type="slidenum">
              <a:rPr lang="pt-BR" altLang="pt-BR"/>
              <a:pPr/>
              <a:t>8</a:t>
            </a:fld>
            <a:endParaRPr lang="pt-BR" altLang="pt-BR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347CA0B-2C07-4EC6-BA2A-21D8B27B72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477838"/>
            <a:ext cx="8713787" cy="6191250"/>
          </a:xfrm>
        </p:spPr>
        <p:txBody>
          <a:bodyPr/>
          <a:lstStyle/>
          <a:p>
            <a:r>
              <a:rPr lang="pt-BR" altLang="pt-BR" sz="5100" b="1">
                <a:effectLst>
                  <a:outerShdw blurRad="38100" dist="38100" dir="2700000" algn="tl">
                    <a:srgbClr val="C0C0C0"/>
                  </a:outerShdw>
                </a:effectLst>
              </a:rPr>
              <a:t>Façam eles obra de auxílio cristão, alimentando os famintos e vestindo os nus. Terão assim muito maior influência para o bem do que a pregação de sermões.</a:t>
            </a:r>
            <a:r>
              <a:rPr lang="pt-BR" altLang="pt-BR" sz="51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61112DC-4BD4-4D7E-AE50-2799C6D2FB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3DEC86-F4A8-4500-BF7E-E641EBD896A0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314E57BD-B29E-473D-AD97-F14CB979E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94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3. Como membros </a:t>
            </a:r>
          </a:p>
          <a:p>
            <a:pPr algn="ctr"/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de uma família, temos o dever de contribuir para a felicidade do nosso lar. O que acontece quando cumpro meu dever? E quando não cumpro? (289:1)</a:t>
            </a:r>
          </a:p>
        </p:txBody>
      </p:sp>
      <p:pic>
        <p:nvPicPr>
          <p:cNvPr id="8195" name="Picture 3" descr="DSC00582">
            <a:extLst>
              <a:ext uri="{FF2B5EF4-FFF2-40B4-BE49-F238E27FC236}">
                <a16:creationId xmlns:a16="http://schemas.microsoft.com/office/drawing/2014/main" id="{0312B1A8-3AF0-41C3-90BD-B734AFBD7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88913"/>
            <a:ext cx="1008062" cy="6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4">
      <a:dk1>
        <a:srgbClr val="000000"/>
      </a:dk1>
      <a:lt1>
        <a:srgbClr val="FFFFFF"/>
      </a:lt1>
      <a:dk2>
        <a:srgbClr val="000000"/>
      </a:dk2>
      <a:lt2>
        <a:srgbClr val="CC0066"/>
      </a:lt2>
      <a:accent1>
        <a:srgbClr val="9999FF"/>
      </a:accent1>
      <a:accent2>
        <a:srgbClr val="003366"/>
      </a:accent2>
      <a:accent3>
        <a:srgbClr val="FFFFFF"/>
      </a:accent3>
      <a:accent4>
        <a:srgbClr val="000000"/>
      </a:accent4>
      <a:accent5>
        <a:srgbClr val="CACAFF"/>
      </a:accent5>
      <a:accent6>
        <a:srgbClr val="002D5C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FF"/>
        </a:lt1>
        <a:dk2>
          <a:srgbClr val="000000"/>
        </a:dk2>
        <a:lt2>
          <a:srgbClr val="CC0066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4">
        <a:dk1>
          <a:srgbClr val="000000"/>
        </a:dk1>
        <a:lt1>
          <a:srgbClr val="FFFFFF"/>
        </a:lt1>
        <a:dk2>
          <a:srgbClr val="000000"/>
        </a:dk2>
        <a:lt2>
          <a:srgbClr val="CC0066"/>
        </a:lt2>
        <a:accent1>
          <a:srgbClr val="9999FF"/>
        </a:accent1>
        <a:accent2>
          <a:srgbClr val="003366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002D5C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47</TotalTime>
  <Words>773</Words>
  <Application>Microsoft Office PowerPoint</Application>
  <PresentationFormat>Apresentação na tela (4:3)</PresentationFormat>
  <Paragraphs>54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33" baseType="lpstr">
      <vt:lpstr>Arial</vt:lpstr>
      <vt:lpstr>Times New Roman</vt:lpstr>
      <vt:lpstr>Wingdings</vt:lpstr>
      <vt:lpstr>Arial Black</vt:lpstr>
      <vt:lpstr>Copperplate Gothic Bold</vt:lpstr>
      <vt:lpstr>Forte</vt:lpstr>
      <vt:lpstr>Arial Rounded MT Bold</vt:lpstr>
      <vt:lpstr>Bookman Old Style</vt:lpstr>
      <vt:lpstr>Georgia</vt:lpstr>
      <vt:lpstr>Pixel</vt:lpstr>
      <vt:lpstr>38 - A INFLUÊNCIA SOBRE OS VIZINHOS</vt:lpstr>
      <vt:lpstr>II Cor. 9.11-14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38- A INFLUÊNCIA SOBRE OS VIZINHOS</dc:title>
  <dc:creator>MARCELO AUGUSTO DE CARVALHO</dc:creator>
  <cp:lastModifiedBy>Pr. Marcelo Carvalho</cp:lastModifiedBy>
  <cp:revision>19</cp:revision>
  <dcterms:created xsi:type="dcterms:W3CDTF">2004-11-16T12:24:04Z</dcterms:created>
  <dcterms:modified xsi:type="dcterms:W3CDTF">2019-11-21T12:21:22Z</dcterms:modified>
</cp:coreProperties>
</file>