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sldIdLst>
    <p:sldId id="256" r:id="rId2"/>
    <p:sldId id="277" r:id="rId3"/>
    <p:sldId id="258" r:id="rId4"/>
    <p:sldId id="259" r:id="rId5"/>
    <p:sldId id="279" r:id="rId6"/>
    <p:sldId id="294" r:id="rId7"/>
    <p:sldId id="261" r:id="rId8"/>
    <p:sldId id="281" r:id="rId9"/>
    <p:sldId id="295" r:id="rId10"/>
    <p:sldId id="263" r:id="rId11"/>
    <p:sldId id="283" r:id="rId12"/>
    <p:sldId id="296" r:id="rId13"/>
    <p:sldId id="306" r:id="rId14"/>
    <p:sldId id="265" r:id="rId15"/>
    <p:sldId id="285" r:id="rId16"/>
    <p:sldId id="297" r:id="rId17"/>
    <p:sldId id="267" r:id="rId18"/>
    <p:sldId id="287" r:id="rId19"/>
    <p:sldId id="298" r:id="rId20"/>
    <p:sldId id="268" r:id="rId21"/>
    <p:sldId id="289" r:id="rId22"/>
    <p:sldId id="303" r:id="rId23"/>
    <p:sldId id="304" r:id="rId24"/>
    <p:sldId id="290" r:id="rId25"/>
    <p:sldId id="300" r:id="rId26"/>
    <p:sldId id="293" r:id="rId27"/>
    <p:sldId id="305" r:id="rId28"/>
    <p:sldId id="301" r:id="rId29"/>
    <p:sldId id="270" r:id="rId30"/>
    <p:sldId id="291" r:id="rId31"/>
    <p:sldId id="302" r:id="rId32"/>
    <p:sldId id="272" r:id="rId33"/>
    <p:sldId id="278" r:id="rId34"/>
    <p:sldId id="273" r:id="rId35"/>
    <p:sldId id="307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E1847D4-283B-4E00-AAE8-EA6DF172BA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90700A6-C887-4314-A0D2-0C7CDE748C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A9F412E5-EF59-42CC-9E28-F406F58C460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9E138319-9B1A-42D9-9301-2EC80E6145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753204EA-5445-4724-93A7-44B1514D61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E1E7F612-A395-4B50-BD90-FBBB1E2E3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6EEF2-9492-4B01-9320-F4067E6E26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F8ED934F-9EBC-4047-A767-78B3A909E8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747" name="Rectangle 3">
              <a:extLst>
                <a:ext uri="{FF2B5EF4-FFF2-40B4-BE49-F238E27FC236}">
                  <a16:creationId xmlns:a16="http://schemas.microsoft.com/office/drawing/2014/main" id="{2746A00B-16C1-4339-9FEC-E04EEC62DB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1748" name="Rectangle 4">
              <a:extLst>
                <a:ext uri="{FF2B5EF4-FFF2-40B4-BE49-F238E27FC236}">
                  <a16:creationId xmlns:a16="http://schemas.microsoft.com/office/drawing/2014/main" id="{1FB27D7F-6856-44DA-807D-730DEF59CC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749" name="Group 5">
              <a:extLst>
                <a:ext uri="{FF2B5EF4-FFF2-40B4-BE49-F238E27FC236}">
                  <a16:creationId xmlns:a16="http://schemas.microsoft.com/office/drawing/2014/main" id="{551958E1-54E7-49B7-B3D1-4A368C966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1750" name="Rectangle 6">
                <a:extLst>
                  <a:ext uri="{FF2B5EF4-FFF2-40B4-BE49-F238E27FC236}">
                    <a16:creationId xmlns:a16="http://schemas.microsoft.com/office/drawing/2014/main" id="{4B6F486F-B47A-4C83-87C6-8ECFD34E70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1" name="Rectangle 7">
                <a:extLst>
                  <a:ext uri="{FF2B5EF4-FFF2-40B4-BE49-F238E27FC236}">
                    <a16:creationId xmlns:a16="http://schemas.microsoft.com/office/drawing/2014/main" id="{CE9142CF-25E8-4341-A98F-03EA7E47B7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2" name="Rectangle 8">
                <a:extLst>
                  <a:ext uri="{FF2B5EF4-FFF2-40B4-BE49-F238E27FC236}">
                    <a16:creationId xmlns:a16="http://schemas.microsoft.com/office/drawing/2014/main" id="{42BDB0AE-587C-4D8B-BB27-CA32F63C96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3" name="Rectangle 9">
                <a:extLst>
                  <a:ext uri="{FF2B5EF4-FFF2-40B4-BE49-F238E27FC236}">
                    <a16:creationId xmlns:a16="http://schemas.microsoft.com/office/drawing/2014/main" id="{977CD48F-13AA-4A83-9A1B-7FD34BB94C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4" name="Rectangle 10">
                <a:extLst>
                  <a:ext uri="{FF2B5EF4-FFF2-40B4-BE49-F238E27FC236}">
                    <a16:creationId xmlns:a16="http://schemas.microsoft.com/office/drawing/2014/main" id="{A2673896-35FD-4F00-92B7-B12F3D7EC5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5" name="Rectangle 11">
                <a:extLst>
                  <a:ext uri="{FF2B5EF4-FFF2-40B4-BE49-F238E27FC236}">
                    <a16:creationId xmlns:a16="http://schemas.microsoft.com/office/drawing/2014/main" id="{0891D109-202C-4045-9157-C8DC74987E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6" name="Rectangle 12">
                <a:extLst>
                  <a:ext uri="{FF2B5EF4-FFF2-40B4-BE49-F238E27FC236}">
                    <a16:creationId xmlns:a16="http://schemas.microsoft.com/office/drawing/2014/main" id="{ABFBE79D-4E06-4795-9AFD-F3F975564E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7" name="Rectangle 13">
                <a:extLst>
                  <a:ext uri="{FF2B5EF4-FFF2-40B4-BE49-F238E27FC236}">
                    <a16:creationId xmlns:a16="http://schemas.microsoft.com/office/drawing/2014/main" id="{68F7B04F-EB61-40B4-8456-C94C6824B6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8" name="Rectangle 14">
                <a:extLst>
                  <a:ext uri="{FF2B5EF4-FFF2-40B4-BE49-F238E27FC236}">
                    <a16:creationId xmlns:a16="http://schemas.microsoft.com/office/drawing/2014/main" id="{B8C873AC-9780-43CA-9174-ABC3A5C0C9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9" name="Rectangle 15">
                <a:extLst>
                  <a:ext uri="{FF2B5EF4-FFF2-40B4-BE49-F238E27FC236}">
                    <a16:creationId xmlns:a16="http://schemas.microsoft.com/office/drawing/2014/main" id="{3125BF2B-B98B-4E52-A192-3FAA134E64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417E2B0C-3CB2-4FE8-AFAA-F6F9713C31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C22EA4A2-F825-4C31-A3C5-35CB210EAD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7F290618-7C27-4137-B62A-BE4F2EDFCB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A88D42-C4A0-467F-B7FA-D89AEAF4E3F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33D96670-EC1D-4B1B-A49A-8892F3FAC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AB289B99-D51B-4D21-A6FE-5B3B00B5C2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2391C-153C-4A1D-B105-4896286A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96D940-6C7B-42EC-922A-1CBE598A3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0999ED-3D09-46FC-9AA0-4BED01CBB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7853C7-559D-450E-8907-EC7781247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0DC5B-19F2-4E6D-ABCD-65DCDA5401D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9E9284D-E0F7-4AC2-9276-E807261290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83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6C491D-2BB9-4D6E-BAEF-FD66357E6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ADD9C1-C034-4547-84BB-80CBBA35E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F62650-9D12-465C-BD23-C1E49C363A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CF958E-487E-4BEF-810E-B23BD39C6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6DB0F2-4C5D-40EA-BCB8-CFD910AAE2B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0E6C2A8-7F09-4BB9-BFDF-3686465B13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08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ECA16-A266-4CCF-94D7-54E8DBA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77C88-72B4-4A66-B666-02D123B9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58DB48-918D-4614-9109-42930C66C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C03037-7CAB-4F94-8B81-751F30978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19524-287A-47F5-B6C6-5454F57A0DA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1F44061-2672-4A1C-8AA5-D3F4B98DFD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42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1D213-D350-463D-9DE1-140B4A17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4D44F-06DA-49A1-BE99-BDD0FC87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25F277-37E6-4AD5-90BF-F6D6C4831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521DCA-792E-49B6-97CA-D9437CA51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09AD0E-0F69-49C1-8B13-0E0AA60F48A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EF13CB2-CE08-4FA2-BC44-EAD3299DD0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426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3179-F303-44AE-A7D7-8893373D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0DD92A-4886-4BE0-9354-DC09ED493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0069AF-D76F-493A-83E8-B9819C99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51F3F-F48E-402D-B5CB-741DD6DB0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14C80-7A45-4793-85A7-231ACF521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A1E21-E130-4E7A-B3DA-C61BECD1CA9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63E48B-4357-4B66-90E3-9D79CBED3E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2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91E30-3556-4CEA-8A47-F9DB199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BC9C13-B29D-4D48-9D4A-C17023F82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6A6542-58C7-4CDE-8D4F-685BF610C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A153E6-EEC2-4E61-B1AA-BE037BC25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333DD3-1F93-4E71-8DFA-D9797A475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4063EC2-DE4B-48EB-8652-3FD92E2889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35646869-3D8D-42D3-B9E8-47677F9E7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7B09E-5C65-4D18-A120-7FA217922D1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520F13A1-D99A-4064-A778-E8B1DAA61B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997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EF404-3DC4-48DB-9993-B780F467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32393F-31FA-4C08-9685-3321FD11A4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C6D170-0F72-4C9B-B5FD-AD16084BC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A509F-99EC-464E-9E16-ABBCDA74F2C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F170BA-D1E2-4EC0-B927-04BA0E25F4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126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62B8D5E-0277-4B06-8CDF-170289490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0403940-42DE-43B7-85B9-C4966F495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11BA2-5116-49A5-80A1-8EB9C717E19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1D727E-9D7A-4A03-9B2D-A05A187A88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418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C6AEC-E4F8-4BD4-A3DB-3879F866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B2DC11-4C1A-4C49-921C-65713ACB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255AEB-12D6-439A-B083-8DF3331E5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1B795F-6023-4D3D-9E99-EF4F5C201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3A35BB-DEEA-4027-8631-B9364F47C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6B475-61D3-4243-AB2B-67A9DC6DA04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889A4C-AD93-4705-AE52-76DE5F705B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0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922A-B2F9-4AEB-865A-2FDA79D5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53419D-BA96-4D25-9BEE-60AE6352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DA36A6-19DC-404F-A029-59145EF9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6C1D4D-FF30-4AA2-B1C6-331D982B8E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FF971-301F-428B-90C5-229E3CAB1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AA6CE7-8679-4CE1-8830-39B979F1CA2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7DC42B-432F-4415-9FBF-6F49333122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213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CB0773-43BC-42C1-926B-B84280E743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7F11064-5B4D-44A1-B115-8022374AE4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CAB6553D-F8DE-43AF-AFBE-4B7BC3672603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342E479D-CFFB-4690-8753-FF145DF62F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25" name="Rectangle 5">
              <a:extLst>
                <a:ext uri="{FF2B5EF4-FFF2-40B4-BE49-F238E27FC236}">
                  <a16:creationId xmlns:a16="http://schemas.microsoft.com/office/drawing/2014/main" id="{E68C5845-0143-44CF-B1B8-8B8A242B0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0726" name="Rectangle 6">
              <a:extLst>
                <a:ext uri="{FF2B5EF4-FFF2-40B4-BE49-F238E27FC236}">
                  <a16:creationId xmlns:a16="http://schemas.microsoft.com/office/drawing/2014/main" id="{8BDEEC19-6EEC-430F-9FA3-A8750B8A4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0727" name="Rectangle 7">
              <a:extLst>
                <a:ext uri="{FF2B5EF4-FFF2-40B4-BE49-F238E27FC236}">
                  <a16:creationId xmlns:a16="http://schemas.microsoft.com/office/drawing/2014/main" id="{782D1510-01AD-4657-A5E2-9B5318494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0728" name="Rectangle 8">
              <a:extLst>
                <a:ext uri="{FF2B5EF4-FFF2-40B4-BE49-F238E27FC236}">
                  <a16:creationId xmlns:a16="http://schemas.microsoft.com/office/drawing/2014/main" id="{C7482767-9835-4524-B834-24B78ECEA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69A80ED-4D0F-47A7-8D62-F19E25D3D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B3238648-F4ED-40C8-B75E-EBCD4871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C8C05238-F1BC-459A-A9D1-00A5810D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5A4386C9-966B-42E9-9AF9-9F76BE8F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0733" name="Rectangle 13">
              <a:extLst>
                <a:ext uri="{FF2B5EF4-FFF2-40B4-BE49-F238E27FC236}">
                  <a16:creationId xmlns:a16="http://schemas.microsoft.com/office/drawing/2014/main" id="{22B7A129-034A-409C-ABBB-F766A4C5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857680A6-340D-40ED-9322-113A7FA48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estilo do título mestre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CC3E9C37-0E59-4F6F-9F68-346633BB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8E384EC2-A1FC-43DC-AD22-AC5B11A1D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FDEA43B-6AA8-49B2-BA8E-E393F71BB1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292600"/>
            <a:ext cx="8388350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40 - A RECOMPENSA PRESENTE E FUTURA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A03553D5-211B-469A-85B9-A052FB2F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04813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DSC00047">
            <a:extLst>
              <a:ext uri="{FF2B5EF4-FFF2-40B4-BE49-F238E27FC236}">
                <a16:creationId xmlns:a16="http://schemas.microsoft.com/office/drawing/2014/main" id="{95D74CED-8549-4E0E-BED2-82EDD312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85988"/>
            <a:ext cx="1944688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67F5FDDA-0C50-429F-B792-7F85A5CE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E2AEBE-8D12-400C-B361-F9199D396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242AD7-4457-421C-A163-577EE8F88934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893A1B9-0EFE-42E0-8C6C-354A3532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95363"/>
            <a:ext cx="83534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Que atos favorecem a destruição da humanidade? Nossos atos podem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salvar pessoas? Se sim, quais? (301:5)</a:t>
            </a:r>
          </a:p>
        </p:txBody>
      </p:sp>
      <p:pic>
        <p:nvPicPr>
          <p:cNvPr id="13315" name="Picture 3" descr="DSC00047">
            <a:extLst>
              <a:ext uri="{FF2B5EF4-FFF2-40B4-BE49-F238E27FC236}">
                <a16:creationId xmlns:a16="http://schemas.microsoft.com/office/drawing/2014/main" id="{7310E9DA-8ACB-4B50-9B93-B05AEBC5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9542DA2-3D7D-4D77-9AA2-253E367BD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23A31-D63C-4511-8277-785F44CC0174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5421A45-49DD-491F-B786-E7304A26D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549275"/>
            <a:ext cx="8964613" cy="623570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regra áurea, implicitamente, ensina a mesma verdade apresentada noutra parte do Sermão da Montanha que "com a mesma medida com que medirdes também vos medirão de novo". Luc. 6:38. Aquilo que fazemos aos outros, seja bem ou seja mal, terá, certamente, sua reação sobre nós, quer em bênção quer em maldição. Tudo quanto dermos, havemos de tornar a receber. </a:t>
            </a: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553937D-2C63-4385-AFF4-F8F539355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F8DB0-99FC-42FF-9F1C-F63725DD9FBC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85C619F-E230-475D-889A-EE9436073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765175"/>
            <a:ext cx="8964612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 bênçãos terrestres que comunicamos a outros podem ser, e são-no com freqüência, retribuídas em bondade. O que damos, é-nos muitas vezes recompensado, em tempos de necessidade, quadruplicado, na moeda do reino.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9FEFB28-2C4F-42FB-AA35-F380B7FBA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53343-1CC8-4827-B666-F16FF3A17E36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D6DE401-FC94-4D8B-978F-B8C565B5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835025"/>
            <a:ext cx="8964613" cy="52578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Além disto, porém, todas as dádivas são retribuídas, mesmo aqui, em uma mais plena absorção de Seu amor, o que é o resumo de toda glória celeste e seu tesouro.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8771B8-BF9A-47E4-A812-B715A0BAA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F29A9-2B31-4936-BDFB-A89FABFE669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670360B-349E-4F72-B8D9-23178142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280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De que forma nossos problemas podem ser resolvidos? (302:1)</a:t>
            </a:r>
          </a:p>
        </p:txBody>
      </p:sp>
      <p:pic>
        <p:nvPicPr>
          <p:cNvPr id="14339" name="Picture 3" descr="DSC00047">
            <a:extLst>
              <a:ext uri="{FF2B5EF4-FFF2-40B4-BE49-F238E27FC236}">
                <a16:creationId xmlns:a16="http://schemas.microsoft.com/office/drawing/2014/main" id="{9529D0F8-6A5B-421F-8F01-1D4848B1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716114A-3F21-4232-9842-A3FD3461F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19BF3-6C11-40F3-9E6E-E62172BE5955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91EF59B-ED53-4567-BB84-9FF3341CC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000" b="1"/>
              <a:t>No Céu um livro é escrito em relação aos que se interessam nas necessidades de seus semelhantes, um livro cujo registro será revelado naquele dia em que o homem será julgado segundo as obras nele escritas. Deus dará a paga a cada ato de injustiça feita aos pobres.</a:t>
            </a:r>
            <a:endParaRPr lang="pt-BR" altLang="pt-BR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6BB8F80-0CB5-43A9-920C-C2E7B96E4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555C9-3016-43ED-BC4A-A9681752E0F0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45A9719-9AF6-437E-842C-EEB71B99A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964613" cy="619283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que demonstram indiferença ou desconsideração pelos desafortunados não devem esperar receber as bênçãos dAquele que declarou: "Quando o fizestes a um destes Meus pequeninos irmãos, a Mim o fizestes."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574766-4C16-42C5-810A-5400B017F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3DE4C-0BD3-4935-8B34-0F15905F892F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F29A13F-8D52-4BB2-9996-27DF035C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80645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Qual é o resumo de toda a glória celeste e seu tesouro? (302:2)</a:t>
            </a:r>
          </a:p>
        </p:txBody>
      </p:sp>
      <p:pic>
        <p:nvPicPr>
          <p:cNvPr id="15363" name="Picture 3" descr="DSC00047">
            <a:extLst>
              <a:ext uri="{FF2B5EF4-FFF2-40B4-BE49-F238E27FC236}">
                <a16:creationId xmlns:a16="http://schemas.microsoft.com/office/drawing/2014/main" id="{29CF19E5-7C94-4B3D-811F-C935CB84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1ECE3C6-6609-4135-890D-64AC51DD9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996C1-77C1-4ED7-BE15-90F227078D96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D6F4EB8-4C6E-41AA-B9B0-A5E8423BA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2300"/>
            <a:ext cx="8640762" cy="5975350"/>
          </a:xfrm>
        </p:spPr>
        <p:txBody>
          <a:bodyPr/>
          <a:lstStyle/>
          <a:p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não Se esquece das boas obras, dos abnegados atos da igreja no passado. Tudo está registrado no alto.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EF435C5-5DE7-4BA2-9279-18A4E9E99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3A5CD-BEB2-4058-9EE1-707219FFD725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0167674-DD39-4F11-A59E-3860E0DB4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2300"/>
            <a:ext cx="8640762" cy="59753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t-BR" altLang="pt-BR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Cada fiel, abnegado cumprimento do dever, é notado pelos anjos e brilha no registro da vida.</a:t>
            </a:r>
            <a:r>
              <a:rPr lang="pt-BR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6B81A01-AD53-4C0C-9BFB-6EEE2061F2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6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Mateus 25.40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F28B5E-F418-48EC-8D2D-F0CA7C36D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CDDC5-CC23-44C5-BA78-31B9DEEAA62E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3E1F3A3-CEEE-477A-9CB7-7430D845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9275"/>
            <a:ext cx="8135937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Que peso tem 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no dia do seu julgamento a religião que você professa e o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que você faz? O que nos motiva? Qual a relação entre fé e obras? (305:1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e 2; 306:0 e 1)</a:t>
            </a:r>
          </a:p>
        </p:txBody>
      </p:sp>
      <p:pic>
        <p:nvPicPr>
          <p:cNvPr id="16387" name="Picture 3" descr="DSC00047">
            <a:extLst>
              <a:ext uri="{FF2B5EF4-FFF2-40B4-BE49-F238E27FC236}">
                <a16:creationId xmlns:a16="http://schemas.microsoft.com/office/drawing/2014/main" id="{89B5E395-849A-43E7-A2D3-3090FC82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AFFA6C7-D620-4087-A5CE-DC692C294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92D95-C5A2-42EB-8D30-38429CFD98CF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3EB06FF-8B7A-4FD2-8D65-F5EC9B234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60483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formos fiéis no cumprimento da parte que nos toca, cooperando com Ele, Deus operará por nosso intermédio [para executar] a Sua vontade. Mas Ele não poderá operar por nosso intermédio, se não fizermos nenhum esforço. 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5750894-782A-428B-A461-6B40786F4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E9716-AB89-4C59-801A-140929C36232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9248C3DE-D927-416E-A7CD-9E22394C3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4450"/>
            <a:ext cx="8964612" cy="681355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temos de alcançar a vida eterna, precisamos trabalhar, e trabalhar fervorosamente. ... Não nos permitamos ser enganados pela afirmação constantemente repetida: "Tudo o que tendes que fazer é crer." Fé e obras são dois remos que precisam ser usados com igualdade, se esperamos progredir contra a corrente de incredulidade.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191FB45-6F07-420D-9242-E7F357768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A0677-BC40-46D6-8731-B6634274F944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3C84284-6AF9-4390-81BB-23C41C15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619283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"A fé, se não tiver as obras, é morta em si mesma." Tia. 2:17. O cristão é um homem de pensamento e de ação. Sua fé fixa suas raízes firmemente em Cristo. Pela fé e boas obras ele mantém sua espiritualidade forte e saudável, e sua força espiritual cresce ao procurar ele praticar as obras de Deus.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A5B3912-88EA-41FA-B69A-E93D1EAEF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41945-2171-442A-A53F-99311F0302E3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7487A3B-9E84-48A3-A556-3AAC5B624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6763"/>
            <a:ext cx="8640762" cy="561498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Embora não tenhamos mérito em nós mesmos, na grande bondade e amor de Deus somos recompensados como se os méritos fossem nossos. Quando temos feito todo o bem que era possível fazer, somos ainda servos inúteis, pois fizemos apenas o que era nosso dever.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3CD524C-65F2-439B-AF61-47D70B464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1D270-48F9-47F2-9875-2618FDEB3433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CD2C971-6397-4B1C-868E-3B5692302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60483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que temos realizado tem sido unicamente pela graça de Cristo, e nenhuma recompensa nos é devida da parte de Deus na base de nossos méritos. Mas pelo mérito de nosso Salvador, cada promessa que Deus faz será cumprida, e cada homem será recompensado segundo as obras.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13A5524-81D9-473D-9975-811BD6DA4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4F3FC-C58B-47DE-9EDD-E3D329EE6D81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4CB608F-2E3A-44B8-BFA8-7DED46E6C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40762" cy="5543550"/>
          </a:xfrm>
        </p:spPr>
        <p:txBody>
          <a:bodyPr/>
          <a:lstStyle/>
          <a:p>
            <a:r>
              <a:rPr lang="pt-BR" altLang="pt-BR" sz="4400" b="1"/>
              <a:t>A preciosa recompensa do futuro será proporcional à obra de fé e trabalho de amor na presente vida. "O que semeia pouco, pouco também ceifará; e o que semeia em abundância, em abundância também ceifará." II Cor. 9:6. </a:t>
            </a:r>
            <a:endParaRPr lang="pt-BR" altLang="pt-BR"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1D4B3FD-0DA7-41EA-BF24-094CC485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7F2F2-D6D5-4AC5-BC48-044605A7BEF9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212B0CB-A430-4D14-A1B8-F76D96233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048375"/>
          </a:xfrm>
        </p:spPr>
        <p:txBody>
          <a:bodyPr/>
          <a:lstStyle/>
          <a:p>
            <a:r>
              <a:rPr lang="pt-BR" altLang="pt-BR" sz="4400" b="1"/>
              <a:t>Devemos ser sobremodo gratos que agora, neste tempo de graça, mediante a infinita misericórdia de Deus, seja-nos permitido semear a semente para nossa colheita futura. Devemos considerar cuidadosamente sobre qual será a colheita.</a:t>
            </a:r>
            <a:endParaRPr lang="pt-BR" altLang="pt-BR"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6E16CD0-8983-45D2-91E4-5441486A1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E82F0-0B76-4E16-87E2-7C7ECB6AE331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7305931-61E3-4A14-868E-067C86F56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92838"/>
          </a:xfrm>
        </p:spPr>
        <p:txBody>
          <a:bodyPr/>
          <a:lstStyle/>
          <a:p>
            <a:r>
              <a:rPr lang="pt-BR" altLang="pt-BR" sz="4000" b="1"/>
              <a:t>Se a coroa de nosso eterno regozijo irá ser brilhante ou apagada depende de nosso próprio caminho. Podemos tornar certo nosso chamado e eleição, entrando assim na posse da rica herança, ou podemos desperdiçar aquele mais excelente e eterno peso de glória.</a:t>
            </a:r>
            <a:r>
              <a:rPr lang="pt-BR" altLang="pt-BR" sz="40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AC3031-F545-4741-A704-AB8D2875E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04252-A82D-4E25-A974-427F824162DE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9907184-13EF-4356-8CE8-E7FBD24F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08050"/>
            <a:ext cx="7920037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Quais são os dois tipos de coroas que a autora cita? O que cada uma destas representa? Explique com suas próprias palavras. (306:2; 307:1)</a:t>
            </a:r>
          </a:p>
        </p:txBody>
      </p:sp>
      <p:pic>
        <p:nvPicPr>
          <p:cNvPr id="17411" name="Picture 3" descr="DSC00047">
            <a:extLst>
              <a:ext uri="{FF2B5EF4-FFF2-40B4-BE49-F238E27FC236}">
                <a16:creationId xmlns:a16="http://schemas.microsoft.com/office/drawing/2014/main" id="{97380A39-F4E8-4BD8-905F-DE2BCA81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90DC7FA-4501-4A0B-BE65-7D17FDED8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4F04D-886E-46C1-89D8-D2EB3D9CA39A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90D25A-13A0-4E26-B1E7-7E9DAB49C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Embora a grande e final recompensa seja dada por ocasião da volta de Cristo, o serviço lealmente prestado para Deus traz recompensa mesmo nesta vida. Que recompensas são estas?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E9D56FA-994E-49AB-B20D-B7120BD99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F92454-16DB-48C7-A96D-0D4A909C5C14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0600EBE-6A63-4A34-A911-219F15CF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6763"/>
            <a:ext cx="8640762" cy="561498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Quando os redimidos estiverem perante Deus, almas preciosas responderão ao serem chamados os seus nomes, e ali estarão em virtude de fiéis e pacientes esforços feitos em seu favor, ferventes convites e persuasões a que se refugiassem na fortaleza.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5C2DFE6-4F32-4A4E-A154-193F383DE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B3F23-FD88-4F3F-9FD4-1B2F1AC754B6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4AC83AF-A41B-4105-9A96-DD9EEFC75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2663"/>
            <a:ext cx="8640762" cy="5183187"/>
          </a:xfrm>
        </p:spPr>
        <p:txBody>
          <a:bodyPr/>
          <a:lstStyle/>
          <a:p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 os que neste mundo têm sido cooperadores de Deus, receberão sua recompensa.</a:t>
            </a:r>
            <a:r>
              <a:rPr lang="pt-BR" altLang="pt-BR" sz="6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BDA5B06-9CAE-42CE-A824-52708793E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BD1B1-81E4-441D-B37D-F323F6CA252F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4DA999E-C129-4597-88D3-19C7C356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7850"/>
            <a:ext cx="91440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Não temos mérito em nós mesmos. Entretanto, em Sua grande bondade</a:t>
            </a:r>
          </a:p>
          <a:p>
            <a:pPr algn="ctr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 amor, Deus nos recompensa, no presente e na eternidade, como se os méritos fossem nossos. Ele deseja nos dizer: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A187A8A-4C96-43A3-9E1A-A615E6438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F179E-4C0F-4D42-8B7D-E1FAC1636AB3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621D25C-7051-4125-A4E5-7361CA93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"Vinde, benditos de Meu Pai, possuí por herança o reino que vos está preparado desde a fundação do mundo."</a:t>
            </a:r>
          </a:p>
          <a:p>
            <a:pPr algn="ctr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Mat. 25:40.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2E6CB11-BFE8-4179-8BBB-EFEB0DFCC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F470C-99AE-456B-92D8-FF5EEFD9CAE2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3374D6B-EFEF-4878-9A5E-E42DF708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66800"/>
            <a:ext cx="8280400" cy="5102225"/>
          </a:xfrm>
          <a:prstGeom prst="rect">
            <a:avLst/>
          </a:prstGeom>
          <a:solidFill>
            <a:schemeClr val="bg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Com a ajuda dos anjos e pela graça de Deus, o que você fará para garantir</a:t>
            </a:r>
          </a:p>
          <a:p>
            <a:pPr algn="ctr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 recompensa presente e eterna?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B18465-17BA-43CF-8369-1CDA2BFD9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036BD-B562-4571-8D19-5F76221FBA66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B5C4D77-33B8-4724-9D4E-0270DA8F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81359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Eu quero estar lá Senhor!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54AB8DC-91E7-48B9-AEAD-C42A568D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7F86EF-C858-4DBA-B8E0-DA5D88AB8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F6159-6969-4C35-BFFC-A22B10DD5F0D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97E965B-B57C-41BF-9C2B-C1AEC2DE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280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Que promessa nos é oferecida ao atendermos aos necessitados? (301:3 e 4)</a:t>
            </a:r>
          </a:p>
        </p:txBody>
      </p:sp>
      <p:pic>
        <p:nvPicPr>
          <p:cNvPr id="5125" name="Picture 5" descr="DSC00047">
            <a:extLst>
              <a:ext uri="{FF2B5EF4-FFF2-40B4-BE49-F238E27FC236}">
                <a16:creationId xmlns:a16="http://schemas.microsoft.com/office/drawing/2014/main" id="{2114804A-8E88-4C2C-B4A6-96DE7FE6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9059E89-DDB4-4682-A8A5-F8A97733F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F2501-C989-4A34-BA9A-D681380BEBB5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112748-C886-4D94-8EB7-AC9ECFF89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640762" cy="4535487"/>
          </a:xfrm>
        </p:spPr>
        <p:txBody>
          <a:bodyPr/>
          <a:lstStyle/>
          <a:p>
            <a:r>
              <a:rPr lang="pt-BR" altLang="pt-BR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prática dos princípios que Cristo ensinou por preceito e exemplo fará a experiência de cada um que O segue como a experiência de Cristo.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6E5310C-77A7-4EB4-BE0F-EAEBFD1E1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371E2-BDA4-45A4-BAA9-EE83FD8688B2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B8CE007-19FA-4390-B360-97F494619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1438" y="404813"/>
            <a:ext cx="8964613" cy="6192837"/>
          </a:xfrm>
        </p:spPr>
        <p:txBody>
          <a:bodyPr/>
          <a:lstStyle/>
          <a:p>
            <a:r>
              <a:rPr lang="pt-BR" alt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Ao abrirdes a porta aos necessitados e sofredores de Cristo, estais acolhendo anjos invisíveis. Convidais a companhia de seres celestiais. Eles trazem uma sagrada atmosfera de alegria e paz. Vêm com louvores nos lábios, e uma nota correspondente se ouve no Céu. Todo ato de misericórdia promove música ali.</a:t>
            </a:r>
            <a:r>
              <a:rPr lang="pt-BR" altLang="pt-B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AE5C69-75B2-42C0-9DFA-CFD1CC065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B4A537-DA12-4069-9C01-8755441795DE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AC62077-E56D-4BCA-80B7-65C96726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8163"/>
            <a:ext cx="80645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Como nossos atos podem favorecer o reerguimento da humanidade?</a:t>
            </a:r>
          </a:p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(301:5)</a:t>
            </a:r>
          </a:p>
        </p:txBody>
      </p:sp>
      <p:pic>
        <p:nvPicPr>
          <p:cNvPr id="12291" name="Picture 3" descr="DSC00047">
            <a:extLst>
              <a:ext uri="{FF2B5EF4-FFF2-40B4-BE49-F238E27FC236}">
                <a16:creationId xmlns:a16="http://schemas.microsoft.com/office/drawing/2014/main" id="{126BBC0D-96C6-4199-A6F4-DF40224F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821AF6E-3F98-40E4-B791-AE11191F3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177B2-8851-4482-AEFE-14A0B403068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668E494-E172-4F11-AAC0-6375CCF4D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Há uma fervente obra a ser feita por todas as mãos. Deixai que cada pulsação fale em favor do reerguimento da humanidade. Há muitos que necessitam de ajuda. O coração daquele que vive não para satisfazer-se a si mesmo mas para ser uma bênção aos que poucas bênçãos possuem, vibrará de satisfação.</a:t>
            </a:r>
            <a:endParaRPr lang="pt-BR" altLang="pt-BR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08574EF-BF18-4660-BA5A-CCF660B76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1CBB5-9F49-436C-9E03-7530B4E27C05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A97A7CE-A5E9-4B4B-967E-C06F8A1F1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838200"/>
            <a:ext cx="8640762" cy="56149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 cada pessoa ociosa desperte e enfrente as realidades da vida. Tomai a Palavra de Deus e examinai as suas páginas. Se sois praticantes dessa Palavra, vossa vida será sem dúvida uma vívida realidade para vós mesmos, e verificareis que a recompensa é abundante.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5">
      <a:dk1>
        <a:srgbClr val="000000"/>
      </a:dk1>
      <a:lt1>
        <a:srgbClr val="FFFFFF"/>
      </a:lt1>
      <a:dk2>
        <a:srgbClr val="000000"/>
      </a:dk2>
      <a:lt2>
        <a:srgbClr val="FF5050"/>
      </a:lt2>
      <a:accent1>
        <a:srgbClr val="9999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CACAFF"/>
      </a:accent5>
      <a:accent6>
        <a:srgbClr val="00008A"/>
      </a:accent6>
      <a:hlink>
        <a:srgbClr val="666699"/>
      </a:hlink>
      <a:folHlink>
        <a:srgbClr val="FF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5050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5050"/>
        </a:lt2>
        <a:accent1>
          <a:srgbClr val="99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00008A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FF5050"/>
        </a:lt2>
        <a:accent1>
          <a:srgbClr val="9999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00008A"/>
        </a:accent6>
        <a:hlink>
          <a:srgbClr val="66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</TotalTime>
  <Words>1263</Words>
  <Application>Microsoft Office PowerPoint</Application>
  <PresentationFormat>Apresentação na tela (4:3)</PresentationFormat>
  <Paragraphs>82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40 - A RECOMPENSA PRESENTE E FUTURA</vt:lpstr>
      <vt:lpstr>Mateus 25.40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 A RECOMPENSA PRESENTE E FUTURA</dc:title>
  <dc:creator>MARCELO AUGUSTO DE CARVALHO</dc:creator>
  <cp:lastModifiedBy>Pr. Marcelo Carvalho</cp:lastModifiedBy>
  <cp:revision>21</cp:revision>
  <dcterms:created xsi:type="dcterms:W3CDTF">2004-11-16T12:24:34Z</dcterms:created>
  <dcterms:modified xsi:type="dcterms:W3CDTF">2019-11-21T12:20:57Z</dcterms:modified>
</cp:coreProperties>
</file>