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6" r:id="rId3"/>
    <p:sldId id="262" r:id="rId4"/>
    <p:sldId id="258" r:id="rId5"/>
    <p:sldId id="259" r:id="rId6"/>
    <p:sldId id="260" r:id="rId7"/>
    <p:sldId id="261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3" d="100"/>
          <a:sy n="183" d="100"/>
        </p:scale>
        <p:origin x="-3032" y="-104"/>
      </p:cViewPr>
      <p:guideLst>
        <p:guide orient="horz" pos="436"/>
        <p:guide orient="horz" pos="1706"/>
        <p:guide orient="horz" pos="708"/>
        <p:guide orient="horz" pos="708"/>
        <p:guide pos="5466"/>
        <p:guide pos="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8559-506E-4E36-B191-9D077DF31DA9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07D9-53CA-40E4-9673-92A0F7234CE9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10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10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07D9-53CA-40E4-9673-92A0F7234CE9}" type="slidenum">
              <a:rPr lang="es-PE" smtClean="0"/>
              <a:pPr/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109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85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51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600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581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403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631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902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98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940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7643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585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567A-7EAB-410B-A7BE-B616D75EE693}" type="datetimeFigureOut">
              <a:rPr lang="es-PE" smtClean="0"/>
              <a:pPr/>
              <a:t>2/19/12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CD3D-1C2A-45C0-9026-15922848B37F}" type="slidenum">
              <a:rPr lang="es-PE" smtClean="0"/>
              <a:pPr/>
              <a:t>‹#›</a:t>
            </a:fld>
            <a:endParaRPr lang="es-PE" dirty="0"/>
          </a:p>
        </p:txBody>
      </p:sp>
      <p:pic>
        <p:nvPicPr>
          <p:cNvPr id="7" name="Picture 6" descr="fundos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3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nt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1520" y="5343351"/>
            <a:ext cx="46805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smtClean="0">
                <a:latin typeface="Trebuchet MS"/>
                <a:cs typeface="Trebuchet MS"/>
              </a:rPr>
              <a:t>PEQUENOS GRUPOS NO ANTIGO TESTAMENTO</a:t>
            </a:r>
            <a:endParaRPr lang="pt-BR" sz="3000" b="1" dirty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</a:t>
            </a:r>
            <a:r>
              <a:rPr lang="pt-BR" sz="1800" b="1" dirty="0" smtClean="0"/>
              <a:t>1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13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124744"/>
            <a:ext cx="7345635" cy="4824536"/>
          </a:xfrm>
        </p:spPr>
        <p:txBody>
          <a:bodyPr>
            <a:normAutofit/>
          </a:bodyPr>
          <a:lstStyle/>
          <a:p>
            <a:pPr marL="401638" indent="-401638" algn="just">
              <a:buNone/>
            </a:pPr>
            <a:r>
              <a:rPr lang="pt-BR" sz="2500" dirty="0">
                <a:latin typeface="Trebuchet MS"/>
                <a:cs typeface="Trebuchet MS"/>
              </a:rPr>
              <a:t>6. O grupo organizado de Abraão deveria ter-se transformado em bênção para todas as famílias.</a:t>
            </a:r>
          </a:p>
          <a:p>
            <a:pPr marL="401638" indent="-401638" algn="just">
              <a:buNone/>
            </a:pPr>
            <a:endParaRPr lang="pt-BR" sz="1200" dirty="0" smtClean="0">
              <a:latin typeface="Trebuchet MS"/>
              <a:cs typeface="Trebuchet MS"/>
            </a:endParaRPr>
          </a:p>
          <a:p>
            <a:pPr marL="401638" indent="-401638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7</a:t>
            </a:r>
            <a:r>
              <a:rPr lang="pt-BR" sz="2500" dirty="0" smtClean="0">
                <a:latin typeface="Trebuchet MS"/>
                <a:cs typeface="Trebuchet MS"/>
              </a:rPr>
              <a:t>. No tabernáculo do deserto, observamos que Deus  fez uso de grupos organizados para cumprir tarefas  específicas. (Nm 4:1-33)</a:t>
            </a:r>
            <a:r>
              <a:rPr lang="pt-BR" sz="2500" dirty="0" smtClean="0">
                <a:latin typeface="Trebuchet MS"/>
                <a:cs typeface="Trebuchet MS"/>
              </a:rPr>
              <a:t>.</a:t>
            </a:r>
          </a:p>
          <a:p>
            <a:pPr marL="401638" indent="-401638" algn="just">
              <a:buNone/>
            </a:pPr>
            <a:endParaRPr lang="pt-BR" sz="1200" dirty="0" smtClean="0">
              <a:latin typeface="Trebuchet MS"/>
              <a:cs typeface="Trebuchet MS"/>
            </a:endParaRPr>
          </a:p>
          <a:p>
            <a:pPr marL="401638" indent="-401638" algn="just">
              <a:buNone/>
              <a:tabLst>
                <a:tab pos="341313" algn="l"/>
              </a:tabLst>
            </a:pPr>
            <a:r>
              <a:rPr lang="pt-BR" sz="2500" dirty="0" smtClean="0">
                <a:latin typeface="Trebuchet MS"/>
                <a:cs typeface="Trebuchet MS"/>
              </a:rPr>
              <a:t>8. Quando o tabernáculo foi substituído por uma estrutura permanente, diversos grupos foram  organizados para executar diversas funções na liturgia e no serviço do templo. (1Cr 24:1-19)</a:t>
            </a:r>
            <a:endParaRPr lang="pt-BR"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4908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99392"/>
            <a:ext cx="4681389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6375" y="1052736"/>
            <a:ext cx="5255865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Na perspectiva do Antigo Testamento, notamos que as dimensões relacionais e missionárias caracterizam os grupos humanos chamados por Deus ao longo da história da salvação. </a:t>
            </a:r>
            <a:endParaRPr lang="pt-BR" sz="25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endParaRPr lang="pt-BR" sz="25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Finalmente, notamos que esses grupos foram organizados para cumprir uma missão, ou tarefa, confiada por Deus.</a:t>
            </a:r>
            <a:endParaRPr lang="pt-BR"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0194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488832" cy="1470025"/>
          </a:xfrm>
        </p:spPr>
        <p:txBody>
          <a:bodyPr>
            <a:noAutofit/>
          </a:bodyPr>
          <a:lstStyle/>
          <a:p>
            <a:r>
              <a:rPr lang="pt-BR" sz="2500" b="1" u="sng" dirty="0" smtClean="0">
                <a:latin typeface="Trebuchet MS"/>
                <a:cs typeface="Trebuchet MS"/>
              </a:rPr>
              <a:t>PEQUENOS GRUPOS NO ANTIGO TESTAMENTO</a:t>
            </a:r>
            <a:endParaRPr lang="pt-BR" sz="2500" b="1" u="sng" dirty="0">
              <a:latin typeface="Trebuchet MS"/>
              <a:cs typeface="Trebuchet MS"/>
            </a:endParaRPr>
          </a:p>
        </p:txBody>
      </p:sp>
      <p:pic>
        <p:nvPicPr>
          <p:cNvPr id="4" name="Picture 3" descr="ApostlePa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3950"/>
            <a:ext cx="4747096" cy="6865856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6374" y="1772816"/>
            <a:ext cx="7128073" cy="4968552"/>
          </a:xfrm>
        </p:spPr>
        <p:txBody>
          <a:bodyPr>
            <a:normAutofit/>
          </a:bodyPr>
          <a:lstStyle/>
          <a:p>
            <a:pPr algn="just"/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Deus estabeleceu um paradigma relacional para a ordem criada. </a:t>
            </a:r>
            <a:endParaRPr lang="pt-BR" sz="25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pt-BR" sz="10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Conforme a perspectiva do </a:t>
            </a:r>
            <a:endParaRPr lang="pt-BR" sz="25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Antigo 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Testamento, advertimos </a:t>
            </a:r>
            <a:endParaRPr lang="pt-BR" sz="25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que 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as dimensões relacionais, </a:t>
            </a:r>
            <a:endParaRPr lang="pt-BR" sz="25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da 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sabedoria divina e da 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missão </a:t>
            </a: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lang="pt-BR" sz="2500" dirty="0" err="1" smtClean="0">
                <a:solidFill>
                  <a:schemeClr val="tx1"/>
                </a:solidFill>
                <a:latin typeface="Trebuchet MS"/>
                <a:cs typeface="Trebuchet MS"/>
              </a:rPr>
              <a:t>aracterizam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 os 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grupos humanos </a:t>
            </a:r>
            <a:endParaRPr lang="pt-BR" sz="25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chamados por 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Deus ao longo da </a:t>
            </a:r>
            <a:endParaRPr lang="pt-BR" sz="25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rebuchet MS"/>
                <a:cs typeface="Trebuchet MS"/>
              </a:rPr>
              <a:t>hist</a:t>
            </a:r>
            <a:r>
              <a:rPr lang="pt-BR" sz="2500" dirty="0" err="1" smtClean="0">
                <a:solidFill>
                  <a:schemeClr val="tx1"/>
                </a:solidFill>
                <a:latin typeface="Trebuchet MS"/>
                <a:cs typeface="Trebuchet MS"/>
              </a:rPr>
              <a:t>ória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 da </a:t>
            </a:r>
            <a:r>
              <a:rPr lang="pt-BR" sz="2500" dirty="0" smtClean="0">
                <a:solidFill>
                  <a:schemeClr val="tx1"/>
                </a:solidFill>
                <a:latin typeface="Trebuchet MS"/>
                <a:cs typeface="Trebuchet MS"/>
              </a:rPr>
              <a:t>salvação.</a:t>
            </a:r>
            <a:endParaRPr lang="pt-BR" sz="25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5118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332656"/>
            <a:ext cx="7344816" cy="1143000"/>
          </a:xfrm>
        </p:spPr>
        <p:txBody>
          <a:bodyPr>
            <a:normAutofit/>
          </a:bodyPr>
          <a:lstStyle/>
          <a:p>
            <a:r>
              <a:rPr lang="pt-BR" sz="2500" b="1" u="sng" dirty="0" smtClean="0">
                <a:latin typeface="Trebuchet MS"/>
                <a:cs typeface="Trebuchet MS"/>
              </a:rPr>
              <a:t>UMA TEOLOGIA RELACIONAL</a:t>
            </a:r>
            <a:endParaRPr lang="pt-BR" sz="2500" b="1" u="sng" dirty="0">
              <a:latin typeface="Trebuchet MS"/>
              <a:cs typeface="Trebuchet M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6375" y="1484313"/>
            <a:ext cx="720035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No relato geral da criação (Gn 1:1-2:3), nota-se que o Criador assume uma postura </a:t>
            </a:r>
            <a:r>
              <a:rPr lang="pt-BR" sz="2500" i="1" dirty="0" smtClean="0">
                <a:latin typeface="Trebuchet MS"/>
                <a:cs typeface="Trebuchet MS"/>
              </a:rPr>
              <a:t>profundamente relacional </a:t>
            </a:r>
            <a:r>
              <a:rPr lang="pt-BR" sz="2500" dirty="0" smtClean="0">
                <a:latin typeface="Trebuchet MS"/>
                <a:cs typeface="Trebuchet MS"/>
              </a:rPr>
              <a:t>na produção e na formação do mundo criado. </a:t>
            </a:r>
            <a:endParaRPr lang="pt-BR" sz="25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endParaRPr lang="pt-BR" sz="12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Fomos criados como parte de um sistema relacional pela decisão do Criador e, como criaturas relacionais, apenas conseguiremos a plena realização de nossas potencialidades e satisfação de nossos anelos mais profundos em um ambiente  no qual possamos desenvolver relações e desfrutá-las de maneira saudável com Deus e com outras pessoas. </a:t>
            </a:r>
            <a:endParaRPr lang="pt-BR"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2441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dise_Soft_Ed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5201816" cy="52018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6850" y="188640"/>
            <a:ext cx="7210425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5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A dimensão relacional da criação se revela de forma emblemática em Gênesis 1:26-28, Deus criou a dualidade homem/mulher à sua imagem e semelhança para representar o Criador diante da ordem criada e exercer “domínio” sobre as demais criaturas</a:t>
            </a:r>
            <a:r>
              <a:rPr lang="pt-BR" sz="2500" dirty="0" smtClean="0">
                <a:latin typeface="Trebuchet MS"/>
                <a:cs typeface="Trebuchet MS"/>
              </a:rPr>
              <a:t>.</a:t>
            </a:r>
          </a:p>
          <a:p>
            <a:pPr marL="0" indent="0" algn="just">
              <a:buNone/>
            </a:pPr>
            <a:endParaRPr lang="pt-BR" sz="10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A imagem da Deidade no ser </a:t>
            </a:r>
            <a:endParaRPr lang="pt-BR" sz="25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humano </a:t>
            </a:r>
            <a:r>
              <a:rPr lang="pt-BR" sz="2500" dirty="0" smtClean="0">
                <a:latin typeface="Trebuchet MS"/>
                <a:cs typeface="Trebuchet MS"/>
              </a:rPr>
              <a:t>provê a base para o </a:t>
            </a:r>
            <a:endParaRPr lang="pt-BR" sz="25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desenvolvimento de </a:t>
            </a:r>
            <a:r>
              <a:rPr lang="pt-BR" sz="2500" dirty="0" smtClean="0">
                <a:latin typeface="Trebuchet MS"/>
                <a:cs typeface="Trebuchet MS"/>
              </a:rPr>
              <a:t>relações </a:t>
            </a:r>
            <a:endParaRPr lang="pt-BR" sz="25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saudáveis </a:t>
            </a:r>
            <a:r>
              <a:rPr lang="pt-BR" sz="2500" dirty="0" smtClean="0">
                <a:latin typeface="Trebuchet MS"/>
                <a:cs typeface="Trebuchet MS"/>
              </a:rPr>
              <a:t>e </a:t>
            </a:r>
            <a:r>
              <a:rPr lang="pt-BR" sz="2500" dirty="0" smtClean="0">
                <a:latin typeface="Trebuchet MS"/>
                <a:cs typeface="Trebuchet MS"/>
              </a:rPr>
              <a:t>caracterizadas </a:t>
            </a: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pela </a:t>
            </a:r>
            <a:r>
              <a:rPr lang="pt-BR" sz="2500" dirty="0" smtClean="0">
                <a:latin typeface="Trebuchet MS"/>
                <a:cs typeface="Trebuchet MS"/>
              </a:rPr>
              <a:t>solidariedade, </a:t>
            </a:r>
            <a:r>
              <a:rPr lang="pt-BR" sz="2500" dirty="0" smtClean="0">
                <a:latin typeface="Trebuchet MS"/>
                <a:cs typeface="Trebuchet MS"/>
              </a:rPr>
              <a:t>confiança </a:t>
            </a:r>
          </a:p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e pelo amor</a:t>
            </a:r>
            <a:r>
              <a:rPr lang="pt-BR" sz="2500" dirty="0" smtClean="0">
                <a:latin typeface="Trebuchet MS"/>
                <a:cs typeface="Trebuchet MS"/>
              </a:rPr>
              <a:t>.  </a:t>
            </a:r>
            <a:endParaRPr lang="pt-BR"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9194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Shephe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150"/>
            <a:ext cx="5125120" cy="715978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6375" y="1052736"/>
            <a:ext cx="4463777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A partir do relato de Gênesis 2, podemos inferir que nós, como humanos, temos afinidades uns com os outros e podemos desenvolver relações significativas com outros seres humanos, não apenas porque fomos criados por Deus, mas também porque Deus escolheu um casal para que fosse a origem de toda a humanidade.</a:t>
            </a:r>
            <a:endParaRPr lang="pt-BR"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63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6375" y="692696"/>
            <a:ext cx="7272808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Outro aspecto da dimensão relacional da Teologia do Antigo Testamento pode ser observado a partir do conceito da </a:t>
            </a:r>
            <a:r>
              <a:rPr lang="pt-BR" sz="2500" i="1" dirty="0" smtClean="0">
                <a:latin typeface="Trebuchet MS"/>
                <a:cs typeface="Trebuchet MS"/>
              </a:rPr>
              <a:t>aliança, </a:t>
            </a:r>
            <a:r>
              <a:rPr lang="pt-BR" sz="2500" dirty="0" smtClean="0">
                <a:latin typeface="Trebuchet MS"/>
                <a:cs typeface="Trebuchet MS"/>
              </a:rPr>
              <a:t>a dimensão relacional da criação se entrelaça com a natureza relacional do Criador. Através de sucessivas revelações e manifestações do Concerto eterno, Deus estabeleceu uma relação de concerto com Suas criaturas, com o objetivo de propiciar-lhes a salvação integral. Com Noé, Deus estabeleceu um concerto, um acordo universal em seu alcance e incondicional em suas exigências. Com Abraão, o Senhor estabeleceu uma relação especial. Deus realizou promessas com o propósito de abençoar todas as famílias da Terra por meio da semente de Abraão. </a:t>
            </a:r>
            <a:endParaRPr lang="pt-BR" sz="2500" i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6966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412776"/>
            <a:ext cx="734481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No Sinai, o Deus redentor entrou em relacionamento especial com Israel, ao confirmar a aliança com a nação eleita. Através do profeta Jeremias, Deus proclamou a boa notícia de uma “nova aliança”. A lei seria inscrita no coração e o relacionamento entre Deus e seu povo seria marcado pelo perdão do pecado e pelo conhecimento de Deus (Jr 31:31-34). Notamos, então, no transcurso da história do Antigo Testamento, um Deus relacional em busca de comunhão com os seres relacionais criados por Ele.</a:t>
            </a:r>
          </a:p>
        </p:txBody>
      </p:sp>
    </p:spTree>
    <p:extLst>
      <p:ext uri="{BB962C8B-B14F-4D97-AF65-F5344CB8AC3E}">
        <p14:creationId xmlns:p14="http://schemas.microsoft.com/office/powerpoint/2010/main" val="197331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123950"/>
            <a:ext cx="7344816" cy="51133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Os grupos são protagonistas importantes do Antigo Testamento. Percebe-se que o grupo é o âmbito intermediário pelo qual Deus alcança o indivíduo</a:t>
            </a:r>
            <a:r>
              <a:rPr lang="pt-BR" sz="2500" dirty="0" smtClean="0">
                <a:latin typeface="Trebuchet MS"/>
                <a:cs typeface="Trebuchet MS"/>
              </a:rPr>
              <a:t>.</a:t>
            </a:r>
          </a:p>
          <a:p>
            <a:pPr marL="0" indent="0" algn="just">
              <a:buNone/>
            </a:pPr>
            <a:endParaRPr lang="pt-BR" sz="1200" dirty="0" smtClean="0">
              <a:latin typeface="Trebuchet MS"/>
              <a:cs typeface="Trebuchet M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500" dirty="0" smtClean="0">
                <a:latin typeface="Trebuchet MS"/>
                <a:cs typeface="Trebuchet MS"/>
              </a:rPr>
              <a:t>Um só perseguir mil, e dois fazerem fugir dez mil. (Deuteronômio 32:30</a:t>
            </a:r>
            <a:r>
              <a:rPr lang="pt-BR" sz="2500" dirty="0" smtClean="0">
                <a:latin typeface="Trebuchet MS"/>
                <a:cs typeface="Trebuchet MS"/>
              </a:rPr>
              <a:t>)</a:t>
            </a:r>
          </a:p>
          <a:p>
            <a:pPr marL="514350" indent="-514350" algn="just">
              <a:buFont typeface="+mj-lt"/>
              <a:buAutoNum type="arabicPeriod"/>
            </a:pPr>
            <a:endParaRPr lang="pt-BR" sz="1200" dirty="0" smtClean="0">
              <a:latin typeface="Trebuchet MS"/>
              <a:cs typeface="Trebuchet M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500" dirty="0" smtClean="0">
                <a:latin typeface="Trebuchet MS"/>
                <a:cs typeface="Trebuchet MS"/>
              </a:rPr>
              <a:t>O pecado não intencional do sacerdote ungido traz culpa sobre todo o povo, a quem ele representa. Nota-se aqui a importância do grupo em sua interação com o indivíduo. (Levítico 4)</a:t>
            </a:r>
            <a:endParaRPr lang="pt-BR" sz="2500" dirty="0">
              <a:latin typeface="Trebuchet MS"/>
              <a:cs typeface="Trebuchet M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59808" y="404664"/>
            <a:ext cx="7344816" cy="720080"/>
          </a:xfrm>
        </p:spPr>
        <p:txBody>
          <a:bodyPr>
            <a:normAutofit/>
          </a:bodyPr>
          <a:lstStyle/>
          <a:p>
            <a:r>
              <a:rPr lang="pt-BR" sz="2500" b="1" u="sng" dirty="0" smtClean="0">
                <a:latin typeface="Trebuchet MS"/>
                <a:cs typeface="Trebuchet MS"/>
              </a:rPr>
              <a:t>TEOLOGIA MISSIONÁRIA</a:t>
            </a:r>
            <a:endParaRPr lang="pt-BR" sz="2500" b="1" u="sng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943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67" y="2348880"/>
            <a:ext cx="4052192" cy="476976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2921" y="1052736"/>
            <a:ext cx="7344816" cy="6045169"/>
          </a:xfrm>
        </p:spPr>
        <p:txBody>
          <a:bodyPr>
            <a:normAutofit/>
          </a:bodyPr>
          <a:lstStyle/>
          <a:p>
            <a:pPr marL="341313" indent="-341313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3. A literatura sapiencial, do princípio de que um grupo é mais eficaz que um indivíduo, se encontra em Eclesiastes 4:10-12</a:t>
            </a:r>
            <a:r>
              <a:rPr lang="pt-BR" sz="2500" dirty="0" smtClean="0">
                <a:latin typeface="Trebuchet MS"/>
                <a:cs typeface="Trebuchet MS"/>
              </a:rPr>
              <a:t>.</a:t>
            </a:r>
          </a:p>
          <a:p>
            <a:pPr marL="341313" indent="-341313" algn="just">
              <a:buNone/>
            </a:pPr>
            <a:endParaRPr lang="pt-BR" sz="1200" dirty="0" smtClean="0">
              <a:latin typeface="Trebuchet MS"/>
              <a:cs typeface="Trebuchet MS"/>
            </a:endParaRPr>
          </a:p>
          <a:p>
            <a:pPr marL="341313" indent="-341313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4. O relato bíblico revela Deus agindo na história humana por meio de grupos, com o fim de cumprir uma missão</a:t>
            </a:r>
            <a:r>
              <a:rPr lang="pt-BR" sz="2500" dirty="0" smtClean="0">
                <a:latin typeface="Trebuchet MS"/>
                <a:cs typeface="Trebuchet MS"/>
              </a:rPr>
              <a:t>.</a:t>
            </a:r>
          </a:p>
          <a:p>
            <a:pPr marL="341313" indent="-341313" algn="just">
              <a:buNone/>
            </a:pPr>
            <a:endParaRPr lang="pt-BR" sz="1200" dirty="0" smtClean="0">
              <a:latin typeface="Trebuchet MS"/>
              <a:cs typeface="Trebuchet MS"/>
            </a:endParaRPr>
          </a:p>
          <a:p>
            <a:pPr marL="341313" indent="-341313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5. A família, no grupo básico </a:t>
            </a:r>
            <a:r>
              <a:rPr lang="pt-BR" sz="2500" dirty="0" smtClean="0">
                <a:latin typeface="Trebuchet MS"/>
                <a:cs typeface="Trebuchet MS"/>
              </a:rPr>
              <a:t>e </a:t>
            </a:r>
          </a:p>
          <a:p>
            <a:pPr marL="341313" indent="-341313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primordial</a:t>
            </a:r>
            <a:r>
              <a:rPr lang="pt-BR" sz="2500" dirty="0" smtClean="0">
                <a:latin typeface="Trebuchet MS"/>
                <a:cs typeface="Trebuchet MS"/>
              </a:rPr>
              <a:t>, foi estabelecida </a:t>
            </a:r>
            <a:r>
              <a:rPr lang="pt-BR" sz="2500" dirty="0" smtClean="0">
                <a:latin typeface="Trebuchet MS"/>
                <a:cs typeface="Trebuchet MS"/>
              </a:rPr>
              <a:t>por </a:t>
            </a:r>
          </a:p>
          <a:p>
            <a:pPr marL="341313" indent="-341313" algn="just">
              <a:buNone/>
            </a:pPr>
            <a:r>
              <a:rPr lang="pt-BR" sz="2500" dirty="0" smtClean="0">
                <a:latin typeface="Trebuchet MS"/>
                <a:cs typeface="Trebuchet MS"/>
              </a:rPr>
              <a:t>Deus </a:t>
            </a:r>
            <a:r>
              <a:rPr lang="pt-BR" sz="2500" dirty="0" smtClean="0">
                <a:latin typeface="Trebuchet MS"/>
                <a:cs typeface="Trebuchet MS"/>
              </a:rPr>
              <a:t>para cumprir propósitos</a:t>
            </a:r>
            <a:r>
              <a:rPr lang="pt-BR" sz="2500" dirty="0" smtClean="0">
                <a:latin typeface="Trebuchet MS"/>
                <a:cs typeface="Trebuchet MS"/>
              </a:rPr>
              <a:t>.</a:t>
            </a:r>
          </a:p>
          <a:p>
            <a:pPr marL="341313" indent="-341313" algn="just">
              <a:buNone/>
            </a:pPr>
            <a:endParaRPr lang="pt-BR" sz="1200" dirty="0" smtClean="0">
              <a:latin typeface="Trebuchet MS"/>
              <a:cs typeface="Trebuchet MS"/>
            </a:endParaRPr>
          </a:p>
          <a:p>
            <a:pPr marL="0" indent="0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4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791</Words>
  <Application>Microsoft Macintosh PowerPoint</Application>
  <PresentationFormat>On-screen Show (4:3)</PresentationFormat>
  <Paragraphs>57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PEQUENOS GRUPOS NO ANTIGO TESTAMENTO</vt:lpstr>
      <vt:lpstr>UMA TEOLOGIA RELACIONAL</vt:lpstr>
      <vt:lpstr>PowerPoint Presentation</vt:lpstr>
      <vt:lpstr>PowerPoint Presentation</vt:lpstr>
      <vt:lpstr>PowerPoint Presentation</vt:lpstr>
      <vt:lpstr>PowerPoint Presentation</vt:lpstr>
      <vt:lpstr>TEOLOGIA MISSIONÁRIA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teológicos para los grupos pequeños: una mirada sobre el Antiguo Testamento</dc:title>
  <dc:creator>Elías Torres</dc:creator>
  <cp:lastModifiedBy>Kassandra</cp:lastModifiedBy>
  <cp:revision>39</cp:revision>
  <dcterms:created xsi:type="dcterms:W3CDTF">2011-11-22T14:29:24Z</dcterms:created>
  <dcterms:modified xsi:type="dcterms:W3CDTF">2012-02-19T16:40:35Z</dcterms:modified>
</cp:coreProperties>
</file>