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6" r:id="rId3"/>
    <p:sldId id="350" r:id="rId4"/>
    <p:sldId id="351" r:id="rId5"/>
    <p:sldId id="352" r:id="rId6"/>
    <p:sldId id="355" r:id="rId7"/>
    <p:sldId id="353" r:id="rId8"/>
    <p:sldId id="354"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5E4"/>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08" y="-168"/>
      </p:cViewPr>
      <p:guideLst>
        <p:guide orient="horz" pos="299"/>
        <p:guide orient="horz" pos="1343"/>
        <p:guide orient="horz" pos="300"/>
        <p:guide orient="horz" pos="3111"/>
        <p:guide orient="horz"/>
        <p:guide orient="horz" pos="754"/>
        <p:guide pos="5465"/>
        <p:guide pos="3197"/>
        <p:guide pos="97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87923C2-8F4C-48EA-9AA8-9CEFB5855DEE}" type="datetimeFigureOut">
              <a:rPr lang="pt-BR"/>
              <a:pPr/>
              <a:t>01/04/2012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28ECC2F-29B9-4AE7-8D66-8C7F59B20A69}" type="slidenum">
              <a:rPr lang="pt-BR"/>
              <a:pPr/>
              <a:t>‹nº›</a:t>
            </a:fld>
            <a:endParaRPr lang="pt-BR"/>
          </a:p>
        </p:txBody>
      </p:sp>
    </p:spTree>
    <p:extLst>
      <p:ext uri="{BB962C8B-B14F-4D97-AF65-F5344CB8AC3E}">
        <p14:creationId xmlns:p14="http://schemas.microsoft.com/office/powerpoint/2010/main" val="2097054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C39268DE-3641-41F9-9D4C-2FB4DA428E06}" type="slidenum">
              <a:rPr lang="pt-BR"/>
              <a:pPr/>
              <a:t>‹nº›</a:t>
            </a:fld>
            <a:endParaRPr lang="pt-BR"/>
          </a:p>
        </p:txBody>
      </p:sp>
    </p:spTree>
    <p:extLst>
      <p:ext uri="{BB962C8B-B14F-4D97-AF65-F5344CB8AC3E}">
        <p14:creationId xmlns:p14="http://schemas.microsoft.com/office/powerpoint/2010/main" val="1448400152"/>
      </p:ext>
    </p:extLst>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7A154F1-EF25-4B53-BA2F-428E598B39F9}" type="slidenum">
              <a:rPr lang="pt-BR"/>
              <a:pPr/>
              <a:t>‹nº›</a:t>
            </a:fld>
            <a:endParaRPr lang="pt-BR"/>
          </a:p>
        </p:txBody>
      </p:sp>
    </p:spTree>
    <p:extLst>
      <p:ext uri="{BB962C8B-B14F-4D97-AF65-F5344CB8AC3E}">
        <p14:creationId xmlns:p14="http://schemas.microsoft.com/office/powerpoint/2010/main" val="3427864500"/>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CBD3929-699E-4177-A7CA-D41BE2E90DF7}" type="slidenum">
              <a:rPr lang="pt-BR"/>
              <a:pPr/>
              <a:t>‹nº›</a:t>
            </a:fld>
            <a:endParaRPr lang="pt-BR"/>
          </a:p>
        </p:txBody>
      </p:sp>
    </p:spTree>
    <p:extLst>
      <p:ext uri="{BB962C8B-B14F-4D97-AF65-F5344CB8AC3E}">
        <p14:creationId xmlns:p14="http://schemas.microsoft.com/office/powerpoint/2010/main" val="3716370947"/>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lvl1pPr>
              <a:defRPr sz="2000">
                <a:latin typeface="Arial" pitchFamily="34" charset="0"/>
                <a:cs typeface="Arial" pitchFamily="34" charset="0"/>
              </a:defRPr>
            </a:lvl1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F77880D2-E6F1-4D65-B760-EDA07D521A49}" type="slidenum">
              <a:rPr lang="pt-BR"/>
              <a:pPr/>
              <a:t>‹nº›</a:t>
            </a:fld>
            <a:endParaRPr lang="pt-BR"/>
          </a:p>
        </p:txBody>
      </p:sp>
    </p:spTree>
    <p:extLst>
      <p:ext uri="{BB962C8B-B14F-4D97-AF65-F5344CB8AC3E}">
        <p14:creationId xmlns:p14="http://schemas.microsoft.com/office/powerpoint/2010/main" val="1369208186"/>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F57041A-AB33-4BD4-8353-486947714C3C}" type="slidenum">
              <a:rPr lang="pt-BR"/>
              <a:pPr/>
              <a:t>‹nº›</a:t>
            </a:fld>
            <a:endParaRPr lang="pt-BR"/>
          </a:p>
        </p:txBody>
      </p:sp>
    </p:spTree>
    <p:extLst>
      <p:ext uri="{BB962C8B-B14F-4D97-AF65-F5344CB8AC3E}">
        <p14:creationId xmlns:p14="http://schemas.microsoft.com/office/powerpoint/2010/main" val="3557080533"/>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8AE8854-781B-48B3-9E8D-84E4C13636B6}" type="slidenum">
              <a:rPr lang="pt-BR"/>
              <a:pPr/>
              <a:t>‹nº›</a:t>
            </a:fld>
            <a:endParaRPr lang="pt-BR"/>
          </a:p>
        </p:txBody>
      </p:sp>
    </p:spTree>
    <p:extLst>
      <p:ext uri="{BB962C8B-B14F-4D97-AF65-F5344CB8AC3E}">
        <p14:creationId xmlns:p14="http://schemas.microsoft.com/office/powerpoint/2010/main" val="1294306378"/>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C6B1A02-9683-4687-BAF2-651E3A216DBC}" type="slidenum">
              <a:rPr lang="pt-BR"/>
              <a:pPr/>
              <a:t>‹nº›</a:t>
            </a:fld>
            <a:endParaRPr lang="pt-BR"/>
          </a:p>
        </p:txBody>
      </p:sp>
    </p:spTree>
    <p:extLst>
      <p:ext uri="{BB962C8B-B14F-4D97-AF65-F5344CB8AC3E}">
        <p14:creationId xmlns:p14="http://schemas.microsoft.com/office/powerpoint/2010/main" val="942903517"/>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B7E9CB6-B8D9-4DAC-B4F9-826C1B4F7578}" type="slidenum">
              <a:rPr lang="pt-BR"/>
              <a:pPr/>
              <a:t>‹nº›</a:t>
            </a:fld>
            <a:endParaRPr lang="pt-BR"/>
          </a:p>
        </p:txBody>
      </p:sp>
    </p:spTree>
    <p:extLst>
      <p:ext uri="{BB962C8B-B14F-4D97-AF65-F5344CB8AC3E}">
        <p14:creationId xmlns:p14="http://schemas.microsoft.com/office/powerpoint/2010/main" val="1796743719"/>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0C307D4-756D-4B7B-A577-3E558BBD8B26}" type="slidenum">
              <a:rPr lang="pt-BR"/>
              <a:pPr/>
              <a:t>‹nº›</a:t>
            </a:fld>
            <a:endParaRPr lang="pt-BR"/>
          </a:p>
        </p:txBody>
      </p:sp>
    </p:spTree>
    <p:extLst>
      <p:ext uri="{BB962C8B-B14F-4D97-AF65-F5344CB8AC3E}">
        <p14:creationId xmlns:p14="http://schemas.microsoft.com/office/powerpoint/2010/main" val="2127177096"/>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0869D49-9BC0-4301-8015-DF1E5CBECA11}" type="slidenum">
              <a:rPr lang="pt-BR"/>
              <a:pPr/>
              <a:t>‹nº›</a:t>
            </a:fld>
            <a:endParaRPr lang="pt-BR"/>
          </a:p>
        </p:txBody>
      </p:sp>
    </p:spTree>
    <p:extLst>
      <p:ext uri="{BB962C8B-B14F-4D97-AF65-F5344CB8AC3E}">
        <p14:creationId xmlns:p14="http://schemas.microsoft.com/office/powerpoint/2010/main" val="485180177"/>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pt-B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pt-B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3B8FC2A-4459-4F4C-A9DA-408D11400EEE}" type="slidenum">
              <a:rPr lang="pt-BR"/>
              <a:pPr/>
              <a:t>‹nº›</a:t>
            </a:fld>
            <a:endParaRPr lang="pt-BR"/>
          </a:p>
        </p:txBody>
      </p:sp>
    </p:spTree>
    <p:extLst>
      <p:ext uri="{BB962C8B-B14F-4D97-AF65-F5344CB8AC3E}">
        <p14:creationId xmlns:p14="http://schemas.microsoft.com/office/powerpoint/2010/main" val="3454453903"/>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00188" y="1600200"/>
            <a:ext cx="7429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pic>
        <p:nvPicPr>
          <p:cNvPr id="1027" name="Picture 1" descr="fundos7.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ransition>
    <p:strips dir="rd"/>
  </p:transition>
  <p:txStyles>
    <p:titleStyle>
      <a:lvl1pPr algn="ctr"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7" descr="logoias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03188"/>
            <a:ext cx="11160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 descr="frente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3286125" y="4786313"/>
            <a:ext cx="257175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srgbClr val="C00000"/>
              </a:solidFill>
            </a:endParaRPr>
          </a:p>
        </p:txBody>
      </p:sp>
      <p:sp>
        <p:nvSpPr>
          <p:cNvPr id="14341" name="Subtítulo 2"/>
          <p:cNvSpPr>
            <a:spLocks noGrp="1"/>
          </p:cNvSpPr>
          <p:nvPr>
            <p:ph type="subTitle" idx="1"/>
          </p:nvPr>
        </p:nvSpPr>
        <p:spPr>
          <a:xfrm>
            <a:off x="0" y="5157788"/>
            <a:ext cx="4151313" cy="1419225"/>
          </a:xfrm>
        </p:spPr>
        <p:txBody>
          <a:bodyPr/>
          <a:lstStyle/>
          <a:p>
            <a:pPr eaLnBrk="1" hangingPunct="1">
              <a:lnSpc>
                <a:spcPct val="80000"/>
              </a:lnSpc>
            </a:pPr>
            <a:r>
              <a:rPr lang="tr-TR" sz="3000" smtClean="0">
                <a:latin typeface="Trebuchet MS" pitchFamily="34" charset="0"/>
                <a:ea typeface="ＭＳ Ｐゴシック" pitchFamily="34" charset="-128"/>
              </a:rPr>
              <a:t>SINAGOGAS: INSPIRAÇĀO PARA OS PEQUENOS GRUPOS</a:t>
            </a:r>
          </a:p>
        </p:txBody>
      </p:sp>
      <p:sp>
        <p:nvSpPr>
          <p:cNvPr id="14342" name="TextBox 8"/>
          <p:cNvSpPr txBox="1">
            <a:spLocks noChangeArrowheads="1"/>
          </p:cNvSpPr>
          <p:nvPr/>
        </p:nvSpPr>
        <p:spPr bwMode="auto">
          <a:xfrm>
            <a:off x="250825" y="2603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pt-BR" sz="1800" b="1">
                <a:latin typeface="Calibri" pitchFamily="34" charset="0"/>
              </a:rPr>
              <a:t>CAP. 2</a:t>
            </a:r>
            <a:endParaRPr lang="pt-BR" sz="1800">
              <a:latin typeface="Calibri" pitchFamily="34" charset="0"/>
            </a:endParaRPr>
          </a:p>
          <a:p>
            <a:pPr eaLnBrk="1" hangingPunct="1"/>
            <a:endParaRPr lang="en-US" sz="1800">
              <a:latin typeface="Calibri" pitchFamily="34" charset="0"/>
            </a:endParaRPr>
          </a:p>
        </p:txBody>
      </p:sp>
      <p:sp>
        <p:nvSpPr>
          <p:cNvPr id="14343" name="CaixaDeTexto 3"/>
          <p:cNvSpPr txBox="1">
            <a:spLocks noChangeArrowheads="1"/>
          </p:cNvSpPr>
          <p:nvPr/>
        </p:nvSpPr>
        <p:spPr bwMode="auto">
          <a:xfrm>
            <a:off x="2268538" y="6453188"/>
            <a:ext cx="6624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pt-BR" sz="1100" i="1">
                <a:latin typeface="Trebuchet MS" pitchFamily="34" charset="0"/>
              </a:rPr>
              <a:t>Pablo Rotman, Th., é o professor de Antigo Testamento na UNACH</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Users\Kassandra\Pictures\Nova pasta\04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20937"/>
            <a:ext cx="6657281" cy="4992961"/>
          </a:xfrm>
          <a:prstGeom prst="rect">
            <a:avLst/>
          </a:prstGeom>
          <a:noFill/>
          <a:effectLst>
            <a:softEdge rad="990600"/>
          </a:effectLst>
          <a:extLst>
            <a:ext uri="{909E8E84-426E-40DD-AFC4-6F175D3DCCD1}">
              <a14:hiddenFill xmlns:a14="http://schemas.microsoft.com/office/drawing/2010/main">
                <a:solidFill>
                  <a:srgbClr val="FFFFFF"/>
                </a:solidFill>
              </a14:hiddenFill>
            </a:ext>
          </a:extLst>
        </p:spPr>
      </p:pic>
      <p:sp>
        <p:nvSpPr>
          <p:cNvPr id="23553" name="Espaço Reservado para Conteúdo 1"/>
          <p:cNvSpPr>
            <a:spLocks noGrp="1"/>
          </p:cNvSpPr>
          <p:nvPr>
            <p:ph idx="1"/>
          </p:nvPr>
        </p:nvSpPr>
        <p:spPr>
          <a:xfrm>
            <a:off x="2051050" y="479425"/>
            <a:ext cx="5761038" cy="646113"/>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REFLEXÕES EM RELAÇÃO AOS PEQUENOS GRUPOS</a:t>
            </a:r>
          </a:p>
        </p:txBody>
      </p:sp>
      <p:sp>
        <p:nvSpPr>
          <p:cNvPr id="23554" name="Rectangle 2"/>
          <p:cNvSpPr>
            <a:spLocks noChangeArrowheads="1"/>
          </p:cNvSpPr>
          <p:nvPr/>
        </p:nvSpPr>
        <p:spPr bwMode="auto">
          <a:xfrm>
            <a:off x="1547813" y="1412875"/>
            <a:ext cx="70564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pitchFamily="34" charset="0"/>
              <a:buChar char="•"/>
            </a:pPr>
            <a:r>
              <a:rPr lang="pt-BR" sz="2500" b="1">
                <a:latin typeface="Trebuchet MS" pitchFamily="34" charset="0"/>
              </a:rPr>
              <a:t>Ensinar elementos práticos para viver os ensinamentos lidos e comentados. Enriquecer a parte de como aplicá-los à vida diária e não só dizer vagamente que devemos vivê-los de maneira concreta.</a:t>
            </a: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ço Reservado para Conteúdo 1"/>
          <p:cNvSpPr>
            <a:spLocks noGrp="1"/>
          </p:cNvSpPr>
          <p:nvPr>
            <p:ph idx="1"/>
          </p:nvPr>
        </p:nvSpPr>
        <p:spPr>
          <a:xfrm>
            <a:off x="1547813" y="695325"/>
            <a:ext cx="7127875" cy="646113"/>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A SINAGOGA COMO O LUGAR DE ORAÇÃO</a:t>
            </a:r>
          </a:p>
        </p:txBody>
      </p:sp>
      <p:sp>
        <p:nvSpPr>
          <p:cNvPr id="3" name="Rectangle 2"/>
          <p:cNvSpPr/>
          <p:nvPr/>
        </p:nvSpPr>
        <p:spPr>
          <a:xfrm>
            <a:off x="1547813" y="1412875"/>
            <a:ext cx="7056437" cy="3554413"/>
          </a:xfrm>
          <a:prstGeom prst="rect">
            <a:avLst/>
          </a:prstGeom>
        </p:spPr>
        <p:txBody>
          <a:bodyPr>
            <a:spAutoFit/>
          </a:bodyPr>
          <a:lstStyle/>
          <a:p>
            <a:pPr marL="342900" indent="-342900" algn="just">
              <a:buFont typeface="Arial" pitchFamily="34" charset="0"/>
              <a:buChar char="•"/>
            </a:pPr>
            <a:r>
              <a:rPr lang="pt-BR" sz="2500" b="1">
                <a:latin typeface="Trebuchet MS" pitchFamily="34" charset="0"/>
              </a:rPr>
              <a:t>Era o lugar em que o povo devia orar, e também eram prometidas respostas às orações. Aquele que não orava na sinagoga de seu povo era considerado um vizinho ruim. A oração não tinha menos valor que o sacrifício no templo. Se houvesse dez pessoas na sinagoga, a presença divina estava com elas.</a:t>
            </a:r>
          </a:p>
          <a:p>
            <a:pPr marL="342900" indent="-342900"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assandra\Pictures\Nova pasta\04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62808"/>
            <a:ext cx="5553968" cy="4165476"/>
          </a:xfrm>
          <a:prstGeom prst="rect">
            <a:avLst/>
          </a:prstGeom>
          <a:noFill/>
          <a:effectLst>
            <a:softEdge rad="1003300"/>
          </a:effectLst>
          <a:extLst>
            <a:ext uri="{909E8E84-426E-40DD-AFC4-6F175D3DCCD1}">
              <a14:hiddenFill xmlns:a14="http://schemas.microsoft.com/office/drawing/2010/main">
                <a:solidFill>
                  <a:srgbClr val="FFFFFF"/>
                </a:solidFill>
              </a14:hiddenFill>
            </a:ext>
          </a:extLst>
        </p:spPr>
      </p:pic>
      <p:sp>
        <p:nvSpPr>
          <p:cNvPr id="25601"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REFLEXÃO EM RELAÇÃO AOS PEQUENOS GRUPOS </a:t>
            </a:r>
          </a:p>
        </p:txBody>
      </p:sp>
      <p:sp>
        <p:nvSpPr>
          <p:cNvPr id="3" name="Rectangle 2"/>
          <p:cNvSpPr/>
          <p:nvPr/>
        </p:nvSpPr>
        <p:spPr>
          <a:xfrm>
            <a:off x="1587500" y="1628775"/>
            <a:ext cx="7056438" cy="2786063"/>
          </a:xfrm>
          <a:prstGeom prst="rect">
            <a:avLst/>
          </a:prstGeom>
        </p:spPr>
        <p:txBody>
          <a:bodyPr>
            <a:spAutoFit/>
          </a:bodyPr>
          <a:lstStyle/>
          <a:p>
            <a:pPr marL="342900" indent="-342900" algn="just">
              <a:buFont typeface="Arial" pitchFamily="34" charset="0"/>
              <a:buChar char="•"/>
            </a:pPr>
            <a:r>
              <a:rPr lang="pt-BR" sz="2500" b="1">
                <a:latin typeface="Trebuchet MS" pitchFamily="34" charset="0"/>
              </a:rPr>
              <a:t>A oração na sinagoga substituiu os sacrifícios no templo. Nossos PGs, como pequenas comunidades diante de Deus, devem ser lugares em que se possa abrir o coração e a oração seja tão vital quanto a respiração.</a:t>
            </a:r>
          </a:p>
          <a:p>
            <a:pPr marL="342900" indent="-342900"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Conteúdo 1"/>
          <p:cNvSpPr>
            <a:spLocks noGrp="1"/>
          </p:cNvSpPr>
          <p:nvPr>
            <p:ph idx="1"/>
          </p:nvPr>
        </p:nvSpPr>
        <p:spPr>
          <a:xfrm>
            <a:off x="1547813" y="695325"/>
            <a:ext cx="7127875" cy="646113"/>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A  SINAGOGA COMO ESCOLA</a:t>
            </a:r>
          </a:p>
        </p:txBody>
      </p:sp>
      <p:sp>
        <p:nvSpPr>
          <p:cNvPr id="26626" name="Rectangle 2"/>
          <p:cNvSpPr>
            <a:spLocks noChangeArrowheads="1"/>
          </p:cNvSpPr>
          <p:nvPr/>
        </p:nvSpPr>
        <p:spPr bwMode="auto">
          <a:xfrm>
            <a:off x="1547813" y="1412875"/>
            <a:ext cx="71278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As sinagogas eram principalmente lugares de ensino e aprendizagem. Serviam como escolas, onde as crianças recebiam instruções.</a:t>
            </a:r>
          </a:p>
          <a:p>
            <a:pPr algn="just"/>
            <a:endParaRPr lang="pt-BR" sz="800" b="1">
              <a:latin typeface="Trebuchet MS" pitchFamily="34" charset="0"/>
            </a:endParaRPr>
          </a:p>
          <a:p>
            <a:pPr algn="just"/>
            <a:r>
              <a:rPr lang="pt-BR" sz="2500" b="1">
                <a:latin typeface="Trebuchet MS" pitchFamily="34" charset="0"/>
              </a:rPr>
              <a:t>Os rabinos também estudavam nas sinagogas. Por isso, Filón as chamava de </a:t>
            </a:r>
            <a:r>
              <a:rPr lang="pt-BR" altLang="en-US" sz="2500" b="1">
                <a:latin typeface="Trebuchet MS" pitchFamily="34" charset="0"/>
              </a:rPr>
              <a:t>“</a:t>
            </a:r>
            <a:r>
              <a:rPr lang="pt-BR" sz="2500" b="1">
                <a:latin typeface="Trebuchet MS" pitchFamily="34" charset="0"/>
              </a:rPr>
              <a:t>lugares onde as virtudes são ensinadas</a:t>
            </a:r>
            <a:r>
              <a:rPr lang="pt-BR" altLang="en-US" sz="2500" b="1">
                <a:latin typeface="Trebuchet MS" pitchFamily="34" charset="0"/>
              </a:rPr>
              <a:t>”</a:t>
            </a:r>
            <a:r>
              <a:rPr lang="pt-BR" sz="2500" b="1">
                <a:latin typeface="Trebuchet MS" pitchFamily="34" charset="0"/>
              </a:rPr>
              <a:t>. Normalmente, havia uma biblioteca na sinagoga.</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REFLEXÕES EM RELAÇÃO AOS PEQUENOS GRUPOS </a:t>
            </a:r>
          </a:p>
        </p:txBody>
      </p:sp>
      <p:sp>
        <p:nvSpPr>
          <p:cNvPr id="3" name="Rectangle 2"/>
          <p:cNvSpPr/>
          <p:nvPr/>
        </p:nvSpPr>
        <p:spPr>
          <a:xfrm>
            <a:off x="1587500" y="1628775"/>
            <a:ext cx="7056438" cy="4324350"/>
          </a:xfrm>
          <a:prstGeom prst="rect">
            <a:avLst/>
          </a:prstGeom>
        </p:spPr>
        <p:txBody>
          <a:bodyPr>
            <a:spAutoFit/>
          </a:bodyPr>
          <a:lstStyle/>
          <a:p>
            <a:pPr marL="342900" indent="-342900" algn="just">
              <a:buFont typeface="Arial" pitchFamily="34" charset="0"/>
              <a:buChar char="•"/>
            </a:pPr>
            <a:r>
              <a:rPr lang="pt-BR" sz="2500" b="1">
                <a:latin typeface="Trebuchet MS" pitchFamily="34" charset="0"/>
              </a:rPr>
              <a:t>Ela era o centro educativo religioso por excelência para meninos e jovens. Junto aos pais, foi a responsabilidade pela formação do caráter e da vida espiritual da juventude. Os PGs terão grande desafio para desenvolver uma estrutura que lhes permita ser também um lugar de crescimento efetivo para os filhos dos participantes e também de outras crianças que assistem às reuniões.</a:t>
            </a:r>
          </a:p>
          <a:p>
            <a:pPr marL="342900" indent="-342900"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Users\Kassandra\Pictures\Nova pasta\Imagens Fotolia\Fotolia_23714455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021806"/>
            <a:ext cx="6934598" cy="4623065"/>
          </a:xfrm>
          <a:prstGeom prst="rect">
            <a:avLst/>
          </a:prstGeom>
          <a:noFill/>
          <a:effectLst>
            <a:softEdge rad="1041400"/>
          </a:effectLst>
          <a:extLst>
            <a:ext uri="{909E8E84-426E-40DD-AFC4-6F175D3DCCD1}">
              <a14:hiddenFill xmlns:a14="http://schemas.microsoft.com/office/drawing/2010/main">
                <a:solidFill>
                  <a:srgbClr val="FFFFFF"/>
                </a:solidFill>
              </a14:hiddenFill>
            </a:ext>
          </a:extLst>
        </p:spPr>
      </p:pic>
      <p:sp>
        <p:nvSpPr>
          <p:cNvPr id="28673"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REFLEXÕES EM RELAÇÃO AOS PEQUENOS GRUPOS </a:t>
            </a:r>
          </a:p>
        </p:txBody>
      </p:sp>
      <p:sp>
        <p:nvSpPr>
          <p:cNvPr id="3" name="Rectangle 2"/>
          <p:cNvSpPr/>
          <p:nvPr/>
        </p:nvSpPr>
        <p:spPr>
          <a:xfrm>
            <a:off x="1587500" y="1628775"/>
            <a:ext cx="7056438" cy="2786063"/>
          </a:xfrm>
          <a:prstGeom prst="rect">
            <a:avLst/>
          </a:prstGeom>
        </p:spPr>
        <p:txBody>
          <a:bodyPr>
            <a:spAutoFit/>
          </a:bodyPr>
          <a:lstStyle/>
          <a:p>
            <a:pPr marL="342900" indent="-342900" algn="just">
              <a:buFont typeface="Arial" pitchFamily="34" charset="0"/>
              <a:buChar char="•"/>
            </a:pPr>
            <a:r>
              <a:rPr lang="pt-BR" sz="2500" b="1">
                <a:latin typeface="Trebuchet MS" pitchFamily="34" charset="0"/>
              </a:rPr>
              <a:t>Na casa em que é feita a reunião, é preciso separar lugar para a classe especial das crianças e dos jovens. Um programa bem planejado e preparado de estudo da Bíblia deve ser entregue aos líderes. Isso não é opção, mas obrigação. </a:t>
            </a:r>
          </a:p>
          <a:p>
            <a:pPr marL="342900" indent="-342900"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ço Reservado para Conteúdo 1"/>
          <p:cNvSpPr>
            <a:spLocks noGrp="1"/>
          </p:cNvSpPr>
          <p:nvPr>
            <p:ph idx="1"/>
          </p:nvPr>
        </p:nvSpPr>
        <p:spPr>
          <a:xfrm>
            <a:off x="1547813" y="550863"/>
            <a:ext cx="7127875"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RELAÇÃO ENTRE TEMPLO E SINAGOGA</a:t>
            </a:r>
          </a:p>
        </p:txBody>
      </p:sp>
      <p:sp>
        <p:nvSpPr>
          <p:cNvPr id="29698" name="Rectangle 2"/>
          <p:cNvSpPr>
            <a:spLocks noChangeArrowheads="1"/>
          </p:cNvSpPr>
          <p:nvPr/>
        </p:nvSpPr>
        <p:spPr bwMode="auto">
          <a:xfrm>
            <a:off x="1547813" y="1125538"/>
            <a:ext cx="71278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Não havia rivalidade entre templo e sinagoga. A sinagoga era um complemento muito importante e podia ser encontrada até nos arredores do templo. Depois da queda de Jerusalém, nos anos 70, a sinagoga o substituiu. Candelabros e muitas práticas litúrgicas provenientes do templo foram adotados nas sinagogas. O mistério da palavra substituiu o culto sacerdotal. </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Users\Kassandra\Pictures\Nova pasta\Breathe_Soft_Ed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383760" cy="7383760"/>
          </a:xfrm>
          <a:prstGeom prst="rect">
            <a:avLst/>
          </a:prstGeom>
          <a:noFill/>
          <a:extLst>
            <a:ext uri="{909E8E84-426E-40DD-AFC4-6F175D3DCCD1}">
              <a14:hiddenFill xmlns:a14="http://schemas.microsoft.com/office/drawing/2010/main">
                <a:solidFill>
                  <a:srgbClr val="FFFFFF"/>
                </a:solidFill>
              </a14:hiddenFill>
            </a:ext>
          </a:extLst>
        </p:spPr>
      </p:pic>
      <p:sp>
        <p:nvSpPr>
          <p:cNvPr id="30721" name="Espaço Reservado para Conteúdo 1"/>
          <p:cNvSpPr>
            <a:spLocks noGrp="1"/>
          </p:cNvSpPr>
          <p:nvPr>
            <p:ph idx="1"/>
          </p:nvPr>
        </p:nvSpPr>
        <p:spPr>
          <a:xfrm>
            <a:off x="1547813" y="550863"/>
            <a:ext cx="7127875"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RELAÇÃO ENTRE TEMPLO E SINAGOGA</a:t>
            </a:r>
          </a:p>
        </p:txBody>
      </p:sp>
      <p:sp>
        <p:nvSpPr>
          <p:cNvPr id="30722" name="Rectangle 2"/>
          <p:cNvSpPr>
            <a:spLocks noChangeArrowheads="1"/>
          </p:cNvSpPr>
          <p:nvPr/>
        </p:nvSpPr>
        <p:spPr bwMode="auto">
          <a:xfrm>
            <a:off x="1547813" y="1268413"/>
            <a:ext cx="71278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altLang="en-US" sz="2500" b="1">
                <a:latin typeface="Trebuchet MS" pitchFamily="34" charset="0"/>
              </a:rPr>
              <a:t>“</a:t>
            </a:r>
            <a:r>
              <a:rPr lang="pt-BR" sz="2500" b="1">
                <a:latin typeface="Trebuchet MS" pitchFamily="34" charset="0"/>
              </a:rPr>
              <a:t>O fato de que o judaísmo foi capaz de resistir à catástrofes de 70, praticamente sem nenhuma pausa, sem dúvida, deve ser creditado principalmente à sinagoga.</a:t>
            </a:r>
            <a:r>
              <a:rPr lang="pt-BR" altLang="en-US" sz="2500" b="1">
                <a:latin typeface="Trebuchet MS" pitchFamily="34" charset="0"/>
              </a:rPr>
              <a:t>”</a:t>
            </a:r>
            <a:r>
              <a:rPr lang="pt-BR" sz="2500" b="1">
                <a:latin typeface="Trebuchet MS" pitchFamily="34" charset="0"/>
              </a:rPr>
              <a:t> W. Bacher</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REFLEXÕES EM RELAÇÃO AOS PEQUENOS GRUPOS </a:t>
            </a:r>
          </a:p>
        </p:txBody>
      </p:sp>
      <p:sp>
        <p:nvSpPr>
          <p:cNvPr id="31746" name="Rectangle 2"/>
          <p:cNvSpPr>
            <a:spLocks noChangeArrowheads="1"/>
          </p:cNvSpPr>
          <p:nvPr/>
        </p:nvSpPr>
        <p:spPr bwMode="auto">
          <a:xfrm>
            <a:off x="1587500" y="1628775"/>
            <a:ext cx="70564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No fim, igrejas e membros serão ameaçados e estarão em perigo. Não se poderá pregar ou realizar cultos nas igrejas. Será então que os pequenos grupos, que representam grande apoio à evangelização, ao crescimento mútuo, ao desenvolvimento da fé e ao cumprimento da missão, ajudarão de forma decisiva para que continuemos preparando um povo para a volta de Jesus. Que desafio para promover e criar PGs em todo os lugares!</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CASA DE CONSELHO E LOCAL DA ASSEMBLÉIA </a:t>
            </a:r>
          </a:p>
        </p:txBody>
      </p:sp>
      <p:sp>
        <p:nvSpPr>
          <p:cNvPr id="32770" name="Rectangle 2"/>
          <p:cNvSpPr>
            <a:spLocks noChangeArrowheads="1"/>
          </p:cNvSpPr>
          <p:nvPr/>
        </p:nvSpPr>
        <p:spPr bwMode="auto">
          <a:xfrm>
            <a:off x="1587500" y="1628775"/>
            <a:ext cx="70564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As sinagogas serviam como lugares onde a assembléia se reunia para discussões comuns, para resolver assuntos públicos, fazer anúncios, juramentos solenes, para gerenciar e executar castigos e punições.</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assandra\Pictures\Nova pasta\04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58" y="1340768"/>
            <a:ext cx="7956342" cy="5967257"/>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2" name="Espaço Reservado para Conteúdo 1"/>
          <p:cNvSpPr>
            <a:spLocks noGrp="1"/>
          </p:cNvSpPr>
          <p:nvPr>
            <p:ph idx="1"/>
          </p:nvPr>
        </p:nvSpPr>
        <p:spPr>
          <a:xfrm>
            <a:off x="1259632" y="692696"/>
            <a:ext cx="7056437" cy="1368425"/>
          </a:xfrm>
        </p:spPr>
        <p:txBody>
          <a:bodyPr/>
          <a:lstStyle/>
          <a:p>
            <a:pPr algn="just">
              <a:buFontTx/>
              <a:buNone/>
            </a:pPr>
            <a:r>
              <a:rPr lang="pt-BR" sz="2800" b="1" dirty="0" smtClean="0">
                <a:effectLst>
                  <a:outerShdw blurRad="38100" dist="38100" dir="2700000" algn="tl">
                    <a:srgbClr val="C0C0C0"/>
                  </a:outerShdw>
                </a:effectLst>
                <a:latin typeface="Trebuchet MS" pitchFamily="34" charset="0"/>
                <a:ea typeface="ＭＳ Ｐゴシック" pitchFamily="34" charset="-128"/>
              </a:rPr>
              <a:t>Por que estudar sobre as sinagogas do tempo de Jesus? Há uma relação entre as sinagogas e os Pequenos grupos?</a:t>
            </a:r>
          </a:p>
          <a:p>
            <a:pPr algn="just">
              <a:buFontTx/>
              <a:buNone/>
            </a:pPr>
            <a:endParaRPr lang="pt-BR" dirty="0" smtClean="0">
              <a:ea typeface="ＭＳ Ｐゴシック" pitchFamily="34" charset="-128"/>
            </a:endParaRP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LUGAR ACOLHEDOR</a:t>
            </a:r>
          </a:p>
        </p:txBody>
      </p:sp>
      <p:sp>
        <p:nvSpPr>
          <p:cNvPr id="33794" name="Rectangle 2"/>
          <p:cNvSpPr>
            <a:spLocks noChangeArrowheads="1"/>
          </p:cNvSpPr>
          <p:nvPr/>
        </p:nvSpPr>
        <p:spPr bwMode="auto">
          <a:xfrm>
            <a:off x="1587500" y="1628775"/>
            <a:ext cx="70564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As sinagogas eram como hospedarias, que abrigavam judeus visitantes. A inscrição de Teódoto diz seu outro propósito: lugar acolhedor, como cômodos e instalações que proviam água para as necessidades dos viajantes.</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REFLEXÕES EM RELAÇÃO AO PEQUENO GRUPO  </a:t>
            </a:r>
          </a:p>
        </p:txBody>
      </p:sp>
      <p:sp>
        <p:nvSpPr>
          <p:cNvPr id="34818" name="Rectangle 2"/>
          <p:cNvSpPr>
            <a:spLocks noChangeArrowheads="1"/>
          </p:cNvSpPr>
          <p:nvPr/>
        </p:nvSpPr>
        <p:spPr bwMode="auto">
          <a:xfrm>
            <a:off x="1547813" y="1628775"/>
            <a:ext cx="70961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Os pequenos grupos não poderiam ser também um lugar acolhedor para as pessoas mais necessitadas que vêm adorar conosco em nossos lares? O pequeno grupo é um lugar em que as pessoas podem abrir o coração, contar suas lutas e necessidades, sem medo de ser julgadas ou criticadas.</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C:\Users\Kassandra\Pictures\Nova pasta\L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2765"/>
            <a:ext cx="5572348" cy="7429797"/>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
        <p:nvSpPr>
          <p:cNvPr id="35841" name="Espaço Reservado para Conteúdo 1"/>
          <p:cNvSpPr>
            <a:spLocks noGrp="1"/>
          </p:cNvSpPr>
          <p:nvPr>
            <p:ph idx="1"/>
          </p:nvPr>
        </p:nvSpPr>
        <p:spPr>
          <a:xfrm>
            <a:off x="2519363" y="62071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FUNDAÇÃO E MANUTENÇÃO</a:t>
            </a:r>
          </a:p>
        </p:txBody>
      </p:sp>
      <p:sp>
        <p:nvSpPr>
          <p:cNvPr id="35842" name="Rectangle 2"/>
          <p:cNvSpPr>
            <a:spLocks noChangeArrowheads="1"/>
          </p:cNvSpPr>
          <p:nvPr/>
        </p:nvSpPr>
        <p:spPr bwMode="auto">
          <a:xfrm>
            <a:off x="1547813" y="1341438"/>
            <a:ext cx="70961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Fundar e manter uma sinagoga eram tarefas de congregação. Todos os judeus tinham que contribuir com ela. Os nomes dos doadores eram escritos de maneira proporcional às vezes, a quantidade de patrocínio era alta. Os rolos da Torá, luzes e lâmpadas eram doados pelos membros.</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REFLEXÃO EM RALAÇÃO AOS PEQUENOS GRUPOS </a:t>
            </a:r>
          </a:p>
        </p:txBody>
      </p:sp>
      <p:sp>
        <p:nvSpPr>
          <p:cNvPr id="36866" name="Rectangle 2"/>
          <p:cNvSpPr>
            <a:spLocks noChangeArrowheads="1"/>
          </p:cNvSpPr>
          <p:nvPr/>
        </p:nvSpPr>
        <p:spPr bwMode="auto">
          <a:xfrm>
            <a:off x="1547813" y="1628775"/>
            <a:ext cx="70961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O exemplo da sinagoga, é digno de imitação. É o convite a sermos mais generosos e comprometidos economicamente com as necessidades materiais, visando ao bom mandamento do PG e da pregação do evangelho. </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ço Reservado para Conteúdo 1"/>
          <p:cNvSpPr>
            <a:spLocks noGrp="1"/>
          </p:cNvSpPr>
          <p:nvPr>
            <p:ph idx="1"/>
          </p:nvPr>
        </p:nvSpPr>
        <p:spPr>
          <a:xfrm>
            <a:off x="2484438" y="550863"/>
            <a:ext cx="5111750"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A LIDERANÇA DA SINAGOGA</a:t>
            </a:r>
          </a:p>
        </p:txBody>
      </p:sp>
      <p:sp>
        <p:nvSpPr>
          <p:cNvPr id="37890" name="Rectangle 2"/>
          <p:cNvSpPr>
            <a:spLocks noChangeArrowheads="1"/>
          </p:cNvSpPr>
          <p:nvPr/>
        </p:nvSpPr>
        <p:spPr bwMode="auto">
          <a:xfrm>
            <a:off x="1547813" y="1628775"/>
            <a:ext cx="70961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Em particular, a sinagoga era uma instituição secular, liderada principalmente pelos fariseus, embora os sacerdotes também ocupassem seus lugares de vez em quando. As escrituras podiam ser lidas por todas as pessoas. Mulheres e crianças pareciam não ser excluídas.</a:t>
            </a:r>
          </a:p>
          <a:p>
            <a:pPr algn="just"/>
            <a:endParaRPr lang="pt-BR" sz="2500" b="1">
              <a:latin typeface="Trebuchet MS" pitchFamily="34" charset="0"/>
            </a:endParaRPr>
          </a:p>
          <a:p>
            <a:pPr algn="just"/>
            <a:endParaRPr lang="pt-BR" sz="100" b="1">
              <a:latin typeface="Trebuchet MS" pitchFamily="34" charset="0"/>
            </a:endParaRPr>
          </a:p>
          <a:p>
            <a:pPr algn="just"/>
            <a:r>
              <a:rPr lang="pt-BR" sz="2500" b="1">
                <a:latin typeface="Trebuchet MS" pitchFamily="34" charset="0"/>
              </a:rPr>
              <a:t>Reflexão em relação aos pequenos grupos</a:t>
            </a:r>
          </a:p>
          <a:p>
            <a:pPr algn="just"/>
            <a:r>
              <a:rPr lang="pt-BR" sz="2500" b="1">
                <a:latin typeface="Trebuchet MS" pitchFamily="34" charset="0"/>
              </a:rPr>
              <a:t>Aproveitemos todos os talentos, de tal maneira que todos façam parte das atividades de adoração e do estudo da Bíblia no PG.</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ço Reservado para Conteúdo 1"/>
          <p:cNvSpPr>
            <a:spLocks noGrp="1"/>
          </p:cNvSpPr>
          <p:nvPr>
            <p:ph idx="1"/>
          </p:nvPr>
        </p:nvSpPr>
        <p:spPr>
          <a:xfrm>
            <a:off x="2159000" y="550863"/>
            <a:ext cx="5832475"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QUANDO A IGREJA ERA UMA SINAGOGA OU PEQUENO GRUPO</a:t>
            </a:r>
          </a:p>
        </p:txBody>
      </p:sp>
      <p:sp>
        <p:nvSpPr>
          <p:cNvPr id="38914" name="Rectangle 2"/>
          <p:cNvSpPr>
            <a:spLocks noChangeArrowheads="1"/>
          </p:cNvSpPr>
          <p:nvPr/>
        </p:nvSpPr>
        <p:spPr bwMode="auto">
          <a:xfrm>
            <a:off x="1547813" y="1628775"/>
            <a:ext cx="70961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Com base na experiência que os convertidos tinham das sinagogas não foi difícil se organizarem em Pequenos grupos.  </a:t>
            </a:r>
          </a:p>
          <a:p>
            <a:pPr algn="just"/>
            <a:endParaRPr lang="pt-BR" sz="2500" b="1">
              <a:latin typeface="Trebuchet MS" pitchFamily="34" charset="0"/>
            </a:endParaRPr>
          </a:p>
          <a:p>
            <a:pPr algn="just"/>
            <a:r>
              <a:rPr lang="pt-BR" sz="2500" b="1">
                <a:latin typeface="Trebuchet MS" pitchFamily="34" charset="0"/>
              </a:rPr>
              <a:t>De acordo com Joaquim Jeremias, a população de Jerusalém na época de Jesus era em torno de 20 mil, e de 200 mil durante as festas da peregrinação. Isso significa que metade da população judaica de Jerusalém era composta por crentes.</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ço Reservado para Conteúdo 1"/>
          <p:cNvSpPr>
            <a:spLocks noGrp="1"/>
          </p:cNvSpPr>
          <p:nvPr>
            <p:ph idx="1"/>
          </p:nvPr>
        </p:nvSpPr>
        <p:spPr>
          <a:xfrm>
            <a:off x="2159000" y="474663"/>
            <a:ext cx="5832475"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QUANDO A IGREJA ERA UMA SINAGOGA OU PEQUENO GRUPO</a:t>
            </a:r>
          </a:p>
        </p:txBody>
      </p:sp>
      <p:sp>
        <p:nvSpPr>
          <p:cNvPr id="39938" name="Rectangle 2"/>
          <p:cNvSpPr>
            <a:spLocks noChangeArrowheads="1"/>
          </p:cNvSpPr>
          <p:nvPr/>
        </p:nvSpPr>
        <p:spPr bwMode="auto">
          <a:xfrm>
            <a:off x="1527175" y="1484313"/>
            <a:ext cx="70961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Segundo Ellen G. White, </a:t>
            </a:r>
            <a:r>
              <a:rPr lang="pt-BR" altLang="en-US" sz="2500" b="1">
                <a:latin typeface="Trebuchet MS" pitchFamily="34" charset="0"/>
              </a:rPr>
              <a:t>“</a:t>
            </a:r>
            <a:r>
              <a:rPr lang="pt-BR" sz="2500" b="1">
                <a:latin typeface="Trebuchet MS" pitchFamily="34" charset="0"/>
              </a:rPr>
              <a:t>a organização da igreja de Jerusalém poderia servir como modelo</a:t>
            </a:r>
            <a:r>
              <a:rPr lang="pt-BR" altLang="en-US" sz="2500" b="1">
                <a:latin typeface="Trebuchet MS" pitchFamily="34" charset="0"/>
              </a:rPr>
              <a:t>”</a:t>
            </a:r>
            <a:r>
              <a:rPr lang="pt-BR" sz="2500" b="1">
                <a:latin typeface="Trebuchet MS" pitchFamily="34" charset="0"/>
              </a:rPr>
              <a:t>. Em Atos 2, havia 3.120 fiéis. Já no capitulo quatro do mesmo livro, havia cinco mil. Qualquer pessoa sabia que não havia nenhuma construção com a capacidade para três mil ou até cinco mil. A igreja primitiva se reunia em casas, não em edifícios.  </a:t>
            </a:r>
          </a:p>
        </p:txBody>
      </p:sp>
      <p:pic>
        <p:nvPicPr>
          <p:cNvPr id="39939" name="Picture 3" descr="G:\Particular\ASR\MC e MA\Pioneiros ECMH\Ellen 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293547"/>
            <a:ext cx="1675036" cy="2234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ço Reservado para Conteúdo 1"/>
          <p:cNvSpPr>
            <a:spLocks noGrp="1"/>
          </p:cNvSpPr>
          <p:nvPr>
            <p:ph idx="1"/>
          </p:nvPr>
        </p:nvSpPr>
        <p:spPr>
          <a:xfrm>
            <a:off x="2159000" y="474663"/>
            <a:ext cx="5832475" cy="646112"/>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QUANDO A IGREJA ERA UMA SINAGOGA OU PEQUENO GRUPO</a:t>
            </a:r>
          </a:p>
        </p:txBody>
      </p:sp>
      <p:sp>
        <p:nvSpPr>
          <p:cNvPr id="40962" name="Rectangle 2"/>
          <p:cNvSpPr>
            <a:spLocks noChangeArrowheads="1"/>
          </p:cNvSpPr>
          <p:nvPr/>
        </p:nvSpPr>
        <p:spPr bwMode="auto">
          <a:xfrm>
            <a:off x="1527175" y="1557338"/>
            <a:ext cx="70961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Quantas pessoas se reuniam em uma casa, na época da igreja primitiva? Não muitas. Talvez de 20 a 25 em cada casa (igreja local). Se o número de crentes era 10 mil, havia um mínimo de 400 casas-igrejas locais em Jerusalém.</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Users\Kassandra\Pictures\Nova pasta\06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64904"/>
            <a:ext cx="6892047" cy="5169036"/>
          </a:xfrm>
          <a:prstGeom prst="rect">
            <a:avLst/>
          </a:prstGeom>
          <a:noFill/>
          <a:effectLst>
            <a:softEdge rad="1206500"/>
          </a:effectLst>
          <a:extLst>
            <a:ext uri="{909E8E84-426E-40DD-AFC4-6F175D3DCCD1}">
              <a14:hiddenFill xmlns:a14="http://schemas.microsoft.com/office/drawing/2010/main">
                <a:solidFill>
                  <a:srgbClr val="FFFFFF"/>
                </a:solidFill>
              </a14:hiddenFill>
            </a:ext>
          </a:extLst>
        </p:spPr>
      </p:pic>
      <p:sp>
        <p:nvSpPr>
          <p:cNvPr id="41985" name="Espaço Reservado para Conteúdo 1"/>
          <p:cNvSpPr>
            <a:spLocks noGrp="1"/>
          </p:cNvSpPr>
          <p:nvPr>
            <p:ph idx="1"/>
          </p:nvPr>
        </p:nvSpPr>
        <p:spPr>
          <a:xfrm>
            <a:off x="2159000" y="260350"/>
            <a:ext cx="5832475" cy="646113"/>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REFLEXÃO EM RELAÇÃO AOS PEQUENOS GRUPOS</a:t>
            </a:r>
          </a:p>
        </p:txBody>
      </p:sp>
      <p:sp>
        <p:nvSpPr>
          <p:cNvPr id="41986" name="Rectangle 2"/>
          <p:cNvSpPr>
            <a:spLocks noChangeArrowheads="1"/>
          </p:cNvSpPr>
          <p:nvPr/>
        </p:nvSpPr>
        <p:spPr bwMode="auto">
          <a:xfrm>
            <a:off x="1527175" y="1341438"/>
            <a:ext cx="70961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A igreja teve inicio em Jerusalém, com os pequenos grupos. A igreja do fim dos tempos também trabalhara e concluirá sua missão por meio do trabalho dos pequenos grupos. </a:t>
            </a:r>
          </a:p>
          <a:p>
            <a:pPr algn="just"/>
            <a:r>
              <a:rPr lang="pt-BR" sz="2500" b="1">
                <a:latin typeface="Trebuchet MS" pitchFamily="34" charset="0"/>
              </a:rPr>
              <a:t> </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Conteúdo 1"/>
          <p:cNvSpPr>
            <a:spLocks noGrp="1"/>
          </p:cNvSpPr>
          <p:nvPr>
            <p:ph idx="1"/>
          </p:nvPr>
        </p:nvSpPr>
        <p:spPr>
          <a:xfrm>
            <a:off x="1547813" y="658813"/>
            <a:ext cx="7056437" cy="644525"/>
          </a:xfrm>
        </p:spPr>
        <p:txBody>
          <a:bodyPr/>
          <a:lstStyle/>
          <a:p>
            <a:pPr marL="0" indent="0" algn="just">
              <a:buFontTx/>
              <a:buNone/>
            </a:pPr>
            <a:r>
              <a:rPr lang="pt-BR" altLang="ja-JP" sz="3000" b="1" smtClean="0">
                <a:solidFill>
                  <a:srgbClr val="00B5E4"/>
                </a:solidFill>
                <a:latin typeface="Calibri" pitchFamily="34" charset="0"/>
                <a:ea typeface="ＭＳ Ｐゴシック" pitchFamily="34" charset="-128"/>
              </a:rPr>
              <a:t>PARALELO HISTÓRICO</a:t>
            </a:r>
          </a:p>
        </p:txBody>
      </p:sp>
      <p:sp>
        <p:nvSpPr>
          <p:cNvPr id="16386" name="Rectangle 2"/>
          <p:cNvSpPr>
            <a:spLocks noChangeArrowheads="1"/>
          </p:cNvSpPr>
          <p:nvPr/>
        </p:nvSpPr>
        <p:spPr bwMode="auto">
          <a:xfrm>
            <a:off x="1547813" y="1154113"/>
            <a:ext cx="7056437"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Quando o templo de Jerusalém foi destruído pelos romanos, no ano 70 d.C., a comunidade judaica somente conseguiu sobreviver graças às sinagogas. Elas permitiam que o povo judeu, em momento de crise extrema, mantivesse sua vida religiosa e comunitária. Chegará o momento, antes da volta de Jesus, em que não nos será possível pregar abertamente nas igrejas. Os pequenos grupos, reunidos nos lares ou em lugares públicos, darão aos membros condições para fortalecimento da fé e apoio mútuo.</a:t>
            </a: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ço Reservado para Conteúdo 1"/>
          <p:cNvSpPr>
            <a:spLocks noGrp="1"/>
          </p:cNvSpPr>
          <p:nvPr>
            <p:ph idx="1"/>
          </p:nvPr>
        </p:nvSpPr>
        <p:spPr>
          <a:xfrm>
            <a:off x="1547813" y="658813"/>
            <a:ext cx="7056437" cy="644525"/>
          </a:xfrm>
        </p:spPr>
        <p:txBody>
          <a:bodyPr/>
          <a:lstStyle/>
          <a:p>
            <a:pPr marL="0" indent="0" algn="just">
              <a:buFontTx/>
              <a:buNone/>
            </a:pPr>
            <a:r>
              <a:rPr lang="pt-BR" altLang="ja-JP" sz="3000" b="1" smtClean="0">
                <a:solidFill>
                  <a:srgbClr val="00B5E4"/>
                </a:solidFill>
                <a:latin typeface="Calibri" pitchFamily="34" charset="0"/>
                <a:ea typeface="ＭＳ Ｐゴシック" pitchFamily="34" charset="-128"/>
              </a:rPr>
              <a:t>ORIGEM NA SINAGOGA</a:t>
            </a:r>
          </a:p>
        </p:txBody>
      </p:sp>
      <p:sp>
        <p:nvSpPr>
          <p:cNvPr id="17410" name="Rectangle 2"/>
          <p:cNvSpPr>
            <a:spLocks noChangeArrowheads="1"/>
          </p:cNvSpPr>
          <p:nvPr/>
        </p:nvSpPr>
        <p:spPr bwMode="auto">
          <a:xfrm>
            <a:off x="1547813" y="1154113"/>
            <a:ext cx="7056437"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Surgiram durante o exílio babilônico, quando o templo de Jerusalém estava em ruínas. A tradição atribui na fundação ao profeta Ezequiel.</a:t>
            </a:r>
          </a:p>
          <a:p>
            <a:pPr algn="just"/>
            <a:endParaRPr lang="pt-BR" sz="2500" b="1">
              <a:latin typeface="Trebuchet MS" pitchFamily="34" charset="0"/>
            </a:endParaRPr>
          </a:p>
          <a:p>
            <a:pPr algn="just"/>
            <a:r>
              <a:rPr lang="pt-BR" sz="2500" b="1">
                <a:latin typeface="Trebuchet MS" pitchFamily="34" charset="0"/>
              </a:rPr>
              <a:t>Quando o templo foi destruído por Tito, no ano 70, havia entre 394 e 480 sinagogas em Jerusalém.  </a:t>
            </a:r>
          </a:p>
          <a:p>
            <a:pPr algn="just"/>
            <a:r>
              <a:rPr lang="pt-BR" sz="2500" b="1">
                <a:latin typeface="Trebuchet MS" pitchFamily="34" charset="0"/>
              </a:rPr>
              <a:t>   </a:t>
            </a:r>
          </a:p>
          <a:p>
            <a:pPr algn="just"/>
            <a:r>
              <a:rPr lang="pt-BR" sz="2500" b="1">
                <a:latin typeface="Trebuchet MS" pitchFamily="34" charset="0"/>
              </a:rPr>
              <a:t>Após o ano 70, a sinagoga na Palestina Romana continuou a funcionar como centro comunitário por excelência.</a:t>
            </a: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Kassandra\Pictures\Nova pasta\04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3" y="3140968"/>
            <a:ext cx="6684235" cy="5013176"/>
          </a:xfrm>
          <a:prstGeom prst="rect">
            <a:avLst/>
          </a:prstGeom>
          <a:noFill/>
          <a:effectLst>
            <a:softEdge rad="990600"/>
          </a:effectLst>
          <a:extLst>
            <a:ext uri="{909E8E84-426E-40DD-AFC4-6F175D3DCCD1}">
              <a14:hiddenFill xmlns:a14="http://schemas.microsoft.com/office/drawing/2010/main">
                <a:solidFill>
                  <a:srgbClr val="FFFFFF"/>
                </a:solidFill>
              </a14:hiddenFill>
            </a:ext>
          </a:extLst>
        </p:spPr>
      </p:pic>
      <p:sp>
        <p:nvSpPr>
          <p:cNvPr id="18433" name="Espaço Reservado para Conteúdo 1"/>
          <p:cNvSpPr>
            <a:spLocks noGrp="1"/>
          </p:cNvSpPr>
          <p:nvPr>
            <p:ph idx="1"/>
          </p:nvPr>
        </p:nvSpPr>
        <p:spPr>
          <a:xfrm>
            <a:off x="1547813" y="658813"/>
            <a:ext cx="7056437" cy="644525"/>
          </a:xfrm>
        </p:spPr>
        <p:txBody>
          <a:bodyPr/>
          <a:lstStyle/>
          <a:p>
            <a:pPr marL="0" indent="0" algn="just">
              <a:buFontTx/>
              <a:buNone/>
            </a:pPr>
            <a:r>
              <a:rPr lang="pt-BR" altLang="ja-JP" sz="3000" b="1" smtClean="0">
                <a:solidFill>
                  <a:srgbClr val="00B5E4"/>
                </a:solidFill>
                <a:latin typeface="Calibri" pitchFamily="34" charset="0"/>
                <a:ea typeface="ＭＳ Ｐゴシック" pitchFamily="34" charset="-128"/>
              </a:rPr>
              <a:t>REFLEXÕES SOBRE OS PEQUENOS GRUPOS </a:t>
            </a:r>
          </a:p>
        </p:txBody>
      </p:sp>
      <p:sp>
        <p:nvSpPr>
          <p:cNvPr id="18434" name="Rectangle 2"/>
          <p:cNvSpPr>
            <a:spLocks noChangeArrowheads="1"/>
          </p:cNvSpPr>
          <p:nvPr/>
        </p:nvSpPr>
        <p:spPr bwMode="auto">
          <a:xfrm>
            <a:off x="1547813" y="1341438"/>
            <a:ext cx="705643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pitchFamily="34" charset="0"/>
              <a:buChar char="•"/>
            </a:pPr>
            <a:r>
              <a:rPr lang="pt-BR" sz="2500" b="1">
                <a:latin typeface="Trebuchet MS" pitchFamily="34" charset="0"/>
              </a:rPr>
              <a:t>Expansão sinagogas andam juntas. Onde quer que estejamos, é necessário estabelecer pequenos grupos, pois serão centros de fortalecimento dos fiéis e um meio de testemunhar aos vizinhos.</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ço Reservado para Conteúdo 1"/>
          <p:cNvSpPr>
            <a:spLocks noGrp="1"/>
          </p:cNvSpPr>
          <p:nvPr>
            <p:ph idx="1"/>
          </p:nvPr>
        </p:nvSpPr>
        <p:spPr>
          <a:xfrm>
            <a:off x="1547813" y="658813"/>
            <a:ext cx="7056437" cy="644525"/>
          </a:xfrm>
        </p:spPr>
        <p:txBody>
          <a:bodyPr/>
          <a:lstStyle/>
          <a:p>
            <a:pPr marL="0" indent="0" algn="just">
              <a:buFontTx/>
              <a:buNone/>
            </a:pPr>
            <a:r>
              <a:rPr lang="pt-BR" altLang="ja-JP" sz="3000" b="1" smtClean="0">
                <a:solidFill>
                  <a:srgbClr val="00B5E4"/>
                </a:solidFill>
                <a:latin typeface="Calibri" pitchFamily="34" charset="0"/>
                <a:ea typeface="ＭＳ Ｐゴシック" pitchFamily="34" charset="-128"/>
              </a:rPr>
              <a:t>REFLEXÕES SOBRE OS PEQUENOS GRUPOS </a:t>
            </a:r>
          </a:p>
        </p:txBody>
      </p:sp>
      <p:sp>
        <p:nvSpPr>
          <p:cNvPr id="19458" name="Rectangle 2"/>
          <p:cNvSpPr>
            <a:spLocks noChangeArrowheads="1"/>
          </p:cNvSpPr>
          <p:nvPr/>
        </p:nvSpPr>
        <p:spPr bwMode="auto">
          <a:xfrm>
            <a:off x="1547813" y="1154113"/>
            <a:ext cx="7056437"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pitchFamily="34" charset="0"/>
              <a:buChar char="•"/>
            </a:pPr>
            <a:r>
              <a:rPr lang="pt-BR" sz="2500" b="1">
                <a:latin typeface="Trebuchet MS" pitchFamily="34" charset="0"/>
              </a:rPr>
              <a:t>Uma situação extrema (destruição do templo em Jerusalém, por exemplo) permitiu a visão da benção que as sinagogas foram para a conservação do povo judeu e de suas crenças. Não devemos temer as dificuldades, ainda que sejam extremas. A força de um pequeno grupo será uma benção para continuarmos esperando a vinda de Jesus.    </a:t>
            </a: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ço Reservado para Conteúdo 1"/>
          <p:cNvSpPr>
            <a:spLocks noGrp="1"/>
          </p:cNvSpPr>
          <p:nvPr>
            <p:ph idx="1"/>
          </p:nvPr>
        </p:nvSpPr>
        <p:spPr>
          <a:xfrm>
            <a:off x="1547813" y="658813"/>
            <a:ext cx="7056437" cy="644525"/>
          </a:xfrm>
        </p:spPr>
        <p:txBody>
          <a:bodyPr/>
          <a:lstStyle/>
          <a:p>
            <a:pPr marL="0" indent="0" algn="just">
              <a:buFontTx/>
              <a:buNone/>
            </a:pPr>
            <a:r>
              <a:rPr lang="pt-BR" altLang="ja-JP" sz="3000" b="1" smtClean="0">
                <a:solidFill>
                  <a:srgbClr val="00B5E4"/>
                </a:solidFill>
                <a:latin typeface="Calibri" pitchFamily="34" charset="0"/>
                <a:ea typeface="ＭＳ Ｐゴシック" pitchFamily="34" charset="-128"/>
              </a:rPr>
              <a:t>PRPÓSITO E FUNCÃO DA SINAGOGA</a:t>
            </a:r>
          </a:p>
        </p:txBody>
      </p:sp>
      <p:sp>
        <p:nvSpPr>
          <p:cNvPr id="20482" name="Rectangle 2"/>
          <p:cNvSpPr>
            <a:spLocks noChangeArrowheads="1"/>
          </p:cNvSpPr>
          <p:nvPr/>
        </p:nvSpPr>
        <p:spPr bwMode="auto">
          <a:xfrm>
            <a:off x="1547813" y="1154113"/>
            <a:ext cx="705643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dirty="0">
                <a:solidFill>
                  <a:srgbClr val="00B5E4"/>
                </a:solidFill>
                <a:latin typeface="Trebuchet MS" pitchFamily="34" charset="0"/>
              </a:rPr>
              <a:t>1. </a:t>
            </a:r>
            <a:r>
              <a:rPr lang="pt-BR" sz="2500" b="1" u="sng" dirty="0">
                <a:latin typeface="Trebuchet MS" pitchFamily="34" charset="0"/>
              </a:rPr>
              <a:t>Ensinamento da Lei </a:t>
            </a:r>
          </a:p>
          <a:p>
            <a:pPr algn="just"/>
            <a:r>
              <a:rPr lang="pt-BR" sz="2500" b="1" dirty="0">
                <a:latin typeface="Trebuchet MS" pitchFamily="34" charset="0"/>
              </a:rPr>
              <a:t>A sinagoga é o lugar da Torá, a qual deve ser lida e ensinada. Atos 15:21. Os que iam à sinagoga deviam retornar para casa  </a:t>
            </a:r>
            <a:r>
              <a:rPr lang="pt-BR" altLang="en-US" sz="2500" b="1" dirty="0">
                <a:latin typeface="Trebuchet MS" pitchFamily="34" charset="0"/>
              </a:rPr>
              <a:t>“</a:t>
            </a:r>
            <a:r>
              <a:rPr lang="pt-BR" sz="2500" b="1" dirty="0">
                <a:latin typeface="Trebuchet MS" pitchFamily="34" charset="0"/>
              </a:rPr>
              <a:t>enriquecidos com o conhecimento das leis sagradas</a:t>
            </a:r>
            <a:r>
              <a:rPr lang="pt-BR" altLang="en-US" sz="2500" b="1" dirty="0">
                <a:latin typeface="Trebuchet MS" pitchFamily="34" charset="0"/>
              </a:rPr>
              <a:t>”</a:t>
            </a:r>
            <a:r>
              <a:rPr lang="pt-BR" sz="2500" b="1" dirty="0">
                <a:latin typeface="Trebuchet MS" pitchFamily="34" charset="0"/>
              </a:rPr>
              <a:t>.  Os membros aprendiam como a lei se aplicava à vida prática.</a:t>
            </a:r>
          </a:p>
        </p:txBody>
      </p:sp>
      <p:pic>
        <p:nvPicPr>
          <p:cNvPr id="20483" name="Picture 3" descr="C:\Users\Kassandra\Pictures\Nova pasta\04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072" y="3284984"/>
            <a:ext cx="4345079" cy="3258809"/>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ço Reservado para Conteúdo 1"/>
          <p:cNvSpPr>
            <a:spLocks noGrp="1"/>
          </p:cNvSpPr>
          <p:nvPr>
            <p:ph idx="1"/>
          </p:nvPr>
        </p:nvSpPr>
        <p:spPr>
          <a:xfrm>
            <a:off x="1547813" y="658813"/>
            <a:ext cx="7056437" cy="644525"/>
          </a:xfrm>
        </p:spPr>
        <p:txBody>
          <a:bodyPr/>
          <a:lstStyle/>
          <a:p>
            <a:pPr marL="0" indent="0" algn="just">
              <a:buFontTx/>
              <a:buNone/>
            </a:pPr>
            <a:r>
              <a:rPr lang="pt-BR" altLang="ja-JP" sz="3000" b="1" smtClean="0">
                <a:solidFill>
                  <a:srgbClr val="00B5E4"/>
                </a:solidFill>
                <a:latin typeface="Calibri" pitchFamily="34" charset="0"/>
                <a:ea typeface="ＭＳ Ｐゴシック" pitchFamily="34" charset="-128"/>
              </a:rPr>
              <a:t>PRPÓSITO E FUNCÃO DA SINAGOGA</a:t>
            </a:r>
          </a:p>
        </p:txBody>
      </p:sp>
      <p:sp>
        <p:nvSpPr>
          <p:cNvPr id="21506" name="Rectangle 2"/>
          <p:cNvSpPr>
            <a:spLocks noChangeArrowheads="1"/>
          </p:cNvSpPr>
          <p:nvPr/>
        </p:nvSpPr>
        <p:spPr bwMode="auto">
          <a:xfrm>
            <a:off x="1547813" y="1154113"/>
            <a:ext cx="705643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2500" b="1">
                <a:latin typeface="Trebuchet MS" pitchFamily="34" charset="0"/>
              </a:rPr>
              <a:t>Em Massada, Fortaleza judaica localizada no deserto (distribuída pouco depois da queda do templo de Jerusalém), foram encontrados vários rolos da Bíblia. Eles estavam perto da sinagoga, sugerindo que a leitura das Escrituras era prática importante das atividades da sinagoga.</a:t>
            </a:r>
          </a:p>
          <a:p>
            <a:pPr algn="just"/>
            <a:endParaRPr lang="pt-BR" sz="2500" b="1">
              <a:latin typeface="Trebuchet MS" pitchFamily="34" charset="0"/>
            </a:endParaRPr>
          </a:p>
          <a:p>
            <a:pPr algn="just"/>
            <a:r>
              <a:rPr lang="pt-BR" sz="2500" b="1">
                <a:solidFill>
                  <a:srgbClr val="00B5E4"/>
                </a:solidFill>
                <a:latin typeface="Trebuchet MS" pitchFamily="34" charset="0"/>
              </a:rPr>
              <a:t>2. </a:t>
            </a:r>
            <a:r>
              <a:rPr lang="pt-BR" sz="2500" b="1" u="sng">
                <a:latin typeface="Trebuchet MS" pitchFamily="34" charset="0"/>
              </a:rPr>
              <a:t>Como era a leitura da Palavra na sinagoga?</a:t>
            </a:r>
          </a:p>
          <a:p>
            <a:pPr algn="just"/>
            <a:r>
              <a:rPr lang="pt-BR" sz="2500" b="1">
                <a:latin typeface="Trebuchet MS" pitchFamily="34" charset="0"/>
              </a:rPr>
              <a:t>A sinagoga é o lugar, santuário e escola, onde a Livro é lido, meditado e comentado.</a:t>
            </a: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ço Reservado para Conteúdo 1"/>
          <p:cNvSpPr>
            <a:spLocks noGrp="1"/>
          </p:cNvSpPr>
          <p:nvPr>
            <p:ph idx="1"/>
          </p:nvPr>
        </p:nvSpPr>
        <p:spPr>
          <a:xfrm>
            <a:off x="2051050" y="479425"/>
            <a:ext cx="5761038" cy="646113"/>
          </a:xfrm>
        </p:spPr>
        <p:txBody>
          <a:bodyPr/>
          <a:lstStyle/>
          <a:p>
            <a:pPr marL="0" indent="0" algn="ctr">
              <a:buFontTx/>
              <a:buNone/>
            </a:pPr>
            <a:r>
              <a:rPr lang="pt-BR" altLang="ja-JP" sz="3000" b="1" smtClean="0">
                <a:solidFill>
                  <a:srgbClr val="00B5E4"/>
                </a:solidFill>
                <a:latin typeface="Calibri" pitchFamily="34" charset="0"/>
                <a:ea typeface="ＭＳ Ｐゴシック" pitchFamily="34" charset="-128"/>
              </a:rPr>
              <a:t>REFLEXÕES EM RELAÇÃO AOS PEQUENOS GRUPOS</a:t>
            </a:r>
          </a:p>
        </p:txBody>
      </p:sp>
      <p:sp>
        <p:nvSpPr>
          <p:cNvPr id="22530" name="Rectangle 2"/>
          <p:cNvSpPr>
            <a:spLocks noChangeArrowheads="1"/>
          </p:cNvSpPr>
          <p:nvPr/>
        </p:nvSpPr>
        <p:spPr bwMode="auto">
          <a:xfrm>
            <a:off x="1547813" y="1412875"/>
            <a:ext cx="7056437"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pitchFamily="34" charset="0"/>
              <a:buChar char="•"/>
            </a:pPr>
            <a:r>
              <a:rPr lang="pt-BR" sz="2500" b="1">
                <a:latin typeface="Trebuchet MS" pitchFamily="34" charset="0"/>
              </a:rPr>
              <a:t>A sinagoga era o lugar em que se estudava a Torá e os mandamentos. Nos PGs, devemos nos enriquecer, especialmente do estudo dos mandamentos de Deus, que abrangem todos os ensinamentos de Deus enunciados na Lei e nos profetas.</a:t>
            </a:r>
          </a:p>
          <a:p>
            <a:pPr marL="342900" indent="-342900" algn="just">
              <a:buFont typeface="Arial" pitchFamily="34" charset="0"/>
              <a:buChar char="•"/>
            </a:pPr>
            <a:endParaRPr lang="pt-BR" sz="500" b="1">
              <a:latin typeface="Trebuchet MS" pitchFamily="34" charset="0"/>
            </a:endParaRPr>
          </a:p>
          <a:p>
            <a:pPr marL="342900" indent="-342900" algn="just">
              <a:buFont typeface="Arial" pitchFamily="34" charset="0"/>
              <a:buChar char="•"/>
            </a:pPr>
            <a:r>
              <a:rPr lang="pt-BR" sz="2500" b="1">
                <a:latin typeface="Trebuchet MS" pitchFamily="34" charset="0"/>
              </a:rPr>
              <a:t>A variedade de pessoas que liam as Escrituras nos faz pensar sobre a importância de delegar leituras e comentários a vários líderes. Essa é a chave para a formação de novos líderes em potencial para futuros PGs.</a:t>
            </a: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Cap2">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Cap2</Template>
  <TotalTime>25</TotalTime>
  <Words>1614</Words>
  <Application>Microsoft Office PowerPoint</Application>
  <PresentationFormat>Apresentação na tela (4:3)</PresentationFormat>
  <Paragraphs>91</Paragraphs>
  <Slides>28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ＭＳ Ｐゴシック</vt:lpstr>
      <vt:lpstr>Times New Roman</vt:lpstr>
      <vt:lpstr>Calibri</vt:lpstr>
      <vt:lpstr>Trebuchet MS</vt:lpstr>
      <vt:lpstr>Cap2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Kassandra</dc:creator>
  <cp:lastModifiedBy>Kassandra</cp:lastModifiedBy>
  <cp:revision>3</cp:revision>
  <dcterms:created xsi:type="dcterms:W3CDTF">2012-04-01T19:04:38Z</dcterms:created>
  <dcterms:modified xsi:type="dcterms:W3CDTF">2012-04-01T19:29:48Z</dcterms:modified>
</cp:coreProperties>
</file>