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76" r:id="rId7"/>
    <p:sldId id="261" r:id="rId8"/>
    <p:sldId id="277" r:id="rId9"/>
    <p:sldId id="262" r:id="rId10"/>
    <p:sldId id="263" r:id="rId11"/>
    <p:sldId id="264" r:id="rId12"/>
    <p:sldId id="278" r:id="rId13"/>
    <p:sldId id="265" r:id="rId14"/>
    <p:sldId id="266" r:id="rId15"/>
    <p:sldId id="279" r:id="rId16"/>
    <p:sldId id="280" r:id="rId17"/>
    <p:sldId id="282" r:id="rId18"/>
    <p:sldId id="268" r:id="rId19"/>
    <p:sldId id="283" r:id="rId20"/>
    <p:sldId id="269" r:id="rId21"/>
    <p:sldId id="281" r:id="rId22"/>
    <p:sldId id="270" r:id="rId23"/>
    <p:sldId id="284" r:id="rId24"/>
    <p:sldId id="271" r:id="rId25"/>
    <p:sldId id="272" r:id="rId26"/>
    <p:sldId id="273" r:id="rId27"/>
    <p:sldId id="285" r:id="rId28"/>
    <p:sldId id="274" r:id="rId29"/>
    <p:sldId id="286" r:id="rId30"/>
    <p:sldId id="275" r:id="rId3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774">
          <p15:clr>
            <a:srgbClr val="A4A3A4"/>
          </p15:clr>
        </p15:guide>
        <p15:guide id="2" orient="horz" pos="660">
          <p15:clr>
            <a:srgbClr val="A4A3A4"/>
          </p15:clr>
        </p15:guide>
        <p15:guide id="3" orient="horz" pos="343">
          <p15:clr>
            <a:srgbClr val="A4A3A4"/>
          </p15:clr>
        </p15:guide>
        <p15:guide id="4" pos="5555">
          <p15:clr>
            <a:srgbClr val="A4A3A4"/>
          </p15:clr>
        </p15:guide>
        <p15:guide id="5" pos="3105">
          <p15:clr>
            <a:srgbClr val="A4A3A4"/>
          </p15:clr>
        </p15:guide>
        <p15:guide id="6" pos="7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756" y="24"/>
      </p:cViewPr>
      <p:guideLst>
        <p:guide orient="horz" pos="774"/>
        <p:guide orient="horz" pos="660"/>
        <p:guide orient="horz" pos="343"/>
        <p:guide pos="5555"/>
        <p:guide pos="3105"/>
        <p:guide pos="74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E15CB91-C5EA-3AFA-51E0-9F68BB9E13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pt-BR"/>
          </a:p>
        </p:txBody>
      </p:sp>
      <p:sp>
        <p:nvSpPr>
          <p:cNvPr id="3" name="Espaço Reservado para Data 2">
            <a:extLst>
              <a:ext uri="{FF2B5EF4-FFF2-40B4-BE49-F238E27FC236}">
                <a16:creationId xmlns:a16="http://schemas.microsoft.com/office/drawing/2014/main" id="{67A432B9-EC65-067F-E6FB-18D0C3236D1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anose="020B0604020202020204" pitchFamily="34" charset="0"/>
              </a:defRPr>
            </a:lvl1pPr>
          </a:lstStyle>
          <a:p>
            <a:fld id="{FC2B383F-9776-4F85-978C-BCC738A0D779}" type="datetimeFigureOut">
              <a:rPr lang="pt-BR" altLang="pt-BR"/>
              <a:pPr/>
              <a:t>25/05/2024</a:t>
            </a:fld>
            <a:endParaRPr lang="pt-BR" altLang="pt-BR"/>
          </a:p>
        </p:txBody>
      </p:sp>
      <p:sp>
        <p:nvSpPr>
          <p:cNvPr id="4" name="Espaço Reservado para Imagem de Slide 3">
            <a:extLst>
              <a:ext uri="{FF2B5EF4-FFF2-40B4-BE49-F238E27FC236}">
                <a16:creationId xmlns:a16="http://schemas.microsoft.com/office/drawing/2014/main" id="{CE8953DD-1C63-6F17-4C93-55810DA0DA8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a:extLst>
              <a:ext uri="{FF2B5EF4-FFF2-40B4-BE49-F238E27FC236}">
                <a16:creationId xmlns:a16="http://schemas.microsoft.com/office/drawing/2014/main" id="{6A37A9FD-9243-BBFA-9A5F-F5E5B57888C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6" name="Espaço Reservado para Rodapé 5">
            <a:extLst>
              <a:ext uri="{FF2B5EF4-FFF2-40B4-BE49-F238E27FC236}">
                <a16:creationId xmlns:a16="http://schemas.microsoft.com/office/drawing/2014/main" id="{12370D5E-9DF5-6776-418C-CE9AA807623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pt-BR"/>
          </a:p>
        </p:txBody>
      </p:sp>
      <p:sp>
        <p:nvSpPr>
          <p:cNvPr id="7" name="Espaço Reservado para Número de Slide 6">
            <a:extLst>
              <a:ext uri="{FF2B5EF4-FFF2-40B4-BE49-F238E27FC236}">
                <a16:creationId xmlns:a16="http://schemas.microsoft.com/office/drawing/2014/main" id="{1B71B337-2AC6-69DF-3B30-F55DCA7B284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fld id="{AA680009-6957-4468-B86F-E79457EBA0F6}"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ço Reservado para Imagem de Slide 1">
            <a:extLst>
              <a:ext uri="{FF2B5EF4-FFF2-40B4-BE49-F238E27FC236}">
                <a16:creationId xmlns:a16="http://schemas.microsoft.com/office/drawing/2014/main" id="{9CA93166-E096-CEAE-C765-C5002ECF4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ço Reservado para Anotações 2">
            <a:extLst>
              <a:ext uri="{FF2B5EF4-FFF2-40B4-BE49-F238E27FC236}">
                <a16:creationId xmlns:a16="http://schemas.microsoft.com/office/drawing/2014/main" id="{C3174BC7-89B7-34A7-1A9E-76F429C97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PEQUENOS GRUPOS NO NOVO TESTAMENTO </a:t>
            </a:r>
            <a:endParaRPr lang="pt-BR" altLang="pt-BR"/>
          </a:p>
          <a:p>
            <a:pPr eaLnBrk="1" hangingPunct="1">
              <a:spcBef>
                <a:spcPct val="0"/>
              </a:spcBef>
            </a:pPr>
            <a:r>
              <a:rPr lang="pt-BR" altLang="pt-BR"/>
              <a:t>Uma das grandes preocupações dos estudiosos em pequenos grupos é fundamentá-los biblicamente de forma consistente. O movimento cresceu muitíssimo, desenvolveu uma estrutura formidável, demonstrou-se ágil e pragmático, atraiu igrejas das mais variadas tendências e demonstrou-se apto para se adaptar às diferenças doutrinárias e culturais, entre outras. Por outro lado, chamou a atenção da crítica, apresentou dificuldades corporativas e ainda não têm unanimidade entre lideranças de igrejas. As dificuldades surgidas desafiaram estudiosos do assunto e criaram oportunidades para sua abertura e aprofundamento teórico. </a:t>
            </a:r>
          </a:p>
          <a:p>
            <a:pPr eaLnBrk="1" hangingPunct="1">
              <a:spcBef>
                <a:spcPct val="0"/>
              </a:spcBef>
            </a:pPr>
            <a:endParaRPr lang="pt-BR" altLang="pt-BR"/>
          </a:p>
        </p:txBody>
      </p:sp>
      <p:sp>
        <p:nvSpPr>
          <p:cNvPr id="16387" name="Espaço Reservado para Número de Slide 3">
            <a:extLst>
              <a:ext uri="{FF2B5EF4-FFF2-40B4-BE49-F238E27FC236}">
                <a16:creationId xmlns:a16="http://schemas.microsoft.com/office/drawing/2014/main" id="{FA86FB75-6F36-6D55-4935-29A6FD1FB2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5F60EBD-70F5-447E-87FB-27F960D2F3FB}" type="slidenum">
              <a:rPr lang="pt-BR" altLang="pt-BR" sz="1200"/>
              <a:pPr eaLnBrk="1" hangingPunct="1"/>
              <a:t>2</a:t>
            </a:fld>
            <a:endParaRPr lang="pt-BR" altLang="pt-B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ço Reservado para Imagem de Slide 1">
            <a:extLst>
              <a:ext uri="{FF2B5EF4-FFF2-40B4-BE49-F238E27FC236}">
                <a16:creationId xmlns:a16="http://schemas.microsoft.com/office/drawing/2014/main" id="{45CEFF18-23E2-3C1A-9754-A86B8D4A21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Espaço Reservado para Anotações 2">
            <a:extLst>
              <a:ext uri="{FF2B5EF4-FFF2-40B4-BE49-F238E27FC236}">
                <a16:creationId xmlns:a16="http://schemas.microsoft.com/office/drawing/2014/main" id="{F901AAA1-4630-EE8E-79AE-8AEB24B52B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Círculo apostólico </a:t>
            </a:r>
          </a:p>
          <a:p>
            <a:pPr eaLnBrk="1" hangingPunct="1">
              <a:spcBef>
                <a:spcPct val="0"/>
              </a:spcBef>
            </a:pPr>
            <a:r>
              <a:rPr lang="pt-BR" altLang="pt-BR"/>
              <a:t>Os Evangelhos declaram que Jesus "subiu ao monte e chamou os que Ele mesmo quis, e vieram para junto dEle. Então, designou doze para estarem com Ele e para os enviar a pregar" (Mc 3:13,14). </a:t>
            </a:r>
          </a:p>
          <a:p>
            <a:pPr eaLnBrk="1" hangingPunct="1">
              <a:spcBef>
                <a:spcPct val="0"/>
              </a:spcBef>
            </a:pPr>
            <a:r>
              <a:rPr lang="pt-BR" altLang="pt-BR"/>
              <a:t>O pequeno grupo de Cristo tinha claramente dois propósitos: (1) estar com Ele em comunhão espiritual e (2) proclamar Seu evangelho com poder. Com essas palavras Jesus parece sugerir que comunhão e missão, em pequenos grupos, é a fórmula divina para a pregação do evangelho. </a:t>
            </a:r>
          </a:p>
          <a:p>
            <a:pPr eaLnBrk="1" hangingPunct="1">
              <a:spcBef>
                <a:spcPct val="0"/>
              </a:spcBef>
            </a:pPr>
            <a:r>
              <a:rPr lang="pt-BR" altLang="pt-BR"/>
              <a:t>Em Marcos 3: 13 ,Jesus chama os discípulos para estar com Ele - é a comunhão. Em Mateus 28:20, Jesus promete que estará com eles – é a missão em comunhão. E em Atos 1:4 Jesus une as duas marcas do discipulado – </a:t>
            </a:r>
            <a:r>
              <a:rPr lang="ja-JP" altLang="pt-BR"/>
              <a:t>“</a:t>
            </a:r>
            <a:r>
              <a:rPr lang="pt-BR" altLang="ja-JP"/>
              <a:t>comunhão e missão." </a:t>
            </a:r>
          </a:p>
          <a:p>
            <a:pPr eaLnBrk="1" hangingPunct="1">
              <a:spcBef>
                <a:spcPct val="0"/>
              </a:spcBef>
            </a:pPr>
            <a:r>
              <a:rPr lang="pt-BR" altLang="pt-BR"/>
              <a:t>Para a importante "tarefa de levar avante Sua obra, Cristo não escolheu doutos ou elo quentes do Sinédrio judaico ou do poder de Roma"12 ou da sabedoria grega. Jesus escolheu um grupo de doze pessoas a quem chamou de família, de irmãos (Mc 3:31-35). Sua família seria composta por aqueles que estavam comprometidos com Sua obra e missão.!' Esse relacionamento tem direção intencional à comunhão. Jesus sabia que não demoraria muito para Se separar fisicamente de Seus discípulos; antes, porém, precisava cativar-lhes o coração com Sua graça, com Seu amor, para, em seguida, dotar-lhes de poder. Esse é o ambiente no qual nasceu a igreja "em Cristo", a igreja cristã, o cristianismo apostólico. </a:t>
            </a:r>
          </a:p>
          <a:p>
            <a:pPr eaLnBrk="1" hangingPunct="1">
              <a:spcBef>
                <a:spcPct val="0"/>
              </a:spcBef>
            </a:pPr>
            <a:endParaRPr lang="pt-BR" altLang="pt-BR"/>
          </a:p>
          <a:p>
            <a:pPr eaLnBrk="1" hangingPunct="1">
              <a:spcBef>
                <a:spcPct val="0"/>
              </a:spcBef>
            </a:pPr>
            <a:endParaRPr lang="pt-BR" altLang="pt-BR"/>
          </a:p>
        </p:txBody>
      </p:sp>
      <p:sp>
        <p:nvSpPr>
          <p:cNvPr id="34819" name="Espaço Reservado para Número de Slide 3">
            <a:extLst>
              <a:ext uri="{FF2B5EF4-FFF2-40B4-BE49-F238E27FC236}">
                <a16:creationId xmlns:a16="http://schemas.microsoft.com/office/drawing/2014/main" id="{E2EC9FF7-A4F2-0270-653D-34A64D6524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E0ADCF-29FA-455C-A0D8-3E80A0102233}" type="slidenum">
              <a:rPr lang="pt-BR" altLang="pt-BR" sz="1200"/>
              <a:pPr eaLnBrk="1" hangingPunct="1"/>
              <a:t>11</a:t>
            </a:fld>
            <a:endParaRPr lang="pt-BR" altLang="pt-B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a:extLst>
              <a:ext uri="{FF2B5EF4-FFF2-40B4-BE49-F238E27FC236}">
                <a16:creationId xmlns:a16="http://schemas.microsoft.com/office/drawing/2014/main" id="{FD9C17E6-951D-F9DF-8A2F-A8B170397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Espaço Reservado para Anotações 2">
            <a:extLst>
              <a:ext uri="{FF2B5EF4-FFF2-40B4-BE49-F238E27FC236}">
                <a16:creationId xmlns:a16="http://schemas.microsoft.com/office/drawing/2014/main" id="{53DB1902-7BA5-C9ED-9673-01D41F8DA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Círculo apostólico </a:t>
            </a:r>
          </a:p>
          <a:p>
            <a:pPr eaLnBrk="1" hangingPunct="1">
              <a:spcBef>
                <a:spcPct val="0"/>
              </a:spcBef>
            </a:pPr>
            <a:r>
              <a:rPr lang="pt-BR" altLang="pt-BR"/>
              <a:t>Os Evangelhos declaram que Jesus "subiu ao monte e chamou os que Ele mesmo quis, e vieram para junto dEle. Então, designou doze para estarem com Ele e para os enviar a pregar" (Mc 3:13,14). </a:t>
            </a:r>
          </a:p>
          <a:p>
            <a:pPr eaLnBrk="1" hangingPunct="1">
              <a:spcBef>
                <a:spcPct val="0"/>
              </a:spcBef>
            </a:pPr>
            <a:r>
              <a:rPr lang="pt-BR" altLang="pt-BR"/>
              <a:t>O pequeno grupo de Cristo tinha claramente dois propósitos: (1) estar com Ele em comunhão espiritual e (2) proclamar Seu evangelho com poder. Com essas palavras Jesus parece sugerir que comunhão e missão, em pequenos grupos, é a fórmula divina para a pregação do evangelho. </a:t>
            </a:r>
          </a:p>
          <a:p>
            <a:pPr eaLnBrk="1" hangingPunct="1">
              <a:spcBef>
                <a:spcPct val="0"/>
              </a:spcBef>
            </a:pPr>
            <a:r>
              <a:rPr lang="pt-BR" altLang="pt-BR"/>
              <a:t>Em Marcos 3: 13 ,Jesus chama os discípulos para estar com Ele - é a comunhão. Em Mateus 28:20, Jesus promete que estará com eles – é a missão em comunhão. E em Atos 1:4 Jesus une as duas marcas do discipulado – </a:t>
            </a:r>
            <a:r>
              <a:rPr lang="ja-JP" altLang="pt-BR"/>
              <a:t>“</a:t>
            </a:r>
            <a:r>
              <a:rPr lang="pt-BR" altLang="ja-JP"/>
              <a:t>comunhão e missão." </a:t>
            </a:r>
          </a:p>
          <a:p>
            <a:pPr eaLnBrk="1" hangingPunct="1">
              <a:spcBef>
                <a:spcPct val="0"/>
              </a:spcBef>
            </a:pPr>
            <a:r>
              <a:rPr lang="pt-BR" altLang="pt-BR"/>
              <a:t>Para a importante "tarefa de levar avante Sua obra, Cristo não escolheu doutos ou elo quentes do Sinédrio judaico ou do poder de Roma"12 ou da sabedoria grega. Jesus escolheu um grupo de doze pessoas a quem chamou de família, de irmãos (Mc 3:31-35). Sua família seria composta por aqueles que estavam comprometidos com Sua obra e missão.!' Esse relacionamento tem direção intencional à comunhão. Jesus sabia que não demoraria muito para Se separar fisicamente de Seus discípulos; antes, porém, precisava cativar-lhes o coração com Sua graça, com Seu amor, para, em seguida, dotar-lhes de poder. Esse é o ambiente no qual nasceu a igreja "em Cristo", a igreja cristã, o cristianismo apostólico. </a:t>
            </a:r>
          </a:p>
          <a:p>
            <a:pPr eaLnBrk="1" hangingPunct="1">
              <a:spcBef>
                <a:spcPct val="0"/>
              </a:spcBef>
            </a:pPr>
            <a:endParaRPr lang="pt-BR" altLang="pt-BR"/>
          </a:p>
          <a:p>
            <a:pPr eaLnBrk="1" hangingPunct="1">
              <a:spcBef>
                <a:spcPct val="0"/>
              </a:spcBef>
            </a:pPr>
            <a:endParaRPr lang="pt-BR" altLang="pt-BR"/>
          </a:p>
        </p:txBody>
      </p:sp>
      <p:sp>
        <p:nvSpPr>
          <p:cNvPr id="36867" name="Espaço Reservado para Número de Slide 3">
            <a:extLst>
              <a:ext uri="{FF2B5EF4-FFF2-40B4-BE49-F238E27FC236}">
                <a16:creationId xmlns:a16="http://schemas.microsoft.com/office/drawing/2014/main" id="{ACB4B7CB-54B9-62F5-ABAB-DF9F46D815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B5E453C-0DE8-439B-BB0F-B73F9E7F3212}" type="slidenum">
              <a:rPr lang="pt-BR" altLang="pt-BR" sz="1200"/>
              <a:pPr eaLnBrk="1" hangingPunct="1"/>
              <a:t>12</a:t>
            </a:fld>
            <a:endParaRPr lang="pt-BR" altLang="pt-B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ço Reservado para Imagem de Slide 1">
            <a:extLst>
              <a:ext uri="{FF2B5EF4-FFF2-40B4-BE49-F238E27FC236}">
                <a16:creationId xmlns:a16="http://schemas.microsoft.com/office/drawing/2014/main" id="{AAF6015E-C1EE-DC27-0E0B-FFEF001AD2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Espaço Reservado para Anotações 2">
            <a:extLst>
              <a:ext uri="{FF2B5EF4-FFF2-40B4-BE49-F238E27FC236}">
                <a16:creationId xmlns:a16="http://schemas.microsoft.com/office/drawing/2014/main" id="{BA995EE3-A3BF-F614-5E09-85A419D560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Cristianismo apostólico </a:t>
            </a:r>
            <a:endParaRPr lang="pt-BR" altLang="pt-BR"/>
          </a:p>
          <a:p>
            <a:pPr eaLnBrk="1" hangingPunct="1">
              <a:spcBef>
                <a:spcPct val="0"/>
              </a:spcBef>
            </a:pPr>
            <a:r>
              <a:rPr lang="pt-BR" altLang="pt-BR"/>
              <a:t>A igreja apostólica tinha um modelo operacional cuja maior característica era a igreja nas casas, reunida nos lares dos irmãos, consequentemente, em pequenos grupos. Independentemente de haver ou não mandamentos quanto a isso, era assim que a igreja estava, era e existia. </a:t>
            </a:r>
          </a:p>
          <a:p>
            <a:pPr eaLnBrk="1" hangingPunct="1">
              <a:spcBef>
                <a:spcPct val="0"/>
              </a:spcBef>
            </a:pPr>
            <a:r>
              <a:rPr lang="pt-BR" altLang="pt-BR"/>
              <a:t>A igreja era entendida como era: a igreja da casa de Áquila e Priscila (lCo 16:19), a igreja da casa de Ninfa (CI 4:15), a igreja da casa de Filemom (Fm 2), etc. </a:t>
            </a:r>
          </a:p>
          <a:p>
            <a:pPr eaLnBrk="1" hangingPunct="1">
              <a:spcBef>
                <a:spcPct val="0"/>
              </a:spcBef>
            </a:pPr>
            <a:endParaRPr lang="pt-BR" altLang="pt-BR"/>
          </a:p>
        </p:txBody>
      </p:sp>
      <p:sp>
        <p:nvSpPr>
          <p:cNvPr id="38915" name="Espaço Reservado para Número de Slide 3">
            <a:extLst>
              <a:ext uri="{FF2B5EF4-FFF2-40B4-BE49-F238E27FC236}">
                <a16:creationId xmlns:a16="http://schemas.microsoft.com/office/drawing/2014/main" id="{ABAF334A-19B0-5CBA-B6E0-74307595BA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67CF2E-A806-4FAB-B055-2CBBF88D014E}" type="slidenum">
              <a:rPr lang="pt-BR" altLang="pt-BR" sz="1200"/>
              <a:pPr eaLnBrk="1" hangingPunct="1"/>
              <a:t>13</a:t>
            </a:fld>
            <a:endParaRPr lang="pt-BR" altLang="pt-B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ço Reservado para Imagem de Slide 1">
            <a:extLst>
              <a:ext uri="{FF2B5EF4-FFF2-40B4-BE49-F238E27FC236}">
                <a16:creationId xmlns:a16="http://schemas.microsoft.com/office/drawing/2014/main" id="{5FFF0EF1-1D97-C5D6-9E45-DA4CD21B76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Espaço Reservado para Anotações 2">
            <a:extLst>
              <a:ext uri="{FF2B5EF4-FFF2-40B4-BE49-F238E27FC236}">
                <a16:creationId xmlns:a16="http://schemas.microsoft.com/office/drawing/2014/main" id="{5D2DB0A6-122F-543C-ED59-0616A8010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A história da igreja do Novo Testamento está tão ligada a casas como a igreja da Idade Média está ligada a catedrais. É difícil pensar na igreja medieval sem imaginá-la dentro de enormes castelos; é impossível pensar na igreja do Novo Testamento sem imaginá-la nas casas, em pequenos grupos. A força e o apelo lógico da casa na construção da religião apostólica são inegáveis. A religião acontecia nas casas, em pequenos grupos. Observe-se, por exemplo, que as casas eram o lugar em que a igreja se reunia para fins de culto (Rm 16:5; lCo 16:19; CI 4:15; Fm 2), com um mínimo de liturgia, na qual constava a comunhão com o partir do pão (At 2:46; 6:4; 1 Co 11 :20-27), a experiência da oração (At 1:14; 12:5; 12:1-19), a leitura da Palavra (At 15:30,31) e o poder do testemunho (At 1:8; 10:39). Observe-se ainda que, dos seis batismos do Espírito Santo narrados no livro de Atos, pelo menos quatro ocorreram em casas, em pequenos grupos (At 2:4; 4:31; 8: 17; 9:17; 10:44; 19:6). Enquanto isso, a igreja se fortalecia na fé (At 16:5), edificava-se e caminhava no temor do Senhor (At 9:31), crescia e espalhava-se pelo mundo (At 8:5, 14; 9:3). </a:t>
            </a:r>
          </a:p>
          <a:p>
            <a:pPr eaLnBrk="1" hangingPunct="1">
              <a:spcBef>
                <a:spcPct val="0"/>
              </a:spcBef>
            </a:pPr>
            <a:endParaRPr lang="pt-BR" altLang="pt-BR"/>
          </a:p>
        </p:txBody>
      </p:sp>
      <p:sp>
        <p:nvSpPr>
          <p:cNvPr id="40963" name="Espaço Reservado para Número de Slide 3">
            <a:extLst>
              <a:ext uri="{FF2B5EF4-FFF2-40B4-BE49-F238E27FC236}">
                <a16:creationId xmlns:a16="http://schemas.microsoft.com/office/drawing/2014/main" id="{9AB50A20-221C-AB3A-D64E-9462685445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F9143C7-64C1-4531-9C89-E90F01836CBD}" type="slidenum">
              <a:rPr lang="pt-BR" altLang="pt-BR" sz="1200"/>
              <a:pPr eaLnBrk="1" hangingPunct="1"/>
              <a:t>14</a:t>
            </a:fld>
            <a:endParaRPr lang="pt-BR" altLang="pt-B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ço Reservado para Imagem de Slide 1">
            <a:extLst>
              <a:ext uri="{FF2B5EF4-FFF2-40B4-BE49-F238E27FC236}">
                <a16:creationId xmlns:a16="http://schemas.microsoft.com/office/drawing/2014/main" id="{0D523978-D9CC-A9E9-81AA-E11CFB011D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Espaço Reservado para Anotações 2">
            <a:extLst>
              <a:ext uri="{FF2B5EF4-FFF2-40B4-BE49-F238E27FC236}">
                <a16:creationId xmlns:a16="http://schemas.microsoft.com/office/drawing/2014/main" id="{8B2E2144-D520-8A25-1810-7AC3A97CE3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A história da igreja do Novo Testamento está tão ligada a casas como a igreja da Idade Média está ligada a catedrais. É difícil pensar na igreja medieval sem imaginá-la dentro de enormes castelos; é impossível pensar na igreja do Novo Testamento sem imaginá-la nas casas, em pequenos grupos. A força e o apelo lógico da casa na construção da religião apostólica são inegáveis. A religião acontecia nas casas, em pequenos grupos. Observe-se, por exemplo, que as casas eram o lugar em que a igreja se reunia para fins de culto (Rm 16:5; lCo 16:19; CI 4:15; Fm 2), com um mínimo de liturgia, na qual constava a comunhão com o partir do pão (At 2:46; 6:4; 1 Co 11 :20-27), a experiência da oração (At 1:14; 12:5; 12:1-19), a leitura da Palavra (At 15:30,31) e o poder do testemunho (At 1:8; 10:39). Observe-se ainda que, dos seis batismos do Espírito Santo narrados no livro de Atos, pelo menos quatro ocorreram em casas, em pequenos grupos (At 2:4; 4:31; 8: 17; 9:17; 10:44; 19:6). Enquanto isso, a igreja se fortalecia na fé (At 16:5), edificava-se e caminhava no temor do Senhor (At 9:31), crescia e espalhava-se pelo mundo (At 8:5, 14; 9:3). </a:t>
            </a:r>
          </a:p>
          <a:p>
            <a:pPr eaLnBrk="1" hangingPunct="1">
              <a:spcBef>
                <a:spcPct val="0"/>
              </a:spcBef>
            </a:pPr>
            <a:endParaRPr lang="pt-BR" altLang="pt-BR"/>
          </a:p>
        </p:txBody>
      </p:sp>
      <p:sp>
        <p:nvSpPr>
          <p:cNvPr id="43011" name="Espaço Reservado para Número de Slide 3">
            <a:extLst>
              <a:ext uri="{FF2B5EF4-FFF2-40B4-BE49-F238E27FC236}">
                <a16:creationId xmlns:a16="http://schemas.microsoft.com/office/drawing/2014/main" id="{47290920-F257-7FA7-2779-00B443F080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BBFAA5B-B54A-4663-AC4F-CD52293217C4}" type="slidenum">
              <a:rPr lang="pt-BR" altLang="pt-BR" sz="1200"/>
              <a:pPr eaLnBrk="1" hangingPunct="1"/>
              <a:t>15</a:t>
            </a:fld>
            <a:endParaRPr lang="pt-BR" altLang="pt-B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ço Reservado para Imagem de Slide 1">
            <a:extLst>
              <a:ext uri="{FF2B5EF4-FFF2-40B4-BE49-F238E27FC236}">
                <a16:creationId xmlns:a16="http://schemas.microsoft.com/office/drawing/2014/main" id="{338D4AA0-DBA6-1CF8-62D2-F1FBBDC59C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Espaço Reservado para Anotações 2">
            <a:extLst>
              <a:ext uri="{FF2B5EF4-FFF2-40B4-BE49-F238E27FC236}">
                <a16:creationId xmlns:a16="http://schemas.microsoft.com/office/drawing/2014/main" id="{AFD6A573-C975-99BD-60DE-B30CCC7664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p>
          <a:p>
            <a:pPr eaLnBrk="1" hangingPunct="1">
              <a:spcBef>
                <a:spcPct val="0"/>
              </a:spcBef>
            </a:pPr>
            <a:r>
              <a:rPr lang="pt-BR" altLang="pt-BR"/>
              <a:t>O Novo Testamento registra pelo menos 229 vezes a palavra </a:t>
            </a:r>
            <a:r>
              <a:rPr lang="ja-JP" altLang="pt-BR"/>
              <a:t>“</a:t>
            </a:r>
            <a:r>
              <a:rPr lang="pt-BR" altLang="ja-JP"/>
              <a:t>casa." Em seu importante estudo sobre a palavra "casa", no Novo Testamento, Otto Michel declara: </a:t>
            </a:r>
          </a:p>
          <a:p>
            <a:pPr eaLnBrk="1" hangingPunct="1">
              <a:spcBef>
                <a:spcPct val="0"/>
              </a:spcBef>
            </a:pPr>
            <a:r>
              <a:rPr lang="pt-BR" altLang="pt-BR"/>
              <a:t>"O primitivo cristianismo estrutura sua congregação em famílias, grupos e 'casas'. A casa era tanto um local de comunhão como um local de encontro. Assim lemos sobre a casa de Estéfanas (lCo 1:16), a casa de Filemom (Fm 2), a casa de Cornélio (At 11: 14), a casa de Lídia (At 16:15), a casa da prisão do governador em Filipos (At 16:31,34) ... A casa e a família são os menores grupos naturais na estrutura da congregação. Há uma interessante observação em Atos 20:20: 'jamais deixando de vos anunciar cousa alguma proveitosa e de vo-la ensinar publicamente e de casa em casa .. .' Como pregador público o apóstolo [Paulo] deu instruções nas casas nos encontros da comunidade." </a:t>
            </a:r>
          </a:p>
          <a:p>
            <a:pPr eaLnBrk="1" hangingPunct="1">
              <a:spcBef>
                <a:spcPct val="0"/>
              </a:spcBef>
            </a:pPr>
            <a:endParaRPr lang="pt-BR" altLang="pt-BR"/>
          </a:p>
          <a:p>
            <a:pPr eaLnBrk="1" hangingPunct="1">
              <a:spcBef>
                <a:spcPct val="0"/>
              </a:spcBef>
            </a:pPr>
            <a:endParaRPr lang="pt-BR" altLang="pt-BR"/>
          </a:p>
        </p:txBody>
      </p:sp>
      <p:sp>
        <p:nvSpPr>
          <p:cNvPr id="45059" name="Espaço Reservado para Número de Slide 3">
            <a:extLst>
              <a:ext uri="{FF2B5EF4-FFF2-40B4-BE49-F238E27FC236}">
                <a16:creationId xmlns:a16="http://schemas.microsoft.com/office/drawing/2014/main" id="{DD322F92-7CD6-C799-99D8-AA733F5F84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EF869C-698A-4A0F-9C0F-9022BB7AE1ED}" type="slidenum">
              <a:rPr lang="pt-BR" altLang="pt-BR" sz="1200"/>
              <a:pPr eaLnBrk="1" hangingPunct="1"/>
              <a:t>16</a:t>
            </a:fld>
            <a:endParaRPr lang="pt-BR" altLang="pt-B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ço Reservado para Imagem de Slide 1">
            <a:extLst>
              <a:ext uri="{FF2B5EF4-FFF2-40B4-BE49-F238E27FC236}">
                <a16:creationId xmlns:a16="http://schemas.microsoft.com/office/drawing/2014/main" id="{E0F83F31-3D97-9BC1-B29A-9022E8624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Espaço Reservado para Anotações 2">
            <a:extLst>
              <a:ext uri="{FF2B5EF4-FFF2-40B4-BE49-F238E27FC236}">
                <a16:creationId xmlns:a16="http://schemas.microsoft.com/office/drawing/2014/main" id="{47E4C5A5-917C-ED95-EF71-57BFD8E06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p>
          <a:p>
            <a:pPr eaLnBrk="1" hangingPunct="1">
              <a:spcBef>
                <a:spcPct val="0"/>
              </a:spcBef>
            </a:pPr>
            <a:r>
              <a:rPr lang="pt-BR" altLang="pt-BR"/>
              <a:t>O Novo Testamento registra pelo menos 229 vezes a palavra </a:t>
            </a:r>
            <a:r>
              <a:rPr lang="ja-JP" altLang="pt-BR"/>
              <a:t>“</a:t>
            </a:r>
            <a:r>
              <a:rPr lang="pt-BR" altLang="ja-JP"/>
              <a:t>casa." Em seu importante estudo sobre a palavra "casa", no Novo Testamento, Otto Michel declara: </a:t>
            </a:r>
          </a:p>
          <a:p>
            <a:pPr eaLnBrk="1" hangingPunct="1">
              <a:spcBef>
                <a:spcPct val="0"/>
              </a:spcBef>
            </a:pPr>
            <a:r>
              <a:rPr lang="pt-BR" altLang="pt-BR"/>
              <a:t>"O primitivo cristianismo estrutura sua congregação em famílias, grupos e 'casas'. A casa era tanto um local de comunhão como um local de encontro. Assim lemos sobre a casa de Estéfanas (lCo 1:16), a casa de Filemom (Fm 2), a casa de Cornélio (At 11: 14), a casa de Lídia (At 16:15), a casa da prisão do governador em Filipos (At 16:31,34) ... A casa e a família são os menores grupos naturais na estrutura da congregação. Há uma interessante observação em Atos 20:20: 'jamais deixando de vos anunciar cousa alguma proveitosa e de vo-la ensinar publicamente e de casa em casa .. .' Como pregador público o apóstolo [Paulo] deu instruções nas casas nos encontros da comunidade." </a:t>
            </a:r>
          </a:p>
          <a:p>
            <a:pPr eaLnBrk="1" hangingPunct="1">
              <a:spcBef>
                <a:spcPct val="0"/>
              </a:spcBef>
            </a:pPr>
            <a:endParaRPr lang="pt-BR" altLang="pt-BR"/>
          </a:p>
          <a:p>
            <a:pPr eaLnBrk="1" hangingPunct="1">
              <a:spcBef>
                <a:spcPct val="0"/>
              </a:spcBef>
            </a:pPr>
            <a:endParaRPr lang="pt-BR" altLang="pt-BR"/>
          </a:p>
        </p:txBody>
      </p:sp>
      <p:sp>
        <p:nvSpPr>
          <p:cNvPr id="47107" name="Espaço Reservado para Número de Slide 3">
            <a:extLst>
              <a:ext uri="{FF2B5EF4-FFF2-40B4-BE49-F238E27FC236}">
                <a16:creationId xmlns:a16="http://schemas.microsoft.com/office/drawing/2014/main" id="{4172BD99-D0BB-BBCC-6345-716E98A2A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2288546-4B23-498B-A38A-EF5AC0A8F3B6}" type="slidenum">
              <a:rPr lang="pt-BR" altLang="pt-BR" sz="1200"/>
              <a:pPr eaLnBrk="1" hangingPunct="1"/>
              <a:t>17</a:t>
            </a:fld>
            <a:endParaRPr lang="pt-BR" altLang="pt-B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Imagem de Slide 1">
            <a:extLst>
              <a:ext uri="{FF2B5EF4-FFF2-40B4-BE49-F238E27FC236}">
                <a16:creationId xmlns:a16="http://schemas.microsoft.com/office/drawing/2014/main" id="{22D6A7E4-8DC9-2C70-1BF2-BEFD50568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Espaço Reservado para Anotações 2">
            <a:extLst>
              <a:ext uri="{FF2B5EF4-FFF2-40B4-BE49-F238E27FC236}">
                <a16:creationId xmlns:a16="http://schemas.microsoft.com/office/drawing/2014/main" id="{96961D1D-B44B-6757-0956-3167B5A87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Wolfgang Simson entende que a igreja no período apostólico funcionava nas casas não como uma estratégia, mas como única maneira pela qual poderia subsistir. Declara que "os primeiros cristãos - ainda por muitos anos após a conclusão do cânon bíblico - reuniam-se em casas, geralmente no maior recinto de que um dos membros dispunha". </a:t>
            </a:r>
          </a:p>
          <a:p>
            <a:pPr eaLnBrk="1" hangingPunct="1">
              <a:spcBef>
                <a:spcPct val="0"/>
              </a:spcBef>
            </a:pPr>
            <a:r>
              <a:rPr lang="pt-BR" altLang="pt-BR"/>
              <a:t>Antes do período de governo de Alexandre Severo (222-235 a.D.) era expressamente proibido por decreto construir templos cristãos ou prédios eclesiásticos. Isso significava que as igrejas nos lares representavam a única forma de igreja viável e mais ou menos tolerável. Gareth Weldon Icenogle reforça a importância dos pequenos grupos do Novo Testamento, ao declarar que, "durante os tempos do Novo Testamento, o povo de Deus continuou a ter encontros em pequenos grupos chamados ekklesia (reuniões ou igrejas)</a:t>
            </a:r>
            <a:r>
              <a:rPr lang="ja-JP" altLang="pt-BR"/>
              <a:t>”</a:t>
            </a:r>
            <a:r>
              <a:rPr lang="pt-BR" altLang="ja-JP"/>
              <a:t>. A igreja do período neotestamentário existia como igreja em casa; ou seja, suas reuniões, encontros e cultos eram realizados nas casas dos irmãos, provavelmente em pequenos grupos (At 4:23-31). </a:t>
            </a:r>
            <a:r>
              <a:rPr lang="ja-JP" altLang="pt-BR"/>
              <a:t>“</a:t>
            </a:r>
            <a:r>
              <a:rPr lang="pt-BR" altLang="ja-JP"/>
              <a:t>Este é um consistente princípio de funcionamento dos pequenos grupos do presente: as reuniões nas casas." </a:t>
            </a:r>
          </a:p>
          <a:p>
            <a:pPr eaLnBrk="1" hangingPunct="1">
              <a:spcBef>
                <a:spcPct val="0"/>
              </a:spcBef>
            </a:pPr>
            <a:endParaRPr lang="pt-BR" altLang="pt-BR"/>
          </a:p>
        </p:txBody>
      </p:sp>
      <p:sp>
        <p:nvSpPr>
          <p:cNvPr id="49155" name="Espaço Reservado para Número de Slide 3">
            <a:extLst>
              <a:ext uri="{FF2B5EF4-FFF2-40B4-BE49-F238E27FC236}">
                <a16:creationId xmlns:a16="http://schemas.microsoft.com/office/drawing/2014/main" id="{08E82354-A2D8-05FD-017C-0AD0E9A82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928A3F0-350B-4D70-8DD3-0B41118842EC}" type="slidenum">
              <a:rPr lang="pt-BR" altLang="pt-BR" sz="1200"/>
              <a:pPr eaLnBrk="1" hangingPunct="1"/>
              <a:t>18</a:t>
            </a:fld>
            <a:endParaRPr lang="pt-BR" altLang="pt-B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ço Reservado para Imagem de Slide 1">
            <a:extLst>
              <a:ext uri="{FF2B5EF4-FFF2-40B4-BE49-F238E27FC236}">
                <a16:creationId xmlns:a16="http://schemas.microsoft.com/office/drawing/2014/main" id="{6D48C173-9AB1-DA4C-FA11-E5632784B8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Espaço Reservado para Anotações 2">
            <a:extLst>
              <a:ext uri="{FF2B5EF4-FFF2-40B4-BE49-F238E27FC236}">
                <a16:creationId xmlns:a16="http://schemas.microsoft.com/office/drawing/2014/main" id="{A8ED2D6F-E22D-23CF-D174-BD598D1E0A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Wolfgang Simson entende que a igreja no período apostólico funcionava nas casas não como uma estratégia, mas como única maneira pela qual poderia subsistir. Declara que "os primeiros cristãos - ainda por muitos anos após a conclusão do cânon bíblico - reuniam-se em casas, geralmente no maior recinto de que um dos membros dispunha". </a:t>
            </a:r>
          </a:p>
          <a:p>
            <a:pPr eaLnBrk="1" hangingPunct="1">
              <a:spcBef>
                <a:spcPct val="0"/>
              </a:spcBef>
            </a:pPr>
            <a:r>
              <a:rPr lang="pt-BR" altLang="pt-BR"/>
              <a:t>Antes do período de governo de Alexandre Severo (222-235 a.D.) era expressamente proibido por decreto construir templos cristãos ou prédios eclesiásticos. Isso significava que as igrejas nos lares representavam a única forma de igreja viável e mais ou menos tolerável. Gareth Weldon Icenogle reforça a importância dos pequenos grupos do Novo Testamento, ao declarar que, "durante os tempos do Novo Testamento, o povo de Deus continuou a ter encontros em pequenos grupos chamados ekklesia (reuniões ou igrejas)</a:t>
            </a:r>
            <a:r>
              <a:rPr lang="ja-JP" altLang="pt-BR"/>
              <a:t>”</a:t>
            </a:r>
            <a:r>
              <a:rPr lang="pt-BR" altLang="ja-JP"/>
              <a:t>. A igreja do período neotestamentário existia como igreja em casa; ou seja, suas reuniões, encontros e cultos eram realizados nas casas dos irmãos, provavelmente em pequenos grupos (At 4:23-31). </a:t>
            </a:r>
            <a:r>
              <a:rPr lang="ja-JP" altLang="pt-BR"/>
              <a:t>“</a:t>
            </a:r>
            <a:r>
              <a:rPr lang="pt-BR" altLang="ja-JP"/>
              <a:t>Este é um consistente princípio de funcionamento dos pequenos grupos do presente: as reuniões nas casas." </a:t>
            </a:r>
          </a:p>
          <a:p>
            <a:pPr eaLnBrk="1" hangingPunct="1">
              <a:spcBef>
                <a:spcPct val="0"/>
              </a:spcBef>
            </a:pPr>
            <a:endParaRPr lang="pt-BR" altLang="pt-BR"/>
          </a:p>
        </p:txBody>
      </p:sp>
      <p:sp>
        <p:nvSpPr>
          <p:cNvPr id="51203" name="Espaço Reservado para Número de Slide 3">
            <a:extLst>
              <a:ext uri="{FF2B5EF4-FFF2-40B4-BE49-F238E27FC236}">
                <a16:creationId xmlns:a16="http://schemas.microsoft.com/office/drawing/2014/main" id="{72E3E448-4071-0D85-A524-C891A2A8F1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6BE9504-5FC1-471B-9964-F906E469C4D1}" type="slidenum">
              <a:rPr lang="pt-BR" altLang="pt-BR" sz="1200"/>
              <a:pPr eaLnBrk="1" hangingPunct="1"/>
              <a:t>19</a:t>
            </a:fld>
            <a:endParaRPr lang="pt-BR" altLang="pt-B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ço Reservado para Imagem de Slide 1">
            <a:extLst>
              <a:ext uri="{FF2B5EF4-FFF2-40B4-BE49-F238E27FC236}">
                <a16:creationId xmlns:a16="http://schemas.microsoft.com/office/drawing/2014/main" id="{85554DF5-34C4-08DC-E333-DB1886E6CE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Espaço Reservado para Anotações 2">
            <a:extLst>
              <a:ext uri="{FF2B5EF4-FFF2-40B4-BE49-F238E27FC236}">
                <a16:creationId xmlns:a16="http://schemas.microsoft.com/office/drawing/2014/main" id="{F45E41BC-B90D-DAD2-1B00-883E92F03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Ernest Martin, que também classifica como "fenômeno"22 o crescimento das igrejas em casas, apresenta alguns argumentos que reforçam sua importância: </a:t>
            </a:r>
          </a:p>
          <a:p>
            <a:pPr eaLnBrk="1" hangingPunct="1">
              <a:spcBef>
                <a:spcPct val="0"/>
              </a:spcBef>
            </a:pPr>
            <a:r>
              <a:rPr lang="pt-BR" altLang="pt-BR"/>
              <a:t>1. A igreja adotou o sistema de igrejas em casas mesmo antes do momento em que sofreram perseguição. </a:t>
            </a:r>
          </a:p>
          <a:p>
            <a:pPr eaLnBrk="1" hangingPunct="1">
              <a:spcBef>
                <a:spcPct val="0"/>
              </a:spcBef>
            </a:pPr>
            <a:r>
              <a:rPr lang="pt-BR" altLang="pt-BR"/>
              <a:t>2. Nem todos os crentes eram pobres. Alguns foram capazes de fornecer casas de tamanho adequado para as reuniões. </a:t>
            </a:r>
          </a:p>
          <a:p>
            <a:pPr eaLnBrk="1" hangingPunct="1">
              <a:spcBef>
                <a:spcPct val="0"/>
              </a:spcBef>
            </a:pPr>
            <a:r>
              <a:rPr lang="pt-BR" altLang="pt-BR"/>
              <a:t>3. Em grandes cidades, tais como Corinto e Roma, havia mais de uma igreja em casa. Isso pode explicar em parte as divisões em Corinto. Grandes assembleias se reuniam compostas por grupos menores (Rl11. 16:23). </a:t>
            </a:r>
          </a:p>
          <a:p>
            <a:pPr eaLnBrk="1" hangingPunct="1">
              <a:spcBef>
                <a:spcPct val="0"/>
              </a:spcBef>
            </a:pPr>
            <a:r>
              <a:rPr lang="pt-BR" altLang="pt-BR"/>
              <a:t>4. O padrão facilitou a natureza do grupo primário da igreja em sua essência, provendo a intimidade, a responsabilidade, a adoração e a comunhão. </a:t>
            </a:r>
          </a:p>
          <a:p>
            <a:pPr eaLnBrk="1" hangingPunct="1">
              <a:spcBef>
                <a:spcPct val="0"/>
              </a:spcBef>
            </a:pPr>
            <a:r>
              <a:rPr lang="pt-BR" altLang="pt-BR"/>
              <a:t>5. O padrão permitiu a flexibilidade que a mobilidade requer. Ajustando-se bem à ênfase na hospitalidade. </a:t>
            </a:r>
          </a:p>
          <a:p>
            <a:pPr eaLnBrk="1" hangingPunct="1">
              <a:spcBef>
                <a:spcPct val="0"/>
              </a:spcBef>
            </a:pPr>
            <a:r>
              <a:rPr lang="pt-BR" altLang="pt-BR"/>
              <a:t>6. O fenômeno da igreja em casa explica a propagação da fé cristã e da vitalidade das igrejas no início nos primeiros séculos.</a:t>
            </a:r>
          </a:p>
          <a:p>
            <a:pPr eaLnBrk="1" hangingPunct="1">
              <a:spcBef>
                <a:spcPct val="0"/>
              </a:spcBef>
            </a:pPr>
            <a:r>
              <a:rPr lang="pt-BR" altLang="pt-BR"/>
              <a:t>Corroborando ainda com a posição de Simson, Martin apresenta: </a:t>
            </a:r>
          </a:p>
          <a:p>
            <a:pPr eaLnBrk="1" hangingPunct="1">
              <a:spcBef>
                <a:spcPct val="0"/>
              </a:spcBef>
            </a:pPr>
            <a:r>
              <a:rPr lang="pt-BR" altLang="pt-BR"/>
              <a:t>"Escavações arqueológicas de 1930-31, no local em que hoje é a Síria, descobriram uma casa igreja do terceiro século. Esse edifício em Dura-Europos mostra evidências de ter sido remodelado a partir de uma residência privada em um lugar para acomodar também encontros da igreja cristã. Quando igrejas começaram a erguer seus próprios edifícios (a partir do quarto século), igrejas em casas tornaram-se obsoletas, e a natureza da igreja mudou." </a:t>
            </a:r>
          </a:p>
          <a:p>
            <a:pPr eaLnBrk="1" hangingPunct="1">
              <a:spcBef>
                <a:spcPct val="0"/>
              </a:spcBef>
            </a:pPr>
            <a:r>
              <a:rPr lang="pt-BR" altLang="pt-BR"/>
              <a:t>Quando Lucas, ao escrever o livro de Atos, e Paulo, ao escrever suas cartas, fazem referência às igrejas nas casas (At 2:46; 5:42; 16:40; 20:20; Rom 16:5; lCo 16:19; C14:15; Fm 2), demonstram exatamente como era a igreja: uma comunidade de crentes que se reunia nas casas." </a:t>
            </a:r>
          </a:p>
          <a:p>
            <a:pPr eaLnBrk="1" hangingPunct="1">
              <a:spcBef>
                <a:spcPct val="0"/>
              </a:spcBef>
            </a:pPr>
            <a:endParaRPr lang="pt-BR" altLang="pt-BR"/>
          </a:p>
        </p:txBody>
      </p:sp>
      <p:sp>
        <p:nvSpPr>
          <p:cNvPr id="53251" name="Espaço Reservado para Número de Slide 3">
            <a:extLst>
              <a:ext uri="{FF2B5EF4-FFF2-40B4-BE49-F238E27FC236}">
                <a16:creationId xmlns:a16="http://schemas.microsoft.com/office/drawing/2014/main" id="{701C65C4-5B8F-0537-A5CB-2DC408E432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B2AC395-AB72-4264-B564-871DB67C74FD}" type="slidenum">
              <a:rPr lang="pt-BR" altLang="pt-BR" sz="1200"/>
              <a:pPr eaLnBrk="1" hangingPunct="1"/>
              <a:t>20</a:t>
            </a:fld>
            <a:endParaRPr lang="pt-BR" altLang="pt-B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ço Reservado para Imagem de Slide 1">
            <a:extLst>
              <a:ext uri="{FF2B5EF4-FFF2-40B4-BE49-F238E27FC236}">
                <a16:creationId xmlns:a16="http://schemas.microsoft.com/office/drawing/2014/main" id="{FA838100-4F63-F528-842A-96E52BC1F6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Espaço Reservado para Anotações 2">
            <a:extLst>
              <a:ext uri="{FF2B5EF4-FFF2-40B4-BE49-F238E27FC236}">
                <a16:creationId xmlns:a16="http://schemas.microsoft.com/office/drawing/2014/main" id="{A48F1C5C-E4D8-3728-FBAD-9B320D840D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Teologia antes da prática </a:t>
            </a:r>
            <a:endParaRPr lang="pt-BR" altLang="pt-BR"/>
          </a:p>
          <a:p>
            <a:pPr eaLnBrk="1" hangingPunct="1">
              <a:spcBef>
                <a:spcPct val="0"/>
              </a:spcBef>
            </a:pPr>
            <a:r>
              <a:rPr lang="pt-BR" altLang="pt-BR"/>
              <a:t>William Beckham está correto ao dizer que "um movimento cristão não pode se sustentar a não ser que se defina teologicamente". Entretanto para algumas igrejas, não basta que os movimentos se definam teologicamente, também é necessário que tenham uma teologia correta e biblicamente sadia. </a:t>
            </a:r>
          </a:p>
          <a:p>
            <a:pPr eaLnBrk="1" hangingPunct="1">
              <a:spcBef>
                <a:spcPct val="0"/>
              </a:spcBef>
            </a:pPr>
            <a:r>
              <a:rPr lang="pt-BR" altLang="pt-BR"/>
              <a:t>A existência de um movimento, ou mesmo de uma teologia, não é suficiente para que ele seja aceito sem uma rigorosa revisão doutrinária, fundamentada no "assim diz o Senhor". Para a Igreja Adventista do Sétimo Dia, a Bíblia é mais importante que o movimento, e a teologia mais importante que o sucesso. Portanto, a igreja não está à procura de uma base bíblica para sustentar o movimento, mas desenvolver um movimento apoiado em sua própria fundamentação bíblica. Também não é tão importante que os textos bíblicos ou os argumentos teológicos já tenham sido encontrados e uma base bíblica já tenha sido descoberta. O importante é que eles existam, de fato. </a:t>
            </a:r>
          </a:p>
          <a:p>
            <a:pPr eaLnBrk="1" hangingPunct="1">
              <a:spcBef>
                <a:spcPct val="0"/>
              </a:spcBef>
            </a:pPr>
            <a:endParaRPr lang="pt-BR" altLang="pt-BR"/>
          </a:p>
        </p:txBody>
      </p:sp>
      <p:sp>
        <p:nvSpPr>
          <p:cNvPr id="18435" name="Espaço Reservado para Número de Slide 3">
            <a:extLst>
              <a:ext uri="{FF2B5EF4-FFF2-40B4-BE49-F238E27FC236}">
                <a16:creationId xmlns:a16="http://schemas.microsoft.com/office/drawing/2014/main" id="{377FFFBE-52D8-3AA5-0081-04F5A90FA0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9AC546A-7018-4A26-A391-DE2E6E58881A}" type="slidenum">
              <a:rPr lang="pt-BR" altLang="pt-BR" sz="1200"/>
              <a:pPr eaLnBrk="1" hangingPunct="1"/>
              <a:t>3</a:t>
            </a:fld>
            <a:endParaRPr lang="pt-BR" altLang="pt-B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Imagem de Slide 1">
            <a:extLst>
              <a:ext uri="{FF2B5EF4-FFF2-40B4-BE49-F238E27FC236}">
                <a16:creationId xmlns:a16="http://schemas.microsoft.com/office/drawing/2014/main" id="{12712ED6-36E4-47E5-EF22-6A1B23138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Espaço Reservado para Anotações 2">
            <a:extLst>
              <a:ext uri="{FF2B5EF4-FFF2-40B4-BE49-F238E27FC236}">
                <a16:creationId xmlns:a16="http://schemas.microsoft.com/office/drawing/2014/main" id="{76105253-6BE3-B4BA-7124-E05A09C7EF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Ernest Martin, que também classifica como "fenômeno"22 o crescimento das igrejas em casas, apresenta alguns argumentos que reforçam sua importância: </a:t>
            </a:r>
          </a:p>
          <a:p>
            <a:pPr eaLnBrk="1" hangingPunct="1">
              <a:spcBef>
                <a:spcPct val="0"/>
              </a:spcBef>
            </a:pPr>
            <a:r>
              <a:rPr lang="pt-BR" altLang="pt-BR"/>
              <a:t>1. A igreja adotou o sistema de igrejas em casas mesmo antes do momento em que sofreram perseguição. </a:t>
            </a:r>
          </a:p>
          <a:p>
            <a:pPr eaLnBrk="1" hangingPunct="1">
              <a:spcBef>
                <a:spcPct val="0"/>
              </a:spcBef>
            </a:pPr>
            <a:r>
              <a:rPr lang="pt-BR" altLang="pt-BR"/>
              <a:t>2. Nem todos os crentes eram pobres. Alguns foram capazes de fornecer casas de tamanho adequado para as reuniões. </a:t>
            </a:r>
          </a:p>
          <a:p>
            <a:pPr eaLnBrk="1" hangingPunct="1">
              <a:spcBef>
                <a:spcPct val="0"/>
              </a:spcBef>
            </a:pPr>
            <a:r>
              <a:rPr lang="pt-BR" altLang="pt-BR"/>
              <a:t>3. Em grandes cidades, tais como Corinto e Roma, havia mais de uma igreja em casa. Isso pode explicar em parte as divisões em Corinto. Grandes assembleias se reuniam compostas por grupos menores (Rl11. 16:23). </a:t>
            </a:r>
          </a:p>
          <a:p>
            <a:pPr eaLnBrk="1" hangingPunct="1">
              <a:spcBef>
                <a:spcPct val="0"/>
              </a:spcBef>
            </a:pPr>
            <a:r>
              <a:rPr lang="pt-BR" altLang="pt-BR"/>
              <a:t>4. O padrão facilitou a natureza do grupo primário da igreja em sua essência, provendo a intimidade, a responsabilidade, a adoração e a comunhão. </a:t>
            </a:r>
          </a:p>
          <a:p>
            <a:pPr eaLnBrk="1" hangingPunct="1">
              <a:spcBef>
                <a:spcPct val="0"/>
              </a:spcBef>
            </a:pPr>
            <a:r>
              <a:rPr lang="pt-BR" altLang="pt-BR"/>
              <a:t>5. O padrão permitiu a flexibilidade que a mobilidade requer. Ajustando-se bem à ênfase na hospitalidade. </a:t>
            </a:r>
          </a:p>
          <a:p>
            <a:pPr eaLnBrk="1" hangingPunct="1">
              <a:spcBef>
                <a:spcPct val="0"/>
              </a:spcBef>
            </a:pPr>
            <a:r>
              <a:rPr lang="pt-BR" altLang="pt-BR"/>
              <a:t>6. O fenômeno da igreja em casa explica a propagação da fé cristã e da vitalidade das igrejas no início nos primeiros séculos.</a:t>
            </a:r>
          </a:p>
          <a:p>
            <a:pPr eaLnBrk="1" hangingPunct="1">
              <a:spcBef>
                <a:spcPct val="0"/>
              </a:spcBef>
            </a:pPr>
            <a:r>
              <a:rPr lang="pt-BR" altLang="pt-BR"/>
              <a:t>Corroborando ainda com a posição de Simson, Martin apresenta: </a:t>
            </a:r>
          </a:p>
          <a:p>
            <a:pPr eaLnBrk="1" hangingPunct="1">
              <a:spcBef>
                <a:spcPct val="0"/>
              </a:spcBef>
            </a:pPr>
            <a:r>
              <a:rPr lang="pt-BR" altLang="pt-BR"/>
              <a:t>"Escavações arqueológicas de 1930-31, no local em que hoje é a Síria, descobriram uma casa igreja do terceiro século. Esse edifício em Dura-Europos mostra evidências de ter sido remodelado a partir de uma residência privada em um lugar para acomodar também encontros da igreja cristã. Quando igrejas começaram a erguer seus próprios edifícios (a partir do quarto século), igrejas em casas tornaram-se obsoletas, e a natureza da igreja mudou." </a:t>
            </a:r>
          </a:p>
          <a:p>
            <a:pPr eaLnBrk="1" hangingPunct="1">
              <a:spcBef>
                <a:spcPct val="0"/>
              </a:spcBef>
            </a:pPr>
            <a:r>
              <a:rPr lang="pt-BR" altLang="pt-BR"/>
              <a:t>Quando Lucas, ao escrever o livro de Atos, e Paulo, ao escrever suas cartas, fazem referência às igrejas nas casas (At 2:46; 5:42; 16:40; 20:20; Rom 16:5; lCo 16:19; C14:15; Fm 2), demonstram exatamente como era a igreja: uma comunidade de crentes que se reunia nas casas." </a:t>
            </a:r>
          </a:p>
          <a:p>
            <a:pPr eaLnBrk="1" hangingPunct="1">
              <a:spcBef>
                <a:spcPct val="0"/>
              </a:spcBef>
            </a:pPr>
            <a:endParaRPr lang="pt-BR" altLang="pt-BR"/>
          </a:p>
        </p:txBody>
      </p:sp>
      <p:sp>
        <p:nvSpPr>
          <p:cNvPr id="55299" name="Espaço Reservado para Número de Slide 3">
            <a:extLst>
              <a:ext uri="{FF2B5EF4-FFF2-40B4-BE49-F238E27FC236}">
                <a16:creationId xmlns:a16="http://schemas.microsoft.com/office/drawing/2014/main" id="{08892EF0-ABB6-AD4F-2EE5-56EC108444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EE52111-C563-4090-82CB-DF046ECE3B02}" type="slidenum">
              <a:rPr lang="pt-BR" altLang="pt-BR" sz="1200"/>
              <a:pPr eaLnBrk="1" hangingPunct="1"/>
              <a:t>21</a:t>
            </a:fld>
            <a:endParaRPr lang="pt-BR" altLang="pt-B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Imagem de Slide 1">
            <a:extLst>
              <a:ext uri="{FF2B5EF4-FFF2-40B4-BE49-F238E27FC236}">
                <a16:creationId xmlns:a16="http://schemas.microsoft.com/office/drawing/2014/main" id="{E185B50E-A238-5F24-A59B-AEFE94D6E2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Espaço Reservado para Anotações 2">
            <a:extLst>
              <a:ext uri="{FF2B5EF4-FFF2-40B4-BE49-F238E27FC236}">
                <a16:creationId xmlns:a16="http://schemas.microsoft.com/office/drawing/2014/main" id="{A1D5B65D-1846-7003-94A6-C51B126A0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Quando Lucas, ao escrever o livro de Atos, e Paulo, ao escrever suas cartas, fazem referência às igrejas nas casas (At 2:46; 5:42; 16:40; 20:20; Rom 16:5; lCo 16:19; C14:15; Fm 2), demonstram exatamente como era a igreja: uma comunidade de crentes que se reunia nas casas." </a:t>
            </a:r>
          </a:p>
          <a:p>
            <a:pPr eaLnBrk="1" hangingPunct="1">
              <a:spcBef>
                <a:spcPct val="0"/>
              </a:spcBef>
            </a:pPr>
            <a:r>
              <a:rPr lang="pt-BR" altLang="pt-BR"/>
              <a:t>As igrejas do período apostólico funcionavam nos lares, não em prédios, edifícios ou catedrais; o limite de membros dependia de sua estrutura física. Algumas cabiam até "cerca de 120 pessoas" (At I :15); seus cultos eram marcados "por grande simplicidade" voltados para a comunhão, o partir do pão e as orações (At 2:46; 6:4; I Co 11 :20-27). </a:t>
            </a:r>
          </a:p>
          <a:p>
            <a:pPr eaLnBrk="1" hangingPunct="1">
              <a:spcBef>
                <a:spcPct val="0"/>
              </a:spcBef>
            </a:pPr>
            <a:r>
              <a:rPr lang="pt-BR" altLang="pt-BR"/>
              <a:t>Simson é bastante enfático ao declarar que, as igrejas em casas "seguem um modelo do Novo Testamento e não um modelo da história eclesiástica posterior". Ele utiliza textos, como os que se seguem, para caracterizar aquele período: </a:t>
            </a:r>
          </a:p>
          <a:p>
            <a:pPr eaLnBrk="1" hangingPunct="1">
              <a:spcBef>
                <a:spcPct val="0"/>
              </a:spcBef>
            </a:pPr>
            <a:r>
              <a:rPr lang="pt-BR" altLang="pt-BR"/>
              <a:t>"Saudai igualmente a igreja que se reúne na casa deles. Saudai meu querido Epêneto, primícias da Ásia para Cristo" (Rm 16:5). </a:t>
            </a:r>
          </a:p>
          <a:p>
            <a:pPr eaLnBrk="1" hangingPunct="1">
              <a:spcBef>
                <a:spcPct val="0"/>
              </a:spcBef>
            </a:pPr>
            <a:r>
              <a:rPr lang="pt-BR" altLang="pt-BR"/>
              <a:t>"As igrejas da Ásia vos saúdam. No Senhor, muito vos saúdam ÁquiIa e Priscila e, bem assim, a igreja que está na casa deles" (1 Co 16: 19).</a:t>
            </a:r>
          </a:p>
          <a:p>
            <a:pPr eaLnBrk="1" hangingPunct="1">
              <a:spcBef>
                <a:spcPct val="0"/>
              </a:spcBef>
            </a:pPr>
            <a:r>
              <a:rPr lang="pt-BR" altLang="pt-BR"/>
              <a:t>"Saudai os irmãos de Laodiceia, e Ninfa, e à igreja que ela hospeda em sua casa" (C14:15). </a:t>
            </a:r>
          </a:p>
          <a:p>
            <a:pPr eaLnBrk="1" hangingPunct="1">
              <a:spcBef>
                <a:spcPct val="0"/>
              </a:spcBef>
            </a:pPr>
            <a:r>
              <a:rPr lang="pt-BR" altLang="pt-BR"/>
              <a:t>"E à irmã Áfia, e a Arquipo, nosso companheiro de lutas, e à igreja que está em tua casa" (Fl11. 2).28 </a:t>
            </a:r>
          </a:p>
          <a:p>
            <a:pPr eaLnBrk="1" hangingPunct="1">
              <a:spcBef>
                <a:spcPct val="0"/>
              </a:spcBef>
            </a:pPr>
            <a:endParaRPr lang="pt-BR" altLang="pt-BR"/>
          </a:p>
        </p:txBody>
      </p:sp>
      <p:sp>
        <p:nvSpPr>
          <p:cNvPr id="57347" name="Espaço Reservado para Número de Slide 3">
            <a:extLst>
              <a:ext uri="{FF2B5EF4-FFF2-40B4-BE49-F238E27FC236}">
                <a16:creationId xmlns:a16="http://schemas.microsoft.com/office/drawing/2014/main" id="{BF6AFA8E-1BD9-512A-B19F-DD7A8A17AB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6F00740-6703-4139-B6F3-505716D33B97}" type="slidenum">
              <a:rPr lang="pt-BR" altLang="pt-BR" sz="1200"/>
              <a:pPr eaLnBrk="1" hangingPunct="1"/>
              <a:t>22</a:t>
            </a:fld>
            <a:endParaRPr lang="pt-BR" altLang="pt-B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ço Reservado para Imagem de Slide 1">
            <a:extLst>
              <a:ext uri="{FF2B5EF4-FFF2-40B4-BE49-F238E27FC236}">
                <a16:creationId xmlns:a16="http://schemas.microsoft.com/office/drawing/2014/main" id="{2E2BB0D6-84BE-B7CD-6245-1A5189720D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Espaço Reservado para Anotações 2">
            <a:extLst>
              <a:ext uri="{FF2B5EF4-FFF2-40B4-BE49-F238E27FC236}">
                <a16:creationId xmlns:a16="http://schemas.microsoft.com/office/drawing/2014/main" id="{6B1E5B12-C480-FEBE-451E-8DF1804F9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lugar de culto </a:t>
            </a:r>
            <a:endParaRPr lang="pt-BR" altLang="pt-BR"/>
          </a:p>
          <a:p>
            <a:pPr eaLnBrk="1" hangingPunct="1">
              <a:spcBef>
                <a:spcPct val="0"/>
              </a:spcBef>
            </a:pPr>
            <a:r>
              <a:rPr lang="pt-BR" altLang="pt-BR"/>
              <a:t>Quando Lucas, ao escrever o livro de Atos, e Paulo, ao escrever suas cartas, fazem referência às igrejas nas casas (At 2:46; 5:42; 16:40; 20:20; Rom 16:5; lCo 16:19; C14:15; Fm 2), demonstram exatamente como era a igreja: uma comunidade de crentes que se reunia nas casas." </a:t>
            </a:r>
          </a:p>
          <a:p>
            <a:pPr eaLnBrk="1" hangingPunct="1">
              <a:spcBef>
                <a:spcPct val="0"/>
              </a:spcBef>
            </a:pPr>
            <a:r>
              <a:rPr lang="pt-BR" altLang="pt-BR"/>
              <a:t>As igrejas do período apostólico funcionavam nos lares, não em prédios, edifícios ou catedrais; o limite de membros dependia de sua estrutura física. Algumas cabiam até "cerca de 120 pessoas" (At I :15); seus cultos eram marcados "por grande simplicidade" voltados para a comunhão, o partir do pão e as orações (At 2:46; 6:4; I Co 11 :20-27). </a:t>
            </a:r>
          </a:p>
          <a:p>
            <a:pPr eaLnBrk="1" hangingPunct="1">
              <a:spcBef>
                <a:spcPct val="0"/>
              </a:spcBef>
            </a:pPr>
            <a:r>
              <a:rPr lang="pt-BR" altLang="pt-BR"/>
              <a:t>Simson é bastante enfático ao declarar que, as igrejas em casas "seguem um modelo do Novo Testamento e não um modelo da história eclesiástica posterior". Ele utiliza textos, como os que se seguem, para caracterizar aquele período: </a:t>
            </a:r>
          </a:p>
          <a:p>
            <a:pPr eaLnBrk="1" hangingPunct="1">
              <a:spcBef>
                <a:spcPct val="0"/>
              </a:spcBef>
            </a:pPr>
            <a:r>
              <a:rPr lang="pt-BR" altLang="pt-BR"/>
              <a:t>"Saudai igualmente a igreja que se reúne na casa deles. Saudai meu querido Epêneto, primícias da Ásia para Cristo" (Rm 16:5). </a:t>
            </a:r>
          </a:p>
          <a:p>
            <a:pPr eaLnBrk="1" hangingPunct="1">
              <a:spcBef>
                <a:spcPct val="0"/>
              </a:spcBef>
            </a:pPr>
            <a:r>
              <a:rPr lang="pt-BR" altLang="pt-BR"/>
              <a:t>"As igrejas da Ásia vos saúdam. No Senhor, muito vos saúdam ÁquiIa e Priscila e, bem assim, a igreja que está na casa deles" (1 Co 16: 19).</a:t>
            </a:r>
          </a:p>
          <a:p>
            <a:pPr eaLnBrk="1" hangingPunct="1">
              <a:spcBef>
                <a:spcPct val="0"/>
              </a:spcBef>
            </a:pPr>
            <a:r>
              <a:rPr lang="pt-BR" altLang="pt-BR"/>
              <a:t>"Saudai os irmãos de Laodiceia, e Ninfa, e à igreja que ela hospeda em sua casa" (C14:15). </a:t>
            </a:r>
          </a:p>
          <a:p>
            <a:pPr eaLnBrk="1" hangingPunct="1">
              <a:spcBef>
                <a:spcPct val="0"/>
              </a:spcBef>
            </a:pPr>
            <a:r>
              <a:rPr lang="pt-BR" altLang="pt-BR"/>
              <a:t>"E à irmã Áfia, e a Arquipo, nosso companheiro de lutas, e à igreja que está em tua casa" (Fl11. 2).28 </a:t>
            </a:r>
          </a:p>
          <a:p>
            <a:pPr eaLnBrk="1" hangingPunct="1">
              <a:spcBef>
                <a:spcPct val="0"/>
              </a:spcBef>
            </a:pPr>
            <a:endParaRPr lang="pt-BR" altLang="pt-BR"/>
          </a:p>
        </p:txBody>
      </p:sp>
      <p:sp>
        <p:nvSpPr>
          <p:cNvPr id="59395" name="Espaço Reservado para Número de Slide 3">
            <a:extLst>
              <a:ext uri="{FF2B5EF4-FFF2-40B4-BE49-F238E27FC236}">
                <a16:creationId xmlns:a16="http://schemas.microsoft.com/office/drawing/2014/main" id="{2D6ECDEE-B04D-8215-4A8F-5B819642EE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D267A0C-4C2E-4806-BEDD-C439AE636CE2}" type="slidenum">
              <a:rPr lang="pt-BR" altLang="pt-BR" sz="1200"/>
              <a:pPr eaLnBrk="1" hangingPunct="1"/>
              <a:t>23</a:t>
            </a:fld>
            <a:endParaRPr lang="pt-BR" altLang="pt-B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Imagem de Slide 1">
            <a:extLst>
              <a:ext uri="{FF2B5EF4-FFF2-40B4-BE49-F238E27FC236}">
                <a16:creationId xmlns:a16="http://schemas.microsoft.com/office/drawing/2014/main" id="{4A870647-DE95-A573-33C7-DABF6D454D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Espaço Reservado para Anotações 2">
            <a:extLst>
              <a:ext uri="{FF2B5EF4-FFF2-40B4-BE49-F238E27FC236}">
                <a16:creationId xmlns:a16="http://schemas.microsoft.com/office/drawing/2014/main" id="{4904D90D-CA4B-22C0-3A4D-FF3609540C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propósito de Deus </a:t>
            </a:r>
            <a:endParaRPr lang="pt-BR" altLang="pt-BR"/>
          </a:p>
          <a:p>
            <a:pPr eaLnBrk="1" hangingPunct="1">
              <a:spcBef>
                <a:spcPct val="0"/>
              </a:spcBef>
            </a:pPr>
            <a:r>
              <a:rPr lang="pt-BR" altLang="pt-BR"/>
              <a:t>Robert Fitts, comentando sobre esses textos, declara o seguinte: </a:t>
            </a:r>
          </a:p>
          <a:p>
            <a:pPr eaLnBrk="1" hangingPunct="1">
              <a:spcBef>
                <a:spcPct val="0"/>
              </a:spcBef>
            </a:pPr>
            <a:r>
              <a:rPr lang="pt-BR" altLang="pt-BR"/>
              <a:t>"A partir das Escrituras, é evidente que os cristãos primitivos se reuniam nas casas. Eles não tinham edifícios de igrejas. Tais edifícios não apareceram até o ano 232 a.D. Naqueles primeiros dias não eram chamadas de 'igrejas-casas'. Eles eram 'a igreja' que se reunia na casa de alguém. É notável que o mais explosivo período de crescimento da igreja na história, até recentemente, teve lugar durante aqueles primeiros anos." </a:t>
            </a:r>
          </a:p>
          <a:p>
            <a:pPr eaLnBrk="1" hangingPunct="1">
              <a:spcBef>
                <a:spcPct val="0"/>
              </a:spcBef>
            </a:pPr>
            <a:endParaRPr lang="pt-BR" altLang="pt-BR"/>
          </a:p>
        </p:txBody>
      </p:sp>
      <p:sp>
        <p:nvSpPr>
          <p:cNvPr id="61443" name="Espaço Reservado para Número de Slide 3">
            <a:extLst>
              <a:ext uri="{FF2B5EF4-FFF2-40B4-BE49-F238E27FC236}">
                <a16:creationId xmlns:a16="http://schemas.microsoft.com/office/drawing/2014/main" id="{7AB91D02-1F4D-799C-D63C-F6560ADACC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A69CAAF-76FE-4FF6-AF50-D1BD7354568B}" type="slidenum">
              <a:rPr lang="pt-BR" altLang="pt-BR" sz="1200"/>
              <a:pPr eaLnBrk="1" hangingPunct="1"/>
              <a:t>24</a:t>
            </a:fld>
            <a:endParaRPr lang="pt-BR" altLang="pt-B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ço Reservado para Imagem de Slide 1">
            <a:extLst>
              <a:ext uri="{FF2B5EF4-FFF2-40B4-BE49-F238E27FC236}">
                <a16:creationId xmlns:a16="http://schemas.microsoft.com/office/drawing/2014/main" id="{D50F600C-1B87-4B74-29B1-F293E8B2E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Espaço Reservado para Anotações 2">
            <a:extLst>
              <a:ext uri="{FF2B5EF4-FFF2-40B4-BE49-F238E27FC236}">
                <a16:creationId xmlns:a16="http://schemas.microsoft.com/office/drawing/2014/main" id="{9FB416BA-6763-B66E-9F27-DD6811DE0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propósito de Deus </a:t>
            </a:r>
            <a:endParaRPr lang="pt-BR" altLang="pt-BR"/>
          </a:p>
          <a:p>
            <a:pPr eaLnBrk="1" hangingPunct="1">
              <a:spcBef>
                <a:spcPct val="0"/>
              </a:spcBef>
            </a:pPr>
            <a:r>
              <a:rPr lang="pt-BR" altLang="pt-BR"/>
              <a:t>Steve Atkerson declara que "a igreja em casa é um projeto proposital de Deus. É o padrão de reunião do Novo Testamento" Outros estudiosos defendem que a igreja em casa, em pequenos grupos, é a igreja bíblica.'? Floyd Filson, por sua vez, faz a seguinte declaração: </a:t>
            </a:r>
          </a:p>
          <a:p>
            <a:pPr eaLnBrk="1" hangingPunct="1">
              <a:spcBef>
                <a:spcPct val="0"/>
              </a:spcBef>
            </a:pPr>
            <a:r>
              <a:rPr lang="pt-BR" altLang="pt-BR"/>
              <a:t>"Foi a hospitalidade desses lares que tornou possível a adoração cristã, a refeição comum, e a coragem sustentada pelo companheirismo do grupo. O movimento cristão realmente enraizou-se nesses lares." </a:t>
            </a:r>
          </a:p>
          <a:p>
            <a:pPr eaLnBrk="1" hangingPunct="1">
              <a:spcBef>
                <a:spcPct val="0"/>
              </a:spcBef>
            </a:pPr>
            <a:endParaRPr lang="pt-BR" altLang="pt-BR"/>
          </a:p>
        </p:txBody>
      </p:sp>
      <p:sp>
        <p:nvSpPr>
          <p:cNvPr id="63491" name="Espaço Reservado para Número de Slide 3">
            <a:extLst>
              <a:ext uri="{FF2B5EF4-FFF2-40B4-BE49-F238E27FC236}">
                <a16:creationId xmlns:a16="http://schemas.microsoft.com/office/drawing/2014/main" id="{C09B6CD7-21E5-6B91-086A-4669781844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6F0EB8D-D0BF-4776-AA7B-87B651DA8B09}" type="slidenum">
              <a:rPr lang="pt-BR" altLang="pt-BR" sz="1200"/>
              <a:pPr eaLnBrk="1" hangingPunct="1"/>
              <a:t>25</a:t>
            </a:fld>
            <a:endParaRPr lang="pt-BR" altLang="pt-B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ço Reservado para Imagem de Slide 1">
            <a:extLst>
              <a:ext uri="{FF2B5EF4-FFF2-40B4-BE49-F238E27FC236}">
                <a16:creationId xmlns:a16="http://schemas.microsoft.com/office/drawing/2014/main" id="{42D4FDAE-1BDB-832C-B65A-8913A2C73C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Espaço Reservado para Anotações 2">
            <a:extLst>
              <a:ext uri="{FF2B5EF4-FFF2-40B4-BE49-F238E27FC236}">
                <a16:creationId xmlns:a16="http://schemas.microsoft.com/office/drawing/2014/main" id="{8B2C75DA-9ADF-25D2-90DA-D1F419863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propósito de Deus </a:t>
            </a:r>
          </a:p>
          <a:p>
            <a:pPr eaLnBrk="1" hangingPunct="1">
              <a:spcBef>
                <a:spcPct val="0"/>
              </a:spcBef>
            </a:pPr>
            <a:r>
              <a:rPr lang="pt-BR" altLang="pt-BR"/>
              <a:t>Martin opina no sentido de que os movimentos de renovação e revitalização do conceito igreja em casa têm geralmente acompanhado um ao outro. Um exemplo notável da história é o movimento anabatista do século 16. Eles tinham encontros de comunhão nas casas, não só porque era ilegal e perigoso fazer encontros públicos, mas também porque eles reconheciam o valor desse padrão no Novo Testamento. Pequenos grupos funcionando como igrejas em casas foram a força do movimento meto dista. Hoje, grupos intencionais face a face estão surgindo em muitos lugares do mundo como a mais viável forma de igreja. </a:t>
            </a:r>
          </a:p>
          <a:p>
            <a:pPr eaLnBrk="1" hangingPunct="1">
              <a:spcBef>
                <a:spcPct val="0"/>
              </a:spcBef>
            </a:pPr>
            <a:r>
              <a:rPr lang="pt-BR" altLang="pt-BR"/>
              <a:t>Beckham entende que "o modelo da igreja no Novo Testamento era 'toda a igreja' e a 'igreja nas casas'. [ ... ] O modelo básico da igreja do Novo Testamento nunca muda" . John Ma1lison também disse: "É quase certo que toda menção de uma igreja ou encontro local, seja para adoração ou comunhão, é na realidade uma referência a um encontro de igreja numa casa." E Comiskey, um dos mais respeitados e citados especialistas do mesmo movimento, em sua dissertação doutoral, concorda com Beckham ao apresentar as palavras de J. Goetzmann: </a:t>
            </a:r>
          </a:p>
          <a:p>
            <a:pPr eaLnBrk="1" hangingPunct="1">
              <a:spcBef>
                <a:spcPct val="0"/>
              </a:spcBef>
            </a:pPr>
            <a:r>
              <a:rPr lang="pt-BR" altLang="pt-BR"/>
              <a:t>"De fato, o que se pode entender pela ideia de família de Deus chegou a existir na primitiva comunidade cristã através das igrejas em casas. A família como uma comunidade ... formava a comunidade menor e a base das congregações. As igrejas em casa mencionadas no Novo Testamento (At 11:14; 16:15,31,34; 18:8; 1Co 1:16; Fm 2; 2Tm 1:16; 4:19) sem dúvida chegaram a existir pelo uso dos lares como lugar de reunião. O Evangelho era pregado neles (At 5:42; 20:20), e neles se celebrava a Ceia do Senhor (At 2:46)."</a:t>
            </a:r>
          </a:p>
          <a:p>
            <a:pPr eaLnBrk="1" hangingPunct="1">
              <a:spcBef>
                <a:spcPct val="0"/>
              </a:spcBef>
            </a:pPr>
            <a:endParaRPr lang="pt-BR" altLang="pt-BR"/>
          </a:p>
          <a:p>
            <a:pPr eaLnBrk="1" hangingPunct="1">
              <a:spcBef>
                <a:spcPct val="0"/>
              </a:spcBef>
            </a:pPr>
            <a:endParaRPr lang="pt-BR" altLang="pt-BR"/>
          </a:p>
        </p:txBody>
      </p:sp>
      <p:sp>
        <p:nvSpPr>
          <p:cNvPr id="65539" name="Espaço Reservado para Número de Slide 3">
            <a:extLst>
              <a:ext uri="{FF2B5EF4-FFF2-40B4-BE49-F238E27FC236}">
                <a16:creationId xmlns:a16="http://schemas.microsoft.com/office/drawing/2014/main" id="{CF3BEF33-DDE7-FE8E-A844-B826B7B981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D51F9A0-45E1-4404-BC62-20CD72F4B97C}" type="slidenum">
              <a:rPr lang="pt-BR" altLang="pt-BR" sz="1200"/>
              <a:pPr eaLnBrk="1" hangingPunct="1"/>
              <a:t>26</a:t>
            </a:fld>
            <a:endParaRPr lang="pt-BR" altLang="pt-B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ço Reservado para Imagem de Slide 1">
            <a:extLst>
              <a:ext uri="{FF2B5EF4-FFF2-40B4-BE49-F238E27FC236}">
                <a16:creationId xmlns:a16="http://schemas.microsoft.com/office/drawing/2014/main" id="{F46734DB-FA75-9C28-BB10-D6166AD644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Espaço Reservado para Anotações 2">
            <a:extLst>
              <a:ext uri="{FF2B5EF4-FFF2-40B4-BE49-F238E27FC236}">
                <a16:creationId xmlns:a16="http://schemas.microsoft.com/office/drawing/2014/main" id="{93619522-8399-DB2A-DAE4-122B0F349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Casas como propósito de Deus </a:t>
            </a:r>
          </a:p>
          <a:p>
            <a:pPr eaLnBrk="1" hangingPunct="1">
              <a:spcBef>
                <a:spcPct val="0"/>
              </a:spcBef>
            </a:pPr>
            <a:r>
              <a:rPr lang="pt-BR" altLang="pt-BR"/>
              <a:t>Martin opina no sentido de que os movimentos de renovação e revitalização do conceito igreja em casa têm geralmente acompanhado um ao outro. Um exemplo notável da história é o movimento anabatista do século 16. Eles tinham encontros de comunhão nas casas, não só porque era ilegal e perigoso fazer encontros públicos, mas também porque eles reconheciam o valor desse padrão no Novo Testamento. Pequenos grupos funcionando como igrejas em casas foram a força do movimento meto dista. Hoje, grupos intencionais face a face estão surgindo em muitos lugares do mundo como a mais viável forma de igreja. </a:t>
            </a:r>
          </a:p>
          <a:p>
            <a:pPr eaLnBrk="1" hangingPunct="1">
              <a:spcBef>
                <a:spcPct val="0"/>
              </a:spcBef>
            </a:pPr>
            <a:r>
              <a:rPr lang="pt-BR" altLang="pt-BR"/>
              <a:t>Beckham entende que "o modelo da igreja no Novo Testamento era 'toda a igreja' e a 'igreja nas casas'. [ ... ] O modelo básico da igreja do Novo Testamento nunca muda" . John Ma1lison também disse: "É quase certo que toda menção de uma igreja ou encontro local, seja para adoração ou comunhão, é na realidade uma referência a um encontro de igreja numa casa." E Comiskey, um dos mais respeitados e citados especialistas do mesmo movimento, em sua dissertação doutoral, concorda com Beckham ao apresentar as palavras de J. Goetzmann: </a:t>
            </a:r>
          </a:p>
          <a:p>
            <a:pPr eaLnBrk="1" hangingPunct="1">
              <a:spcBef>
                <a:spcPct val="0"/>
              </a:spcBef>
            </a:pPr>
            <a:r>
              <a:rPr lang="pt-BR" altLang="pt-BR"/>
              <a:t>"De fato, o que se pode entender pela ideia de família de Deus chegou a existir na primitiva comunidade cristã através das igrejas em casas. A família como uma comunidade ... formava a comunidade menor e a base das congregações. As igrejas em casa mencionadas no Novo Testamento (At 11:14; 16:15,31,34; 18:8; 1Co 1:16; Fm 2; 2Tm 1:16; 4:19) sem dúvida chegaram a existir pelo uso dos lares como lugar de reunião. O Evangelho era pregado neles (At 5:42; 20:20), e neles se celebrava a Ceia do Senhor (At 2:46)."</a:t>
            </a:r>
          </a:p>
          <a:p>
            <a:pPr eaLnBrk="1" hangingPunct="1">
              <a:spcBef>
                <a:spcPct val="0"/>
              </a:spcBef>
            </a:pPr>
            <a:endParaRPr lang="pt-BR" altLang="pt-BR"/>
          </a:p>
          <a:p>
            <a:pPr eaLnBrk="1" hangingPunct="1">
              <a:spcBef>
                <a:spcPct val="0"/>
              </a:spcBef>
            </a:pPr>
            <a:endParaRPr lang="pt-BR" altLang="pt-BR"/>
          </a:p>
        </p:txBody>
      </p:sp>
      <p:sp>
        <p:nvSpPr>
          <p:cNvPr id="67587" name="Espaço Reservado para Número de Slide 3">
            <a:extLst>
              <a:ext uri="{FF2B5EF4-FFF2-40B4-BE49-F238E27FC236}">
                <a16:creationId xmlns:a16="http://schemas.microsoft.com/office/drawing/2014/main" id="{D1052231-A6F7-CAF6-6C04-00D675D159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94DFA42-1D1C-4B5B-A1A0-E15E63915058}" type="slidenum">
              <a:rPr lang="pt-BR" altLang="pt-BR" sz="1200"/>
              <a:pPr eaLnBrk="1" hangingPunct="1"/>
              <a:t>27</a:t>
            </a:fld>
            <a:endParaRPr lang="pt-BR" altLang="pt-B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Imagem de Slide 1">
            <a:extLst>
              <a:ext uri="{FF2B5EF4-FFF2-40B4-BE49-F238E27FC236}">
                <a16:creationId xmlns:a16="http://schemas.microsoft.com/office/drawing/2014/main" id="{A9AB9218-3061-3F9A-F47B-817F7D2752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Espaço Reservado para Anotações 2">
            <a:extLst>
              <a:ext uri="{FF2B5EF4-FFF2-40B4-BE49-F238E27FC236}">
                <a16:creationId xmlns:a16="http://schemas.microsoft.com/office/drawing/2014/main" id="{EFC60B92-773D-2888-110A-8E49F074EF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Conclusão</a:t>
            </a:r>
          </a:p>
          <a:p>
            <a:pPr eaLnBrk="1" hangingPunct="1">
              <a:spcBef>
                <a:spcPct val="0"/>
              </a:spcBef>
            </a:pPr>
            <a:r>
              <a:rPr lang="pt-BR" altLang="pt-BR"/>
              <a:t>As evidências do estudo feito em relação aos pequenos grupos no Novo Testamento oferecem indicadores muito fortes para se aceitar que esse movimento, na Igreja Adventista do Sétimo Dia, segue uma trilha bíblica. </a:t>
            </a:r>
          </a:p>
          <a:p>
            <a:pPr eaLnBrk="1" hangingPunct="1">
              <a:spcBef>
                <a:spcPct val="0"/>
              </a:spcBef>
            </a:pPr>
            <a:r>
              <a:rPr lang="pt-BR" altLang="pt-BR"/>
              <a:t>Alguns textos bíblicos costumam ser citados inadequadamente para demonstrar a origem divina dos pequenos grupos. Isso ocorre, talvez, por causa da dificuldade de se estabelecer uma definição clara e compatível para eles. Possivelmente, a visão simplista e precária sobre o que são os pequenos grupos precipite a utilização desses textos de maneira inadequada, comprometendo e dificultando desnecessariamente sua justificativa bíblica. </a:t>
            </a:r>
          </a:p>
          <a:p>
            <a:pPr eaLnBrk="1" hangingPunct="1">
              <a:spcBef>
                <a:spcPct val="0"/>
              </a:spcBef>
            </a:pPr>
            <a:r>
              <a:rPr lang="pt-BR" altLang="pt-BR"/>
              <a:t>Entretanto, os mesmos textos têm uma mensagem consistente ao esclarecer que a igreja do Novo Testamento tinha um caminho, uma trilha e uma história que não podem ser separados de seu contexto bíblico. O cristianismo apostólico e a igreja cristã dos primeiros séculos operavam como igrejas em casas; reunidas na "comunhão, no partir do pão e nas orações", nos lares dos cristãos, em pequenos grupos. </a:t>
            </a:r>
          </a:p>
          <a:p>
            <a:pPr eaLnBrk="1" hangingPunct="1">
              <a:spcBef>
                <a:spcPct val="0"/>
              </a:spcBef>
            </a:pPr>
            <a:endParaRPr lang="pt-BR" altLang="pt-BR"/>
          </a:p>
        </p:txBody>
      </p:sp>
      <p:sp>
        <p:nvSpPr>
          <p:cNvPr id="69635" name="Espaço Reservado para Número de Slide 3">
            <a:extLst>
              <a:ext uri="{FF2B5EF4-FFF2-40B4-BE49-F238E27FC236}">
                <a16:creationId xmlns:a16="http://schemas.microsoft.com/office/drawing/2014/main" id="{42C7235C-C62E-57D8-5175-5DEC23D996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81E9FF6-6F53-4617-9E2B-50C11BD82A0E}" type="slidenum">
              <a:rPr lang="pt-BR" altLang="pt-BR" sz="1200"/>
              <a:pPr eaLnBrk="1" hangingPunct="1"/>
              <a:t>28</a:t>
            </a:fld>
            <a:endParaRPr lang="pt-BR" altLang="pt-B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Imagem de Slide 1">
            <a:extLst>
              <a:ext uri="{FF2B5EF4-FFF2-40B4-BE49-F238E27FC236}">
                <a16:creationId xmlns:a16="http://schemas.microsoft.com/office/drawing/2014/main" id="{C1747A7F-8656-AD37-375D-EDCFDB809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Espaço Reservado para Anotações 2">
            <a:extLst>
              <a:ext uri="{FF2B5EF4-FFF2-40B4-BE49-F238E27FC236}">
                <a16:creationId xmlns:a16="http://schemas.microsoft.com/office/drawing/2014/main" id="{8CC872E7-2EF6-24D0-84C4-5DC5EBDC40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Conclusão</a:t>
            </a:r>
          </a:p>
          <a:p>
            <a:pPr eaLnBrk="1" hangingPunct="1">
              <a:spcBef>
                <a:spcPct val="0"/>
              </a:spcBef>
            </a:pPr>
            <a:r>
              <a:rPr lang="pt-BR" altLang="pt-BR"/>
              <a:t>As evidências do estudo feito em relação aos pequenos grupos no Novo Testamento oferecem indicadores muito fortes para se aceitar que esse movimento, na Igreja Adventista do Sétimo Dia, segue uma trilha bíblica. </a:t>
            </a:r>
          </a:p>
          <a:p>
            <a:pPr eaLnBrk="1" hangingPunct="1">
              <a:spcBef>
                <a:spcPct val="0"/>
              </a:spcBef>
            </a:pPr>
            <a:r>
              <a:rPr lang="pt-BR" altLang="pt-BR"/>
              <a:t>Alguns textos bíblicos costumam ser citados inadequadamente para demonstrar a origem divina dos pequenos grupos. Isso ocorre, talvez, por causa da dificuldade de se estabelecer uma definição clara e compatível para eles. Possivelmente, a visão simplista e precária sobre o que são os pequenos grupos precipite a utilização desses textos de maneira inadequada, comprometendo e dificultando desnecessariamente sua justificativa bíblica. </a:t>
            </a:r>
          </a:p>
          <a:p>
            <a:pPr eaLnBrk="1" hangingPunct="1">
              <a:spcBef>
                <a:spcPct val="0"/>
              </a:spcBef>
            </a:pPr>
            <a:r>
              <a:rPr lang="pt-BR" altLang="pt-BR"/>
              <a:t>Entretanto, os mesmos textos têm uma mensagem consistente ao esclarecer que a igreja do Novo Testamento tinha um caminho, uma trilha e uma história que não podem ser separados de seu contexto bíblico. O cristianismo apostólico e a igreja cristã dos primeiros séculos operavam como igrejas em casas; reunidas na "comunhão, no partir do pão e nas orações", nos lares dos cristãos, em pequenos grupos. </a:t>
            </a:r>
          </a:p>
          <a:p>
            <a:pPr eaLnBrk="1" hangingPunct="1">
              <a:spcBef>
                <a:spcPct val="0"/>
              </a:spcBef>
            </a:pPr>
            <a:endParaRPr lang="pt-BR" altLang="pt-BR"/>
          </a:p>
        </p:txBody>
      </p:sp>
      <p:sp>
        <p:nvSpPr>
          <p:cNvPr id="71683" name="Espaço Reservado para Número de Slide 3">
            <a:extLst>
              <a:ext uri="{FF2B5EF4-FFF2-40B4-BE49-F238E27FC236}">
                <a16:creationId xmlns:a16="http://schemas.microsoft.com/office/drawing/2014/main" id="{40367EBA-90DF-133B-D298-C563FA5327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E4F4E98-7506-4953-A13C-C34615A54985}" type="slidenum">
              <a:rPr lang="pt-BR" altLang="pt-BR" sz="1200"/>
              <a:pPr eaLnBrk="1" hangingPunct="1"/>
              <a:t>29</a:t>
            </a:fld>
            <a:endParaRPr lang="pt-BR" altLang="pt-B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Imagem de Slide 1">
            <a:extLst>
              <a:ext uri="{FF2B5EF4-FFF2-40B4-BE49-F238E27FC236}">
                <a16:creationId xmlns:a16="http://schemas.microsoft.com/office/drawing/2014/main" id="{1D603BEF-5EDD-5A99-4642-154B001232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Espaço Reservado para Anotações 2">
            <a:extLst>
              <a:ext uri="{FF2B5EF4-FFF2-40B4-BE49-F238E27FC236}">
                <a16:creationId xmlns:a16="http://schemas.microsoft.com/office/drawing/2014/main" id="{9D3D7E9C-DA4B-D021-D26F-9C5DB2FC1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Perguntas para reflexão </a:t>
            </a:r>
            <a:endParaRPr lang="pt-BR" altLang="pt-BR"/>
          </a:p>
          <a:p>
            <a:pPr eaLnBrk="1" hangingPunct="1">
              <a:spcBef>
                <a:spcPct val="0"/>
              </a:spcBef>
            </a:pPr>
            <a:r>
              <a:rPr lang="pt-BR" altLang="pt-BR"/>
              <a:t>1. Que fundamentos bíblicos temos no Novo Testamento para apoiar os pequenos grupos? </a:t>
            </a:r>
          </a:p>
          <a:p>
            <a:pPr eaLnBrk="1" hangingPunct="1">
              <a:spcBef>
                <a:spcPct val="0"/>
              </a:spcBef>
            </a:pPr>
            <a:r>
              <a:rPr lang="pt-BR" altLang="pt-BR"/>
              <a:t>2. Que lições podemos tirar do círculo apostólico de Jesus para os pequenos grupos de hoje? </a:t>
            </a:r>
          </a:p>
          <a:p>
            <a:pPr eaLnBrk="1" hangingPunct="1">
              <a:spcBef>
                <a:spcPct val="0"/>
              </a:spcBef>
            </a:pPr>
            <a:r>
              <a:rPr lang="pt-BR" altLang="pt-BR"/>
              <a:t>3. Qual é a importância das casas como lugar de adoração?</a:t>
            </a:r>
          </a:p>
          <a:p>
            <a:pPr eaLnBrk="1" hangingPunct="1">
              <a:spcBef>
                <a:spcPct val="0"/>
              </a:spcBef>
            </a:pPr>
            <a:r>
              <a:rPr lang="pt-BR" altLang="pt-BR"/>
              <a:t>4. Qual é a principal lição que você aprendeu com o estudo deste capítulo?</a:t>
            </a:r>
          </a:p>
          <a:p>
            <a:pPr eaLnBrk="1" hangingPunct="1">
              <a:spcBef>
                <a:spcPct val="0"/>
              </a:spcBef>
            </a:pPr>
            <a:endParaRPr lang="pt-BR" altLang="pt-BR"/>
          </a:p>
        </p:txBody>
      </p:sp>
      <p:sp>
        <p:nvSpPr>
          <p:cNvPr id="73731" name="Espaço Reservado para Número de Slide 3">
            <a:extLst>
              <a:ext uri="{FF2B5EF4-FFF2-40B4-BE49-F238E27FC236}">
                <a16:creationId xmlns:a16="http://schemas.microsoft.com/office/drawing/2014/main" id="{0C8F17F7-191B-97E5-6F4C-0FA56B9B3B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4A3B1DA-6CEA-4222-B49C-B6C3BD37297A}" type="slidenum">
              <a:rPr lang="pt-BR" altLang="pt-BR" sz="1200"/>
              <a:pPr eaLnBrk="1" hangingPunct="1"/>
              <a:t>30</a:t>
            </a:fld>
            <a:endParaRPr lang="pt-BR" altLang="pt-B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ço Reservado para Imagem de Slide 1">
            <a:extLst>
              <a:ext uri="{FF2B5EF4-FFF2-40B4-BE49-F238E27FC236}">
                <a16:creationId xmlns:a16="http://schemas.microsoft.com/office/drawing/2014/main" id="{B547D084-FE03-AEFC-423D-A220D9B584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Espaço Reservado para Anotações 2">
            <a:extLst>
              <a:ext uri="{FF2B5EF4-FFF2-40B4-BE49-F238E27FC236}">
                <a16:creationId xmlns:a16="http://schemas.microsoft.com/office/drawing/2014/main" id="{41F5A511-4798-5B86-26CD-C2ECBBEC71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t>Sem ambiguidade, Darin Kennedy tocou uma questão importante ao declarar que sempre </a:t>
            </a:r>
            <a:r>
              <a:rPr lang="ja-JP" altLang="pt-BR"/>
              <a:t>“</a:t>
            </a:r>
            <a:r>
              <a:rPr lang="pt-BR" altLang="ja-JP"/>
              <a:t>há perigo quando, em questões religiosas, a prática antecede a teologia." Há uma possibilidade de que os pequenos grupos tenham se desenvolvido sem uma fundamentação bíblica e teológica para sustentá-los. A urgência de se ter um programa de sucesso pode ter contribuído para sua vulnerabilidade. É como se o trem chegasse antes dos trilhos. Chega, mas provavelmente não fará outra viagem. Apenas como ilustração, podemos aceitar que os trilhos são a base bíblica e teológica; e o trajeto, a sua própria história. </a:t>
            </a:r>
          </a:p>
          <a:p>
            <a:pPr eaLnBrk="1" hangingPunct="1">
              <a:spcBef>
                <a:spcPct val="0"/>
              </a:spcBef>
            </a:pPr>
            <a:endParaRPr lang="pt-BR" altLang="pt-BR"/>
          </a:p>
        </p:txBody>
      </p:sp>
      <p:sp>
        <p:nvSpPr>
          <p:cNvPr id="20483" name="Espaço Reservado para Número de Slide 3">
            <a:extLst>
              <a:ext uri="{FF2B5EF4-FFF2-40B4-BE49-F238E27FC236}">
                <a16:creationId xmlns:a16="http://schemas.microsoft.com/office/drawing/2014/main" id="{8FF65AA9-6460-A064-8612-9EEDE6359D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D8AE9DA-23B1-4C48-8C04-105B50D4DC16}" type="slidenum">
              <a:rPr lang="pt-BR" altLang="pt-BR" sz="1200"/>
              <a:pPr eaLnBrk="1" hangingPunct="1"/>
              <a:t>4</a:t>
            </a:fld>
            <a:endParaRPr lang="pt-BR" altLang="pt-B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ço Reservado para Imagem de Slide 1">
            <a:extLst>
              <a:ext uri="{FF2B5EF4-FFF2-40B4-BE49-F238E27FC236}">
                <a16:creationId xmlns:a16="http://schemas.microsoft.com/office/drawing/2014/main" id="{248A64B6-F18F-EDBC-B46B-47DDBEE781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Espaço Reservado para Anotações 2">
            <a:extLst>
              <a:ext uri="{FF2B5EF4-FFF2-40B4-BE49-F238E27FC236}">
                <a16:creationId xmlns:a16="http://schemas.microsoft.com/office/drawing/2014/main" id="{77C96C6E-888C-0135-DD59-24BFD9F77D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Prática bíblica </a:t>
            </a:r>
            <a:endParaRPr lang="pt-BR" altLang="pt-BR"/>
          </a:p>
          <a:p>
            <a:pPr eaLnBrk="1" hangingPunct="1">
              <a:spcBef>
                <a:spcPct val="0"/>
              </a:spcBef>
            </a:pPr>
            <a:endParaRPr lang="pt-BR" altLang="pt-BR"/>
          </a:p>
          <a:p>
            <a:pPr eaLnBrk="1" hangingPunct="1">
              <a:spcBef>
                <a:spcPct val="0"/>
              </a:spcBef>
            </a:pPr>
            <a:r>
              <a:rPr lang="pt-BR" altLang="pt-BR"/>
              <a:t>O movimento dos pequenos grupos se espalhou pelo mundo, antes de eles se firmarem bíblica e teologicamente. Uma análise nem tão rigorosa sobre seu desenvolvimento deixará transparecer que seu crescimento e consistência não foram acompanhados por uma teologia bíblica. Isso é óbvio, desde que a proliferação da religiosidade cristã também tem favorecido o surgimento de muitas igrejas com uma teologia confusa e uso do texto bíblico com imensa liberdade. Algumas dessas denominações têm tido reconhecido sucesso em programas de crescimento com pequenos grupos e têm atraído outros movimentos religiosos, inclusive igrejas históricas e tradicionais que, no desejo de experimentar um rápido desenvolvimento, não avaliaram com a necessária atenção os riscos dos modelos e métodos praticados. </a:t>
            </a:r>
          </a:p>
          <a:p>
            <a:pPr eaLnBrk="1" hangingPunct="1">
              <a:spcBef>
                <a:spcPct val="0"/>
              </a:spcBef>
            </a:pPr>
            <a:r>
              <a:rPr lang="pt-BR" altLang="pt-BR"/>
              <a:t>Não é fácil a tarefa de descobrir que os pequenos grupos têm seus fundamentos no texto bíblico. Muitos estudiosos concordam com isso. Também é verdadeiro que não se encontra no Novo Testamento uma cláusula normativa que determine a prática dos pequenos grupos, porém eles estão lá, encravados no texto bíblico. Bem verdade, como diz Kennedy, que fazer pequenos grupos apenas porque a igreja apostólica o praticou não é suficiente. Mas também não se pode ignorar o fato de que a igreja apostólica o praticou; além disso, não se pode dissimular que ela o praticou. </a:t>
            </a:r>
          </a:p>
          <a:p>
            <a:pPr eaLnBrk="1" hangingPunct="1">
              <a:spcBef>
                <a:spcPct val="0"/>
              </a:spcBef>
            </a:pPr>
            <a:endParaRPr lang="pt-BR" altLang="pt-BR"/>
          </a:p>
        </p:txBody>
      </p:sp>
      <p:sp>
        <p:nvSpPr>
          <p:cNvPr id="22531" name="Espaço Reservado para Número de Slide 3">
            <a:extLst>
              <a:ext uri="{FF2B5EF4-FFF2-40B4-BE49-F238E27FC236}">
                <a16:creationId xmlns:a16="http://schemas.microsoft.com/office/drawing/2014/main" id="{33C9B6AD-B09B-5B50-4FFB-9149B0E5C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AC90CDC-6ED8-4053-B45B-0CCE41834071}" type="slidenum">
              <a:rPr lang="pt-BR" altLang="pt-BR" sz="1200"/>
              <a:pPr eaLnBrk="1" hangingPunct="1"/>
              <a:t>5</a:t>
            </a:fld>
            <a:endParaRPr lang="pt-BR" altLang="pt-B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ço Reservado para Imagem de Slide 1">
            <a:extLst>
              <a:ext uri="{FF2B5EF4-FFF2-40B4-BE49-F238E27FC236}">
                <a16:creationId xmlns:a16="http://schemas.microsoft.com/office/drawing/2014/main" id="{29064AC9-4AD9-AF86-DFDF-79FA943E0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Espaço Reservado para Anotações 2">
            <a:extLst>
              <a:ext uri="{FF2B5EF4-FFF2-40B4-BE49-F238E27FC236}">
                <a16:creationId xmlns:a16="http://schemas.microsoft.com/office/drawing/2014/main" id="{121737DA-5B75-570E-EC14-2AB164CF81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b="1"/>
              <a:t>Prática bíblica </a:t>
            </a:r>
            <a:endParaRPr lang="pt-BR" altLang="pt-BR"/>
          </a:p>
          <a:p>
            <a:pPr eaLnBrk="1" hangingPunct="1">
              <a:spcBef>
                <a:spcPct val="0"/>
              </a:spcBef>
            </a:pPr>
            <a:endParaRPr lang="pt-BR" altLang="pt-BR"/>
          </a:p>
          <a:p>
            <a:pPr eaLnBrk="1" hangingPunct="1">
              <a:spcBef>
                <a:spcPct val="0"/>
              </a:spcBef>
            </a:pPr>
            <a:r>
              <a:rPr lang="pt-BR" altLang="pt-BR"/>
              <a:t>O movimento dos pequenos grupos se espalhou pelo mundo, antes de eles se firmarem bíblica e teologicamente. Uma análise nem tão rigorosa sobre seu desenvolvimento deixará transparecer que seu crescimento e consistência não foram acompanhados por uma teologia bíblica. Isso é óbvio, desde que a proliferação da religiosidade cristã também tem favorecido o surgimento de muitas igrejas com uma teologia confusa e uso do texto bíblico com imensa liberdade. Algumas dessas denominações têm tido reconhecido sucesso em programas de crescimento com pequenos grupos e têm atraído outros movimentos religiosos, inclusive igrejas históricas e tradicionais que, no desejo de experimentar um rápido desenvolvimento, não avaliaram com a necessária atenção os riscos dos modelos e métodos praticados. </a:t>
            </a:r>
          </a:p>
          <a:p>
            <a:pPr eaLnBrk="1" hangingPunct="1">
              <a:spcBef>
                <a:spcPct val="0"/>
              </a:spcBef>
            </a:pPr>
            <a:r>
              <a:rPr lang="pt-BR" altLang="pt-BR"/>
              <a:t>Não é fácil a tarefa de descobrir que os pequenos grupos têm seus fundamentos no texto bíblico. Muitos estudiosos concordam com isso. Também é verdadeiro que não se encontra no Novo Testamento uma cláusula normativa que determine a prática dos pequenos grupos, porém eles estão lá, encravados no texto bíblico. Bem verdade, como diz Kennedy, que fazer pequenos grupos apenas porque a igreja apostólica o praticou não é suficiente. Mas também não se pode ignorar o fato de que a igreja apostólica o praticou; além disso, não se pode dissimular que ela o praticou. </a:t>
            </a:r>
          </a:p>
          <a:p>
            <a:pPr eaLnBrk="1" hangingPunct="1">
              <a:spcBef>
                <a:spcPct val="0"/>
              </a:spcBef>
            </a:pPr>
            <a:endParaRPr lang="pt-BR" altLang="pt-BR"/>
          </a:p>
        </p:txBody>
      </p:sp>
      <p:sp>
        <p:nvSpPr>
          <p:cNvPr id="24579" name="Espaço Reservado para Número de Slide 3">
            <a:extLst>
              <a:ext uri="{FF2B5EF4-FFF2-40B4-BE49-F238E27FC236}">
                <a16:creationId xmlns:a16="http://schemas.microsoft.com/office/drawing/2014/main" id="{8FC1CD94-BF1C-94FF-809B-F923F422F3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D99AB25-434E-42FA-9C19-C83BA34CDDBF}" type="slidenum">
              <a:rPr lang="pt-BR" altLang="pt-BR" sz="1200"/>
              <a:pPr eaLnBrk="1" hangingPunct="1"/>
              <a:t>6</a:t>
            </a:fld>
            <a:endParaRPr lang="pt-BR" altLang="pt-B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ço Reservado para Imagem de Slide 1">
            <a:extLst>
              <a:ext uri="{FF2B5EF4-FFF2-40B4-BE49-F238E27FC236}">
                <a16:creationId xmlns:a16="http://schemas.microsoft.com/office/drawing/2014/main" id="{C5C5F835-CE10-4FAE-9562-78C09B767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Espaço Reservado para Anotações 2">
            <a:extLst>
              <a:ext uri="{FF2B5EF4-FFF2-40B4-BE49-F238E27FC236}">
                <a16:creationId xmlns:a16="http://schemas.microsoft.com/office/drawing/2014/main" id="{B4456367-3F5D-5B74-C38D-CC78A1041A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t>Jesus iniciou Sua igreja não como organização, mas como organismo, Como um corpo -"o corpo de Cristo" (lCo 12:27). Um organismo que chegará a ser vivo e operante dentro de suas funções eclesiais, de acordo com seus dons (lCo 12:8-10). Ele começa Sua igreja com o círculo apostólico, um pequeno grupo, e começa esse pequeno grupo reunindo os discípulos em torno de Si. O pequeno grupo nasce corno corpo de Cristo, como igreja de Cristo, a igreja "em Cristo" (Ef 2: 13). Antes que os pequenos grupos sejam organizados em torno de Cristo, Cristo os organiza em torno de Si. Nos Evangelhos, Jesus é o centro, a razão e o motivo dos pequenos grupos. </a:t>
            </a:r>
          </a:p>
          <a:p>
            <a:pPr eaLnBrk="1" hangingPunct="1">
              <a:spcBef>
                <a:spcPct val="0"/>
              </a:spcBef>
            </a:pPr>
            <a:r>
              <a:rPr lang="pt-BR" altLang="pt-BR"/>
              <a:t>As palavras de Cristo registradas pelos Evangelhos certamente correspondem ao que Ele quis comunicar. E Ele declarou claramente: "onde estiverem dois ou três reunidos em Meu nome, ali estarei no meio deles" (Mt 18:20). Assim, Cristo iniciou Seu ministério, reunindo uma comunidade espiritual em torno de Si, estabelecendo entre ambos um relacionamento íntimo através dos tempos. </a:t>
            </a:r>
          </a:p>
          <a:p>
            <a:pPr eaLnBrk="1" hangingPunct="1">
              <a:spcBef>
                <a:spcPct val="0"/>
              </a:spcBef>
            </a:pPr>
            <a:endParaRPr lang="pt-BR" altLang="pt-BR"/>
          </a:p>
        </p:txBody>
      </p:sp>
      <p:sp>
        <p:nvSpPr>
          <p:cNvPr id="26627" name="Espaço Reservado para Número de Slide 3">
            <a:extLst>
              <a:ext uri="{FF2B5EF4-FFF2-40B4-BE49-F238E27FC236}">
                <a16:creationId xmlns:a16="http://schemas.microsoft.com/office/drawing/2014/main" id="{444A5211-EB79-9EB9-016B-B1D5719706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52F0D55-D08B-4603-8C5B-47EC24645A4A}" type="slidenum">
              <a:rPr lang="pt-BR" altLang="pt-BR" sz="1200"/>
              <a:pPr eaLnBrk="1" hangingPunct="1"/>
              <a:t>7</a:t>
            </a:fld>
            <a:endParaRPr lang="pt-BR" altLang="pt-B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ço Reservado para Imagem de Slide 1">
            <a:extLst>
              <a:ext uri="{FF2B5EF4-FFF2-40B4-BE49-F238E27FC236}">
                <a16:creationId xmlns:a16="http://schemas.microsoft.com/office/drawing/2014/main" id="{2E03E440-6160-DC28-A348-245E322FD6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Espaço Reservado para Anotações 2">
            <a:extLst>
              <a:ext uri="{FF2B5EF4-FFF2-40B4-BE49-F238E27FC236}">
                <a16:creationId xmlns:a16="http://schemas.microsoft.com/office/drawing/2014/main" id="{944A7F10-8BD5-6BC4-2FED-F84D7BE575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t>Jesus iniciou Sua igreja não como organização, mas como organismo, Como um corpo -"o corpo de Cristo" (lCo 12:27). Um organismo que chegará a ser vivo e operante dentro de suas funções eclesiais, de acordo com seus dons (lCo 12:8-10). Ele começa Sua igreja com o círculo apostólico, um pequeno grupo, e começa esse pequeno grupo reunindo os discípulos em torno de Si. O pequeno grupo nasce corno corpo de Cristo, como igreja de Cristo, a igreja "em Cristo" (Ef 2: 13). Antes que os pequenos grupos sejam organizados em torno de Cristo, Cristo os organiza em torno de Si. Nos Evangelhos, Jesus é o centro, a razão e o motivo dos pequenos grupos. </a:t>
            </a:r>
          </a:p>
          <a:p>
            <a:pPr eaLnBrk="1" hangingPunct="1">
              <a:spcBef>
                <a:spcPct val="0"/>
              </a:spcBef>
            </a:pPr>
            <a:r>
              <a:rPr lang="pt-BR" altLang="pt-BR"/>
              <a:t>As palavras de Cristo registradas pelos Evangelhos certamente correspondem ao que Ele quis comunicar. E Ele declarou claramente: "onde estiverem dois ou três reunidos em Meu nome, ali estarei no meio deles" (Mt 18:20). Assim, Cristo iniciou Seu ministério, reunindo uma comunidade espiritual em torno de Si, estabelecendo entre ambos um relacionamento íntimo através dos tempos. </a:t>
            </a:r>
          </a:p>
          <a:p>
            <a:pPr eaLnBrk="1" hangingPunct="1">
              <a:spcBef>
                <a:spcPct val="0"/>
              </a:spcBef>
            </a:pPr>
            <a:endParaRPr lang="pt-BR" altLang="pt-BR"/>
          </a:p>
        </p:txBody>
      </p:sp>
      <p:sp>
        <p:nvSpPr>
          <p:cNvPr id="28675" name="Espaço Reservado para Número de Slide 3">
            <a:extLst>
              <a:ext uri="{FF2B5EF4-FFF2-40B4-BE49-F238E27FC236}">
                <a16:creationId xmlns:a16="http://schemas.microsoft.com/office/drawing/2014/main" id="{6212957F-2A5B-C5A7-D6C9-4C856200A6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37D801-C0CD-4E69-A53E-E5A8803E61E7}" type="slidenum">
              <a:rPr lang="pt-BR" altLang="pt-BR" sz="1200"/>
              <a:pPr eaLnBrk="1" hangingPunct="1"/>
              <a:t>8</a:t>
            </a:fld>
            <a:endParaRPr lang="pt-BR" altLang="pt-B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a:extLst>
              <a:ext uri="{FF2B5EF4-FFF2-40B4-BE49-F238E27FC236}">
                <a16:creationId xmlns:a16="http://schemas.microsoft.com/office/drawing/2014/main" id="{4DAF33B9-78E1-20E8-9832-0858011D97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Espaço Reservado para Anotações 2">
            <a:extLst>
              <a:ext uri="{FF2B5EF4-FFF2-40B4-BE49-F238E27FC236}">
                <a16:creationId xmlns:a16="http://schemas.microsoft.com/office/drawing/2014/main" id="{CB0DC66F-878D-0335-14B0-F03E4DC854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t>Essa reunião em torno de Si, com o fim de ensinar, preparar e enviar Seus discípulos, devidamente equipados e habilitados pelo poder do Espírito Santo, é o que Robert Coleman chama de "o plano mestre" de Jesus, e Alberto Timm chama de "círculo apostólico"." Coleman organiza magistralmente essa experiência de união comum permanente entre Jesus e Seus discípulos em oito estágios: seleção, associação, consagração, transmissão, demonstração, delegação, supervisão e reprodução. Por sua vez, Timm declara que "no círculo apostólico, formado por doze pessoas, eles (1) mantinham comunhão com Cristo; (2) socializavam-se uns com os outros; (3) eram ensinados pelo Mestre; (4) eram treinados para a missão; e (5) participavam do esforço evangelístico". </a:t>
            </a:r>
          </a:p>
          <a:p>
            <a:pPr eaLnBrk="1" hangingPunct="1">
              <a:spcBef>
                <a:spcPct val="0"/>
              </a:spcBef>
            </a:pPr>
            <a:endParaRPr lang="pt-BR" altLang="pt-BR"/>
          </a:p>
        </p:txBody>
      </p:sp>
      <p:sp>
        <p:nvSpPr>
          <p:cNvPr id="30723" name="Espaço Reservado para Número de Slide 3">
            <a:extLst>
              <a:ext uri="{FF2B5EF4-FFF2-40B4-BE49-F238E27FC236}">
                <a16:creationId xmlns:a16="http://schemas.microsoft.com/office/drawing/2014/main" id="{950ED3A7-DE0F-4834-469F-06875C4431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189102C-B075-4D09-86FC-73405B479347}" type="slidenum">
              <a:rPr lang="pt-BR" altLang="pt-BR" sz="1200"/>
              <a:pPr eaLnBrk="1" hangingPunct="1"/>
              <a:t>9</a:t>
            </a:fld>
            <a:endParaRPr lang="pt-BR" altLang="pt-B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a:extLst>
              <a:ext uri="{FF2B5EF4-FFF2-40B4-BE49-F238E27FC236}">
                <a16:creationId xmlns:a16="http://schemas.microsoft.com/office/drawing/2014/main" id="{5ECC07F8-6C10-A4E1-AECC-4D7BF8855A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Espaço Reservado para Anotações 2">
            <a:extLst>
              <a:ext uri="{FF2B5EF4-FFF2-40B4-BE49-F238E27FC236}">
                <a16:creationId xmlns:a16="http://schemas.microsoft.com/office/drawing/2014/main" id="{DA434BA6-D7C2-7BFA-57DA-BA85B08FCA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t>Essa reunião em torno de Si, com o fim de ensinar, preparar e enviar Seus discípulos, devidamente equipados e habilitados pelo poder do Espírito Santo, é o que Robert Coleman chama de "o plano mestre" de Jesus, e Alberto Timm chama de "círculo apostólico"." Coleman organiza magistralmente essa experiência de união comum permanente entre Jesus e Seus discípulos em oito estágios: seleção, associação, consagração, transmissão, demonstração, delegação, supervisão e reprodução. Por sua vez, Timm declara que "no círculo apostólico, formado por doze pessoas, eles (1) mantinham comunhão com Cristo; (2) socializavam-se uns com os outros; (3) eram ensinados pelo Mestre; (4) eram treinados para a missão; e (5) participavam do esforço evangelístico". </a:t>
            </a:r>
          </a:p>
          <a:p>
            <a:pPr eaLnBrk="1" hangingPunct="1">
              <a:spcBef>
                <a:spcPct val="0"/>
              </a:spcBef>
            </a:pPr>
            <a:endParaRPr lang="pt-BR" altLang="pt-BR"/>
          </a:p>
        </p:txBody>
      </p:sp>
      <p:sp>
        <p:nvSpPr>
          <p:cNvPr id="32771" name="Espaço Reservado para Número de Slide 3">
            <a:extLst>
              <a:ext uri="{FF2B5EF4-FFF2-40B4-BE49-F238E27FC236}">
                <a16:creationId xmlns:a16="http://schemas.microsoft.com/office/drawing/2014/main" id="{56CE15E6-CB2C-ED0D-5CE6-0D6FFCAFC8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C91A1FA-3017-4C92-9CEE-BDE55DC89B7F}" type="slidenum">
              <a:rPr lang="pt-BR" altLang="pt-BR" sz="1200"/>
              <a:pPr eaLnBrk="1" hangingPunct="1"/>
              <a:t>10</a:t>
            </a:fld>
            <a:endParaRPr lang="pt-BR" altLang="pt-BR"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4" name="Picture 6" descr="frente.jpg">
            <a:extLst>
              <a:ext uri="{FF2B5EF4-FFF2-40B4-BE49-F238E27FC236}">
                <a16:creationId xmlns:a16="http://schemas.microsoft.com/office/drawing/2014/main" id="{86352C64-5C03-549F-47A3-FE87FE4DDA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5" name="Espaço Reservado para Data 3">
            <a:extLst>
              <a:ext uri="{FF2B5EF4-FFF2-40B4-BE49-F238E27FC236}">
                <a16:creationId xmlns:a16="http://schemas.microsoft.com/office/drawing/2014/main" id="{2BDC4913-DDF6-8961-CB92-0CF4F380181B}"/>
              </a:ext>
            </a:extLst>
          </p:cNvPr>
          <p:cNvSpPr>
            <a:spLocks noGrp="1"/>
          </p:cNvSpPr>
          <p:nvPr>
            <p:ph type="dt" sz="half" idx="10"/>
          </p:nvPr>
        </p:nvSpPr>
        <p:spPr/>
        <p:txBody>
          <a:bodyPr/>
          <a:lstStyle>
            <a:lvl1pPr>
              <a:defRPr/>
            </a:lvl1pPr>
          </a:lstStyle>
          <a:p>
            <a:fld id="{B68541C4-20AE-473C-B465-867E7DBB034D}" type="datetimeFigureOut">
              <a:rPr lang="pt-BR" altLang="pt-BR"/>
              <a:pPr/>
              <a:t>25/05/2024</a:t>
            </a:fld>
            <a:endParaRPr lang="pt-BR" altLang="pt-BR"/>
          </a:p>
        </p:txBody>
      </p:sp>
      <p:sp>
        <p:nvSpPr>
          <p:cNvPr id="6" name="Espaço Reservado para Rodapé 4">
            <a:extLst>
              <a:ext uri="{FF2B5EF4-FFF2-40B4-BE49-F238E27FC236}">
                <a16:creationId xmlns:a16="http://schemas.microsoft.com/office/drawing/2014/main" id="{1635FCC9-F9B2-9988-F5EB-A01264E497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DC34C28F-CBB8-FB48-B66F-7F1414EC8D3B}"/>
              </a:ext>
            </a:extLst>
          </p:cNvPr>
          <p:cNvSpPr>
            <a:spLocks noGrp="1"/>
          </p:cNvSpPr>
          <p:nvPr>
            <p:ph type="sldNum" sz="quarter" idx="12"/>
          </p:nvPr>
        </p:nvSpPr>
        <p:spPr/>
        <p:txBody>
          <a:bodyPr/>
          <a:lstStyle>
            <a:lvl1pPr>
              <a:defRPr/>
            </a:lvl1pPr>
          </a:lstStyle>
          <a:p>
            <a:fld id="{D76CD1AB-420A-4447-A3FA-7C401651A6F0}" type="slidenum">
              <a:rPr lang="pt-BR" altLang="pt-BR"/>
              <a:pPr/>
              <a:t>‹nº›</a:t>
            </a:fld>
            <a:endParaRPr lang="pt-BR" altLang="pt-BR"/>
          </a:p>
        </p:txBody>
      </p:sp>
    </p:spTree>
    <p:extLst>
      <p:ext uri="{BB962C8B-B14F-4D97-AF65-F5344CB8AC3E}">
        <p14:creationId xmlns:p14="http://schemas.microsoft.com/office/powerpoint/2010/main" val="1407858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F1A394-94F8-8E3B-1077-EDEF660D6065}"/>
              </a:ext>
            </a:extLst>
          </p:cNvPr>
          <p:cNvSpPr>
            <a:spLocks noGrp="1"/>
          </p:cNvSpPr>
          <p:nvPr>
            <p:ph type="dt" sz="half" idx="10"/>
          </p:nvPr>
        </p:nvSpPr>
        <p:spPr/>
        <p:txBody>
          <a:bodyPr/>
          <a:lstStyle>
            <a:lvl1pPr>
              <a:defRPr/>
            </a:lvl1pPr>
          </a:lstStyle>
          <a:p>
            <a:fld id="{8695FBB5-2895-4205-B72B-73A76A26F093}" type="datetimeFigureOut">
              <a:rPr lang="pt-BR" altLang="pt-BR"/>
              <a:pPr/>
              <a:t>25/05/2024</a:t>
            </a:fld>
            <a:endParaRPr lang="pt-BR" altLang="pt-BR"/>
          </a:p>
        </p:txBody>
      </p:sp>
      <p:sp>
        <p:nvSpPr>
          <p:cNvPr id="5" name="Espaço Reservado para Rodapé 4">
            <a:extLst>
              <a:ext uri="{FF2B5EF4-FFF2-40B4-BE49-F238E27FC236}">
                <a16:creationId xmlns:a16="http://schemas.microsoft.com/office/drawing/2014/main" id="{F9E0B0DC-CC43-1B39-4324-BD27D9A164F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A36E97-C341-7278-AD9A-F733FFDBC06C}"/>
              </a:ext>
            </a:extLst>
          </p:cNvPr>
          <p:cNvSpPr>
            <a:spLocks noGrp="1"/>
          </p:cNvSpPr>
          <p:nvPr>
            <p:ph type="sldNum" sz="quarter" idx="12"/>
          </p:nvPr>
        </p:nvSpPr>
        <p:spPr/>
        <p:txBody>
          <a:bodyPr/>
          <a:lstStyle>
            <a:lvl1pPr>
              <a:defRPr/>
            </a:lvl1pPr>
          </a:lstStyle>
          <a:p>
            <a:fld id="{1281F3D7-D012-408E-BD6F-9469A47A7A44}" type="slidenum">
              <a:rPr lang="pt-BR" altLang="pt-BR"/>
              <a:pPr/>
              <a:t>‹nº›</a:t>
            </a:fld>
            <a:endParaRPr lang="pt-BR" altLang="pt-BR"/>
          </a:p>
        </p:txBody>
      </p:sp>
    </p:spTree>
    <p:extLst>
      <p:ext uri="{BB962C8B-B14F-4D97-AF65-F5344CB8AC3E}">
        <p14:creationId xmlns:p14="http://schemas.microsoft.com/office/powerpoint/2010/main" val="94582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A72C993-DF97-5D52-BF98-75C809377132}"/>
              </a:ext>
            </a:extLst>
          </p:cNvPr>
          <p:cNvSpPr>
            <a:spLocks noGrp="1"/>
          </p:cNvSpPr>
          <p:nvPr>
            <p:ph type="dt" sz="half" idx="10"/>
          </p:nvPr>
        </p:nvSpPr>
        <p:spPr/>
        <p:txBody>
          <a:bodyPr/>
          <a:lstStyle>
            <a:lvl1pPr>
              <a:defRPr/>
            </a:lvl1pPr>
          </a:lstStyle>
          <a:p>
            <a:fld id="{DCB7C06E-C693-4CA5-93BB-5B295B908CE3}" type="datetimeFigureOut">
              <a:rPr lang="pt-BR" altLang="pt-BR"/>
              <a:pPr/>
              <a:t>25/05/2024</a:t>
            </a:fld>
            <a:endParaRPr lang="pt-BR" altLang="pt-BR"/>
          </a:p>
        </p:txBody>
      </p:sp>
      <p:sp>
        <p:nvSpPr>
          <p:cNvPr id="5" name="Espaço Reservado para Rodapé 4">
            <a:extLst>
              <a:ext uri="{FF2B5EF4-FFF2-40B4-BE49-F238E27FC236}">
                <a16:creationId xmlns:a16="http://schemas.microsoft.com/office/drawing/2014/main" id="{75948DE0-99E1-4926-C922-FB7028D43398}"/>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0AFDBAFE-A3B6-CE4A-7902-CB0828BD41D5}"/>
              </a:ext>
            </a:extLst>
          </p:cNvPr>
          <p:cNvSpPr>
            <a:spLocks noGrp="1"/>
          </p:cNvSpPr>
          <p:nvPr>
            <p:ph type="sldNum" sz="quarter" idx="12"/>
          </p:nvPr>
        </p:nvSpPr>
        <p:spPr/>
        <p:txBody>
          <a:bodyPr/>
          <a:lstStyle>
            <a:lvl1pPr>
              <a:defRPr/>
            </a:lvl1pPr>
          </a:lstStyle>
          <a:p>
            <a:fld id="{06A94A47-F1F8-4C77-A355-2B081AB04EAD}" type="slidenum">
              <a:rPr lang="pt-BR" altLang="pt-BR"/>
              <a:pPr/>
              <a:t>‹nº›</a:t>
            </a:fld>
            <a:endParaRPr lang="pt-BR" altLang="pt-BR"/>
          </a:p>
        </p:txBody>
      </p:sp>
    </p:spTree>
    <p:extLst>
      <p:ext uri="{BB962C8B-B14F-4D97-AF65-F5344CB8AC3E}">
        <p14:creationId xmlns:p14="http://schemas.microsoft.com/office/powerpoint/2010/main" val="229554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4" name="Picture 6" descr="fundo_1.jpg">
            <a:extLst>
              <a:ext uri="{FF2B5EF4-FFF2-40B4-BE49-F238E27FC236}">
                <a16:creationId xmlns:a16="http://schemas.microsoft.com/office/drawing/2014/main" id="{67352A55-4891-7B79-8143-C1719656DF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7ACD9567-3176-DBA4-6802-37C5594A32BF}"/>
              </a:ext>
            </a:extLst>
          </p:cNvPr>
          <p:cNvSpPr>
            <a:spLocks noGrp="1"/>
          </p:cNvSpPr>
          <p:nvPr>
            <p:ph type="dt" sz="half" idx="10"/>
          </p:nvPr>
        </p:nvSpPr>
        <p:spPr/>
        <p:txBody>
          <a:bodyPr/>
          <a:lstStyle>
            <a:lvl1pPr>
              <a:defRPr/>
            </a:lvl1pPr>
          </a:lstStyle>
          <a:p>
            <a:fld id="{38B322E8-B516-431B-8DE6-7DF2D77D3A6A}" type="datetimeFigureOut">
              <a:rPr lang="pt-BR" altLang="pt-BR"/>
              <a:pPr/>
              <a:t>25/05/2024</a:t>
            </a:fld>
            <a:endParaRPr lang="pt-BR" altLang="pt-BR"/>
          </a:p>
        </p:txBody>
      </p:sp>
      <p:sp>
        <p:nvSpPr>
          <p:cNvPr id="6" name="Espaço Reservado para Rodapé 4">
            <a:extLst>
              <a:ext uri="{FF2B5EF4-FFF2-40B4-BE49-F238E27FC236}">
                <a16:creationId xmlns:a16="http://schemas.microsoft.com/office/drawing/2014/main" id="{A3593E0D-3E1E-B8DE-ECAE-33176CD3B8FC}"/>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D297E0D2-74C9-4A76-B861-A5994E594CAD}"/>
              </a:ext>
            </a:extLst>
          </p:cNvPr>
          <p:cNvSpPr>
            <a:spLocks noGrp="1"/>
          </p:cNvSpPr>
          <p:nvPr>
            <p:ph type="sldNum" sz="quarter" idx="12"/>
          </p:nvPr>
        </p:nvSpPr>
        <p:spPr/>
        <p:txBody>
          <a:bodyPr/>
          <a:lstStyle>
            <a:lvl1pPr>
              <a:defRPr/>
            </a:lvl1pPr>
          </a:lstStyle>
          <a:p>
            <a:fld id="{B6C49D7D-A3C5-4438-AA0C-4ACBBB5673D9}" type="slidenum">
              <a:rPr lang="pt-BR" altLang="pt-BR"/>
              <a:pPr/>
              <a:t>‹nº›</a:t>
            </a:fld>
            <a:endParaRPr lang="pt-BR" altLang="pt-BR"/>
          </a:p>
        </p:txBody>
      </p:sp>
    </p:spTree>
    <p:extLst>
      <p:ext uri="{BB962C8B-B14F-4D97-AF65-F5344CB8AC3E}">
        <p14:creationId xmlns:p14="http://schemas.microsoft.com/office/powerpoint/2010/main" val="61926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a:extLst>
              <a:ext uri="{FF2B5EF4-FFF2-40B4-BE49-F238E27FC236}">
                <a16:creationId xmlns:a16="http://schemas.microsoft.com/office/drawing/2014/main" id="{D94FE8FE-CFBE-A5CD-8794-79CF8C49ABC6}"/>
              </a:ext>
            </a:extLst>
          </p:cNvPr>
          <p:cNvSpPr>
            <a:spLocks noGrp="1"/>
          </p:cNvSpPr>
          <p:nvPr>
            <p:ph type="dt" sz="half" idx="10"/>
          </p:nvPr>
        </p:nvSpPr>
        <p:spPr/>
        <p:txBody>
          <a:bodyPr/>
          <a:lstStyle>
            <a:lvl1pPr>
              <a:defRPr/>
            </a:lvl1pPr>
          </a:lstStyle>
          <a:p>
            <a:fld id="{52BB6CA7-64C6-447D-8247-11EDC4C18527}" type="datetimeFigureOut">
              <a:rPr lang="pt-BR" altLang="pt-BR"/>
              <a:pPr/>
              <a:t>25/05/2024</a:t>
            </a:fld>
            <a:endParaRPr lang="pt-BR" altLang="pt-BR"/>
          </a:p>
        </p:txBody>
      </p:sp>
      <p:sp>
        <p:nvSpPr>
          <p:cNvPr id="5" name="Espaço Reservado para Rodapé 4">
            <a:extLst>
              <a:ext uri="{FF2B5EF4-FFF2-40B4-BE49-F238E27FC236}">
                <a16:creationId xmlns:a16="http://schemas.microsoft.com/office/drawing/2014/main" id="{ECAA0A3A-54E0-1502-6215-F8672375DFB2}"/>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8B50CB95-AAF4-AD08-4F48-C8AB9A35CF9D}"/>
              </a:ext>
            </a:extLst>
          </p:cNvPr>
          <p:cNvSpPr>
            <a:spLocks noGrp="1"/>
          </p:cNvSpPr>
          <p:nvPr>
            <p:ph type="sldNum" sz="quarter" idx="12"/>
          </p:nvPr>
        </p:nvSpPr>
        <p:spPr/>
        <p:txBody>
          <a:bodyPr/>
          <a:lstStyle>
            <a:lvl1pPr>
              <a:defRPr/>
            </a:lvl1pPr>
          </a:lstStyle>
          <a:p>
            <a:fld id="{A9B11D20-937C-4FA8-82C4-E22218FFA35B}" type="slidenum">
              <a:rPr lang="pt-BR" altLang="pt-BR"/>
              <a:pPr/>
              <a:t>‹nº›</a:t>
            </a:fld>
            <a:endParaRPr lang="pt-BR" altLang="pt-BR"/>
          </a:p>
        </p:txBody>
      </p:sp>
    </p:spTree>
    <p:extLst>
      <p:ext uri="{BB962C8B-B14F-4D97-AF65-F5344CB8AC3E}">
        <p14:creationId xmlns:p14="http://schemas.microsoft.com/office/powerpoint/2010/main" val="224292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0573A938-E684-3EE6-5431-4AE68B18286B}"/>
              </a:ext>
            </a:extLst>
          </p:cNvPr>
          <p:cNvSpPr>
            <a:spLocks noGrp="1"/>
          </p:cNvSpPr>
          <p:nvPr>
            <p:ph type="dt" sz="half" idx="10"/>
          </p:nvPr>
        </p:nvSpPr>
        <p:spPr/>
        <p:txBody>
          <a:bodyPr/>
          <a:lstStyle>
            <a:lvl1pPr>
              <a:defRPr/>
            </a:lvl1pPr>
          </a:lstStyle>
          <a:p>
            <a:fld id="{7B245B33-DBCD-4A69-830C-ACD1B36F676D}" type="datetimeFigureOut">
              <a:rPr lang="pt-BR" altLang="pt-BR"/>
              <a:pPr/>
              <a:t>25/05/2024</a:t>
            </a:fld>
            <a:endParaRPr lang="pt-BR" altLang="pt-BR"/>
          </a:p>
        </p:txBody>
      </p:sp>
      <p:sp>
        <p:nvSpPr>
          <p:cNvPr id="6" name="Espaço Reservado para Rodapé 4">
            <a:extLst>
              <a:ext uri="{FF2B5EF4-FFF2-40B4-BE49-F238E27FC236}">
                <a16:creationId xmlns:a16="http://schemas.microsoft.com/office/drawing/2014/main" id="{69D28BE9-978E-5753-238A-A44565F2ADE9}"/>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A3E3F086-BEEF-2FB0-2760-8F975A7898EF}"/>
              </a:ext>
            </a:extLst>
          </p:cNvPr>
          <p:cNvSpPr>
            <a:spLocks noGrp="1"/>
          </p:cNvSpPr>
          <p:nvPr>
            <p:ph type="sldNum" sz="quarter" idx="12"/>
          </p:nvPr>
        </p:nvSpPr>
        <p:spPr/>
        <p:txBody>
          <a:bodyPr/>
          <a:lstStyle>
            <a:lvl1pPr>
              <a:defRPr/>
            </a:lvl1pPr>
          </a:lstStyle>
          <a:p>
            <a:fld id="{0F488A00-DD03-4722-8861-3912E75BA62A}" type="slidenum">
              <a:rPr lang="pt-BR" altLang="pt-BR"/>
              <a:pPr/>
              <a:t>‹nº›</a:t>
            </a:fld>
            <a:endParaRPr lang="pt-BR" altLang="pt-BR"/>
          </a:p>
        </p:txBody>
      </p:sp>
    </p:spTree>
    <p:extLst>
      <p:ext uri="{BB962C8B-B14F-4D97-AF65-F5344CB8AC3E}">
        <p14:creationId xmlns:p14="http://schemas.microsoft.com/office/powerpoint/2010/main" val="162767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3299D240-CD0A-FD03-7E4B-38FBDAC871C4}"/>
              </a:ext>
            </a:extLst>
          </p:cNvPr>
          <p:cNvSpPr>
            <a:spLocks noGrp="1"/>
          </p:cNvSpPr>
          <p:nvPr>
            <p:ph type="dt" sz="half" idx="10"/>
          </p:nvPr>
        </p:nvSpPr>
        <p:spPr/>
        <p:txBody>
          <a:bodyPr/>
          <a:lstStyle>
            <a:lvl1pPr>
              <a:defRPr/>
            </a:lvl1pPr>
          </a:lstStyle>
          <a:p>
            <a:fld id="{898AA3AC-3AFB-4F4D-AE9D-0ED9540B52AF}" type="datetimeFigureOut">
              <a:rPr lang="pt-BR" altLang="pt-BR"/>
              <a:pPr/>
              <a:t>25/05/2024</a:t>
            </a:fld>
            <a:endParaRPr lang="pt-BR" altLang="pt-BR"/>
          </a:p>
        </p:txBody>
      </p:sp>
      <p:sp>
        <p:nvSpPr>
          <p:cNvPr id="8" name="Espaço Reservado para Rodapé 4">
            <a:extLst>
              <a:ext uri="{FF2B5EF4-FFF2-40B4-BE49-F238E27FC236}">
                <a16:creationId xmlns:a16="http://schemas.microsoft.com/office/drawing/2014/main" id="{4116171E-6079-429B-0DA4-9B538EFB4BB0}"/>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EBEFD286-C1EF-8226-C347-7929298D0BCC}"/>
              </a:ext>
            </a:extLst>
          </p:cNvPr>
          <p:cNvSpPr>
            <a:spLocks noGrp="1"/>
          </p:cNvSpPr>
          <p:nvPr>
            <p:ph type="sldNum" sz="quarter" idx="12"/>
          </p:nvPr>
        </p:nvSpPr>
        <p:spPr/>
        <p:txBody>
          <a:bodyPr/>
          <a:lstStyle>
            <a:lvl1pPr>
              <a:defRPr/>
            </a:lvl1pPr>
          </a:lstStyle>
          <a:p>
            <a:fld id="{E2EE79AB-776A-4A4D-957D-0B7CB0FF0EA2}" type="slidenum">
              <a:rPr lang="pt-BR" altLang="pt-BR"/>
              <a:pPr/>
              <a:t>‹nº›</a:t>
            </a:fld>
            <a:endParaRPr lang="pt-BR" altLang="pt-BR"/>
          </a:p>
        </p:txBody>
      </p:sp>
    </p:spTree>
    <p:extLst>
      <p:ext uri="{BB962C8B-B14F-4D97-AF65-F5344CB8AC3E}">
        <p14:creationId xmlns:p14="http://schemas.microsoft.com/office/powerpoint/2010/main" val="5079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a16="http://schemas.microsoft.com/office/drawing/2014/main" id="{2F92E2F9-98CD-1D4A-4BDF-5320E25AE160}"/>
              </a:ext>
            </a:extLst>
          </p:cNvPr>
          <p:cNvSpPr>
            <a:spLocks noGrp="1"/>
          </p:cNvSpPr>
          <p:nvPr>
            <p:ph type="dt" sz="half" idx="10"/>
          </p:nvPr>
        </p:nvSpPr>
        <p:spPr/>
        <p:txBody>
          <a:bodyPr/>
          <a:lstStyle>
            <a:lvl1pPr>
              <a:defRPr/>
            </a:lvl1pPr>
          </a:lstStyle>
          <a:p>
            <a:fld id="{4761820C-450F-461C-BBE0-FDCD37666D0A}" type="datetimeFigureOut">
              <a:rPr lang="pt-BR" altLang="pt-BR"/>
              <a:pPr/>
              <a:t>25/05/2024</a:t>
            </a:fld>
            <a:endParaRPr lang="pt-BR" altLang="pt-BR"/>
          </a:p>
        </p:txBody>
      </p:sp>
      <p:sp>
        <p:nvSpPr>
          <p:cNvPr id="4" name="Espaço Reservado para Rodapé 4">
            <a:extLst>
              <a:ext uri="{FF2B5EF4-FFF2-40B4-BE49-F238E27FC236}">
                <a16:creationId xmlns:a16="http://schemas.microsoft.com/office/drawing/2014/main" id="{28AE68D6-FB2A-D2C2-F606-10BAFA4676BF}"/>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085557AF-C53A-FA25-652B-FA2C1B92CBCA}"/>
              </a:ext>
            </a:extLst>
          </p:cNvPr>
          <p:cNvSpPr>
            <a:spLocks noGrp="1"/>
          </p:cNvSpPr>
          <p:nvPr>
            <p:ph type="sldNum" sz="quarter" idx="12"/>
          </p:nvPr>
        </p:nvSpPr>
        <p:spPr/>
        <p:txBody>
          <a:bodyPr/>
          <a:lstStyle>
            <a:lvl1pPr>
              <a:defRPr/>
            </a:lvl1pPr>
          </a:lstStyle>
          <a:p>
            <a:fld id="{80487D63-64A1-4C8E-8507-91ABB319A020}" type="slidenum">
              <a:rPr lang="pt-BR" altLang="pt-BR"/>
              <a:pPr/>
              <a:t>‹nº›</a:t>
            </a:fld>
            <a:endParaRPr lang="pt-BR" altLang="pt-BR"/>
          </a:p>
        </p:txBody>
      </p:sp>
    </p:spTree>
    <p:extLst>
      <p:ext uri="{BB962C8B-B14F-4D97-AF65-F5344CB8AC3E}">
        <p14:creationId xmlns:p14="http://schemas.microsoft.com/office/powerpoint/2010/main" val="106572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2D577EC0-E648-E8C3-AA24-0C05FC86258E}"/>
              </a:ext>
            </a:extLst>
          </p:cNvPr>
          <p:cNvSpPr>
            <a:spLocks noGrp="1"/>
          </p:cNvSpPr>
          <p:nvPr>
            <p:ph type="dt" sz="half" idx="10"/>
          </p:nvPr>
        </p:nvSpPr>
        <p:spPr/>
        <p:txBody>
          <a:bodyPr/>
          <a:lstStyle>
            <a:lvl1pPr>
              <a:defRPr/>
            </a:lvl1pPr>
          </a:lstStyle>
          <a:p>
            <a:fld id="{CFFB07BD-891F-4467-B208-E85EDB39DD1F}" type="datetimeFigureOut">
              <a:rPr lang="pt-BR" altLang="pt-BR"/>
              <a:pPr/>
              <a:t>25/05/2024</a:t>
            </a:fld>
            <a:endParaRPr lang="pt-BR" altLang="pt-BR"/>
          </a:p>
        </p:txBody>
      </p:sp>
      <p:sp>
        <p:nvSpPr>
          <p:cNvPr id="3" name="Espaço Reservado para Rodapé 4">
            <a:extLst>
              <a:ext uri="{FF2B5EF4-FFF2-40B4-BE49-F238E27FC236}">
                <a16:creationId xmlns:a16="http://schemas.microsoft.com/office/drawing/2014/main" id="{F21BCDE2-97E4-88A6-E6D7-9237D3BA2AE9}"/>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B5648F16-0F96-9C80-D9A3-70C5E14D6A14}"/>
              </a:ext>
            </a:extLst>
          </p:cNvPr>
          <p:cNvSpPr>
            <a:spLocks noGrp="1"/>
          </p:cNvSpPr>
          <p:nvPr>
            <p:ph type="sldNum" sz="quarter" idx="12"/>
          </p:nvPr>
        </p:nvSpPr>
        <p:spPr/>
        <p:txBody>
          <a:bodyPr/>
          <a:lstStyle>
            <a:lvl1pPr>
              <a:defRPr/>
            </a:lvl1pPr>
          </a:lstStyle>
          <a:p>
            <a:fld id="{1B5F70A7-FB46-497C-BF41-76D5FD52E12C}" type="slidenum">
              <a:rPr lang="pt-BR" altLang="pt-BR"/>
              <a:pPr/>
              <a:t>‹nº›</a:t>
            </a:fld>
            <a:endParaRPr lang="pt-BR" altLang="pt-BR"/>
          </a:p>
        </p:txBody>
      </p:sp>
    </p:spTree>
    <p:extLst>
      <p:ext uri="{BB962C8B-B14F-4D97-AF65-F5344CB8AC3E}">
        <p14:creationId xmlns:p14="http://schemas.microsoft.com/office/powerpoint/2010/main" val="303966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a:extLst>
              <a:ext uri="{FF2B5EF4-FFF2-40B4-BE49-F238E27FC236}">
                <a16:creationId xmlns:a16="http://schemas.microsoft.com/office/drawing/2014/main" id="{FCD7C177-60F0-2DE8-A64E-D4F880BB5F55}"/>
              </a:ext>
            </a:extLst>
          </p:cNvPr>
          <p:cNvSpPr>
            <a:spLocks noGrp="1"/>
          </p:cNvSpPr>
          <p:nvPr>
            <p:ph type="dt" sz="half" idx="10"/>
          </p:nvPr>
        </p:nvSpPr>
        <p:spPr/>
        <p:txBody>
          <a:bodyPr/>
          <a:lstStyle>
            <a:lvl1pPr>
              <a:defRPr/>
            </a:lvl1pPr>
          </a:lstStyle>
          <a:p>
            <a:fld id="{B5720E98-06AC-4CCB-A2AE-5E82F647ABB0}" type="datetimeFigureOut">
              <a:rPr lang="pt-BR" altLang="pt-BR"/>
              <a:pPr/>
              <a:t>25/05/2024</a:t>
            </a:fld>
            <a:endParaRPr lang="pt-BR" altLang="pt-BR"/>
          </a:p>
        </p:txBody>
      </p:sp>
      <p:sp>
        <p:nvSpPr>
          <p:cNvPr id="6" name="Espaço Reservado para Rodapé 4">
            <a:extLst>
              <a:ext uri="{FF2B5EF4-FFF2-40B4-BE49-F238E27FC236}">
                <a16:creationId xmlns:a16="http://schemas.microsoft.com/office/drawing/2014/main" id="{3538901F-2AAF-01A9-3036-E275E625D26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BE8E96F2-41D8-1234-0D93-28003DC2D9F5}"/>
              </a:ext>
            </a:extLst>
          </p:cNvPr>
          <p:cNvSpPr>
            <a:spLocks noGrp="1"/>
          </p:cNvSpPr>
          <p:nvPr>
            <p:ph type="sldNum" sz="quarter" idx="12"/>
          </p:nvPr>
        </p:nvSpPr>
        <p:spPr/>
        <p:txBody>
          <a:bodyPr/>
          <a:lstStyle>
            <a:lvl1pPr>
              <a:defRPr/>
            </a:lvl1pPr>
          </a:lstStyle>
          <a:p>
            <a:fld id="{B6193218-59D9-4930-8617-BDF08987A818}" type="slidenum">
              <a:rPr lang="pt-BR" altLang="pt-BR"/>
              <a:pPr/>
              <a:t>‹nº›</a:t>
            </a:fld>
            <a:endParaRPr lang="pt-BR" altLang="pt-BR"/>
          </a:p>
        </p:txBody>
      </p:sp>
    </p:spTree>
    <p:extLst>
      <p:ext uri="{BB962C8B-B14F-4D97-AF65-F5344CB8AC3E}">
        <p14:creationId xmlns:p14="http://schemas.microsoft.com/office/powerpoint/2010/main" val="281698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a:extLst>
              <a:ext uri="{FF2B5EF4-FFF2-40B4-BE49-F238E27FC236}">
                <a16:creationId xmlns:a16="http://schemas.microsoft.com/office/drawing/2014/main" id="{4DBE105F-D88C-7C75-DBAD-D396E3C8BB9A}"/>
              </a:ext>
            </a:extLst>
          </p:cNvPr>
          <p:cNvSpPr>
            <a:spLocks noGrp="1"/>
          </p:cNvSpPr>
          <p:nvPr>
            <p:ph type="dt" sz="half" idx="10"/>
          </p:nvPr>
        </p:nvSpPr>
        <p:spPr/>
        <p:txBody>
          <a:bodyPr/>
          <a:lstStyle>
            <a:lvl1pPr>
              <a:defRPr/>
            </a:lvl1pPr>
          </a:lstStyle>
          <a:p>
            <a:fld id="{DC1B5761-857E-457F-B678-D6D827D17521}" type="datetimeFigureOut">
              <a:rPr lang="pt-BR" altLang="pt-BR"/>
              <a:pPr/>
              <a:t>25/05/2024</a:t>
            </a:fld>
            <a:endParaRPr lang="pt-BR" altLang="pt-BR"/>
          </a:p>
        </p:txBody>
      </p:sp>
      <p:sp>
        <p:nvSpPr>
          <p:cNvPr id="6" name="Espaço Reservado para Rodapé 4">
            <a:extLst>
              <a:ext uri="{FF2B5EF4-FFF2-40B4-BE49-F238E27FC236}">
                <a16:creationId xmlns:a16="http://schemas.microsoft.com/office/drawing/2014/main" id="{0BD8792A-0291-6EC4-1785-3E0AF6A27E7E}"/>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D7585B6-12AE-0ADF-755E-B95F7E691F2C}"/>
              </a:ext>
            </a:extLst>
          </p:cNvPr>
          <p:cNvSpPr>
            <a:spLocks noGrp="1"/>
          </p:cNvSpPr>
          <p:nvPr>
            <p:ph type="sldNum" sz="quarter" idx="12"/>
          </p:nvPr>
        </p:nvSpPr>
        <p:spPr/>
        <p:txBody>
          <a:bodyPr/>
          <a:lstStyle>
            <a:lvl1pPr>
              <a:defRPr/>
            </a:lvl1pPr>
          </a:lstStyle>
          <a:p>
            <a:fld id="{10280408-682D-450D-9C80-9BAB25A5CACB}" type="slidenum">
              <a:rPr lang="pt-BR" altLang="pt-BR"/>
              <a:pPr/>
              <a:t>‹nº›</a:t>
            </a:fld>
            <a:endParaRPr lang="pt-BR" altLang="pt-BR"/>
          </a:p>
        </p:txBody>
      </p:sp>
    </p:spTree>
    <p:extLst>
      <p:ext uri="{BB962C8B-B14F-4D97-AF65-F5344CB8AC3E}">
        <p14:creationId xmlns:p14="http://schemas.microsoft.com/office/powerpoint/2010/main" val="66314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2D9E72A6-8EEE-3610-1815-886EB657F20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a:extLst>
              <a:ext uri="{FF2B5EF4-FFF2-40B4-BE49-F238E27FC236}">
                <a16:creationId xmlns:a16="http://schemas.microsoft.com/office/drawing/2014/main" id="{16F96E7B-4FF9-9BF0-3A0B-229CA47FCE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E711DC47-445F-F7A9-8ACC-101C499BF02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anose="020B0604020202020204" pitchFamily="34" charset="0"/>
              </a:defRPr>
            </a:lvl1pPr>
          </a:lstStyle>
          <a:p>
            <a:fld id="{527266B6-A844-403B-BC93-7E2B3DBAE8A8}" type="datetimeFigureOut">
              <a:rPr lang="pt-BR" altLang="pt-BR"/>
              <a:pPr/>
              <a:t>25/05/2024</a:t>
            </a:fld>
            <a:endParaRPr lang="pt-BR" altLang="pt-BR"/>
          </a:p>
        </p:txBody>
      </p:sp>
      <p:sp>
        <p:nvSpPr>
          <p:cNvPr id="5" name="Espaço Reservado para Rodapé 4">
            <a:extLst>
              <a:ext uri="{FF2B5EF4-FFF2-40B4-BE49-F238E27FC236}">
                <a16:creationId xmlns:a16="http://schemas.microsoft.com/office/drawing/2014/main" id="{D9FB0E1E-6A12-6461-97DD-64D92666F0A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713D6B59-04DB-88E2-A1C9-CFB5906442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anose="020B0604020202020204" pitchFamily="34" charset="0"/>
              </a:defRPr>
            </a:lvl1pPr>
          </a:lstStyle>
          <a:p>
            <a:fld id="{E96931A6-6A3C-40E3-9970-07A8FC7EA637}"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27480F3-7AC9-8A42-A74E-C2E05FE5FD29}"/>
              </a:ext>
            </a:extLst>
          </p:cNvPr>
          <p:cNvSpPr>
            <a:spLocks noGrp="1"/>
          </p:cNvSpPr>
          <p:nvPr>
            <p:ph type="subTitle" idx="1"/>
          </p:nvPr>
        </p:nvSpPr>
        <p:spPr>
          <a:xfrm>
            <a:off x="250825" y="5681663"/>
            <a:ext cx="4321175" cy="1419225"/>
          </a:xfrm>
        </p:spPr>
        <p:txBody>
          <a:bodyPr>
            <a:normAutofit/>
          </a:bodyPr>
          <a:lstStyle/>
          <a:p>
            <a:pPr eaLnBrk="1" hangingPunct="1">
              <a:lnSpc>
                <a:spcPct val="80000"/>
              </a:lnSpc>
              <a:buFont typeface="Arial" charset="0"/>
              <a:buNone/>
              <a:defRPr/>
            </a:pPr>
            <a:r>
              <a:rPr lang="pt-BR" sz="3000" dirty="0">
                <a:solidFill>
                  <a:schemeClr val="tx1"/>
                </a:solidFill>
                <a:latin typeface="Trebuchet MS"/>
                <a:ea typeface="ＭＳ Ｐゴシック" charset="0"/>
                <a:cs typeface="Trebuchet MS"/>
              </a:rPr>
              <a:t>PEQUENOS GRUPOS NO </a:t>
            </a:r>
            <a:r>
              <a:rPr lang="pt-BR" sz="3000" spc="300" dirty="0">
                <a:solidFill>
                  <a:schemeClr val="tx1"/>
                </a:solidFill>
                <a:latin typeface="Trebuchet MS"/>
                <a:ea typeface="ＭＳ Ｐゴシック" charset="0"/>
                <a:cs typeface="Trebuchet MS"/>
              </a:rPr>
              <a:t>NOVO TESTAMENTO </a:t>
            </a:r>
          </a:p>
        </p:txBody>
      </p:sp>
      <p:sp>
        <p:nvSpPr>
          <p:cNvPr id="14338" name="TextBox 5">
            <a:extLst>
              <a:ext uri="{FF2B5EF4-FFF2-40B4-BE49-F238E27FC236}">
                <a16:creationId xmlns:a16="http://schemas.microsoft.com/office/drawing/2014/main" id="{7DCD89E1-66D8-CF05-FA8B-A796C30D4178}"/>
              </a:ext>
            </a:extLst>
          </p:cNvPr>
          <p:cNvSpPr txBox="1">
            <a:spLocks noChangeArrowheads="1"/>
          </p:cNvSpPr>
          <p:nvPr/>
        </p:nvSpPr>
        <p:spPr bwMode="auto">
          <a:xfrm>
            <a:off x="250825" y="260350"/>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t-BR" altLang="pt-BR" sz="1800" b="1"/>
              <a:t>CAP. 3</a:t>
            </a:r>
            <a:endParaRPr lang="pt-BR" altLang="pt-BR" sz="1800"/>
          </a:p>
          <a:p>
            <a:pPr eaLnBrk="1" hangingPunct="1"/>
            <a:endParaRPr lang="en-US" altLang="pt-B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ítulo 1">
            <a:extLst>
              <a:ext uri="{FF2B5EF4-FFF2-40B4-BE49-F238E27FC236}">
                <a16:creationId xmlns:a16="http://schemas.microsoft.com/office/drawing/2014/main" id="{2A99B425-51F5-ED7B-ABB7-0253113DB2A0}"/>
              </a:ext>
            </a:extLst>
          </p:cNvPr>
          <p:cNvSpPr>
            <a:spLocks noGrp="1"/>
          </p:cNvSpPr>
          <p:nvPr>
            <p:ph type="title"/>
          </p:nvPr>
        </p:nvSpPr>
        <p:spPr>
          <a:xfrm>
            <a:off x="468313" y="544513"/>
            <a:ext cx="8229600" cy="1143000"/>
          </a:xfrm>
        </p:spPr>
        <p:txBody>
          <a:bodyPr/>
          <a:lstStyle/>
          <a:p>
            <a:pPr eaLnBrk="1" hangingPunct="1"/>
            <a:r>
              <a:rPr lang="pt-BR" altLang="pt-BR" sz="2800" b="1" u="sng"/>
              <a:t>CÍRCULO APOSTÓLICO </a:t>
            </a:r>
            <a:br>
              <a:rPr lang="pt-BR" altLang="pt-BR" sz="2800" u="sng"/>
            </a:br>
            <a:endParaRPr lang="pt-BR" altLang="pt-BR" sz="2800" u="sng"/>
          </a:p>
        </p:txBody>
      </p:sp>
      <p:sp>
        <p:nvSpPr>
          <p:cNvPr id="9219" name="Espaço Reservado para Conteúdo 2">
            <a:extLst>
              <a:ext uri="{FF2B5EF4-FFF2-40B4-BE49-F238E27FC236}">
                <a16:creationId xmlns:a16="http://schemas.microsoft.com/office/drawing/2014/main" id="{3CF29199-F805-F3CF-8B88-7AB6D59D83AA}"/>
              </a:ext>
            </a:extLst>
          </p:cNvPr>
          <p:cNvSpPr>
            <a:spLocks noGrp="1"/>
          </p:cNvSpPr>
          <p:nvPr>
            <p:ph idx="1"/>
          </p:nvPr>
        </p:nvSpPr>
        <p:spPr>
          <a:xfrm>
            <a:off x="898525" y="1373188"/>
            <a:ext cx="7632700" cy="5295900"/>
          </a:xfrm>
        </p:spPr>
        <p:txBody>
          <a:bodyPr/>
          <a:lstStyle/>
          <a:p>
            <a:pPr algn="just" eaLnBrk="1" hangingPunct="1"/>
            <a:r>
              <a:rPr lang="pt-BR" altLang="pt-BR" sz="2800">
                <a:latin typeface="Trebuchet MS" panose="020B0603020202020204" pitchFamily="34" charset="0"/>
              </a:rPr>
              <a:t>Alberto Timm -"círculo apostólico</a:t>
            </a:r>
          </a:p>
          <a:p>
            <a:pPr algn="just" eaLnBrk="1" hangingPunct="1">
              <a:buFont typeface="Arial" panose="020B0604020202020204" pitchFamily="34" charset="0"/>
              <a:buNone/>
            </a:pPr>
            <a:endParaRPr lang="pt-BR" altLang="pt-BR" sz="1600">
              <a:latin typeface="Trebuchet MS" panose="020B0603020202020204" pitchFamily="34" charset="0"/>
            </a:endParaRPr>
          </a:p>
          <a:p>
            <a:pPr algn="just" eaLnBrk="1" hangingPunct="1"/>
            <a:r>
              <a:rPr lang="pt-BR" altLang="pt-BR" sz="2800">
                <a:latin typeface="Trebuchet MS" panose="020B0603020202020204" pitchFamily="34" charset="0"/>
              </a:rPr>
              <a:t>No círculo apostólico, formado por doze pessoas:</a:t>
            </a:r>
          </a:p>
          <a:p>
            <a:pPr lvl="1" eaLnBrk="1" hangingPunct="1"/>
            <a:r>
              <a:rPr lang="pt-BR" altLang="pt-BR">
                <a:latin typeface="Trebuchet MS" panose="020B0603020202020204" pitchFamily="34" charset="0"/>
              </a:rPr>
              <a:t>(1) mantinham comunhão com Cristo; </a:t>
            </a:r>
          </a:p>
          <a:p>
            <a:pPr lvl="1" eaLnBrk="1" hangingPunct="1"/>
            <a:r>
              <a:rPr lang="pt-BR" altLang="pt-BR">
                <a:latin typeface="Trebuchet MS" panose="020B0603020202020204" pitchFamily="34" charset="0"/>
              </a:rPr>
              <a:t>(2) socializavam-se uns com os outros; </a:t>
            </a:r>
          </a:p>
          <a:p>
            <a:pPr lvl="1" eaLnBrk="1" hangingPunct="1"/>
            <a:r>
              <a:rPr lang="pt-BR" altLang="pt-BR">
                <a:latin typeface="Trebuchet MS" panose="020B0603020202020204" pitchFamily="34" charset="0"/>
              </a:rPr>
              <a:t>(3) eram ensinados pelo Mestre; </a:t>
            </a:r>
          </a:p>
          <a:p>
            <a:pPr lvl="1" eaLnBrk="1" hangingPunct="1"/>
            <a:r>
              <a:rPr lang="pt-BR" altLang="pt-BR">
                <a:latin typeface="Trebuchet MS" panose="020B0603020202020204" pitchFamily="34" charset="0"/>
              </a:rPr>
              <a:t>(4) eram treinados para a missão; </a:t>
            </a:r>
          </a:p>
          <a:p>
            <a:pPr lvl="1" eaLnBrk="1" hangingPunct="1"/>
            <a:r>
              <a:rPr lang="pt-BR" altLang="pt-BR">
                <a:latin typeface="Trebuchet MS" panose="020B0603020202020204" pitchFamily="34" charset="0"/>
              </a:rPr>
              <a:t>(5) participavam do esforço evangelístico". </a:t>
            </a:r>
          </a:p>
          <a:p>
            <a:pPr eaLnBrk="1" hangingPunct="1"/>
            <a:endParaRPr lang="pt-BR" altLang="pt-B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ítulo 1">
            <a:extLst>
              <a:ext uri="{FF2B5EF4-FFF2-40B4-BE49-F238E27FC236}">
                <a16:creationId xmlns:a16="http://schemas.microsoft.com/office/drawing/2014/main" id="{7AA5CEE2-BC57-B021-47FF-CCAABE5043E9}"/>
              </a:ext>
            </a:extLst>
          </p:cNvPr>
          <p:cNvSpPr>
            <a:spLocks noGrp="1"/>
          </p:cNvSpPr>
          <p:nvPr>
            <p:ph type="title"/>
          </p:nvPr>
        </p:nvSpPr>
        <p:spPr/>
        <p:txBody>
          <a:bodyPr/>
          <a:lstStyle/>
          <a:p>
            <a:pPr eaLnBrk="1" hangingPunct="1"/>
            <a:r>
              <a:rPr lang="pt-BR" altLang="pt-BR" sz="2800" b="1" u="sng"/>
              <a:t>CÍRCULO APOSTÓLICO </a:t>
            </a:r>
            <a:endParaRPr lang="pt-BR" altLang="pt-BR" sz="2800" u="sng"/>
          </a:p>
        </p:txBody>
      </p:sp>
      <p:pic>
        <p:nvPicPr>
          <p:cNvPr id="33794" name="Picture 1" descr="prayer.png">
            <a:extLst>
              <a:ext uri="{FF2B5EF4-FFF2-40B4-BE49-F238E27FC236}">
                <a16:creationId xmlns:a16="http://schemas.microsoft.com/office/drawing/2014/main" id="{5468C056-C5F0-5D8F-6F04-8B88410883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2420938"/>
            <a:ext cx="4310063"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a:extLst>
              <a:ext uri="{FF2B5EF4-FFF2-40B4-BE49-F238E27FC236}">
                <a16:creationId xmlns:a16="http://schemas.microsoft.com/office/drawing/2014/main" id="{8C1A0CB2-96DD-DEC1-948D-531DACBDAE72}"/>
              </a:ext>
            </a:extLst>
          </p:cNvPr>
          <p:cNvSpPr>
            <a:spLocks noGrp="1"/>
          </p:cNvSpPr>
          <p:nvPr>
            <p:ph idx="1"/>
          </p:nvPr>
        </p:nvSpPr>
        <p:spPr>
          <a:xfrm>
            <a:off x="898525" y="1228725"/>
            <a:ext cx="7632700" cy="6808788"/>
          </a:xfrm>
        </p:spPr>
        <p:txBody>
          <a:bodyPr>
            <a:normAutofit/>
          </a:bodyPr>
          <a:lstStyle/>
          <a:p>
            <a:pPr marL="0" indent="0" algn="just" eaLnBrk="1" hangingPunct="1">
              <a:lnSpc>
                <a:spcPct val="80000"/>
              </a:lnSpc>
              <a:buFont typeface="Arial" panose="020B0604020202020204" pitchFamily="34" charset="0"/>
              <a:buNone/>
            </a:pPr>
            <a:r>
              <a:rPr lang="pt-BR" altLang="pt-BR" sz="2800" b="1">
                <a:latin typeface="Trebuchet MS" panose="020B0603020202020204" pitchFamily="34" charset="0"/>
              </a:rPr>
              <a:t>Propósito do Pequeno Grupo</a:t>
            </a:r>
          </a:p>
          <a:p>
            <a:pPr marL="0" indent="0" algn="just" eaLnBrk="1" hangingPunct="1">
              <a:lnSpc>
                <a:spcPct val="80000"/>
              </a:lnSpc>
              <a:buFont typeface="Arial" panose="020B0604020202020204" pitchFamily="34" charset="0"/>
              <a:buNone/>
            </a:pPr>
            <a:endParaRPr lang="pt-BR" altLang="pt-BR" sz="1200" b="1">
              <a:latin typeface="Trebuchet MS" panose="020B0603020202020204" pitchFamily="34" charset="0"/>
            </a:endParaRPr>
          </a:p>
          <a:p>
            <a:pPr marL="0" indent="0" algn="just" eaLnBrk="1" hangingPunct="1">
              <a:lnSpc>
                <a:spcPct val="80000"/>
              </a:lnSpc>
              <a:buFont typeface="Arial" panose="020B0604020202020204" pitchFamily="34" charset="0"/>
              <a:buNone/>
            </a:pPr>
            <a:r>
              <a:rPr lang="pt-BR" altLang="pt-BR" sz="2800">
                <a:latin typeface="Trebuchet MS" panose="020B0603020202020204" pitchFamily="34" charset="0"/>
              </a:rPr>
              <a:t>(1) estar com Ele em comunhão espiritual e (2) proclamar Seu evangelho com poder.</a:t>
            </a:r>
          </a:p>
          <a:p>
            <a:pPr marL="0" indent="0" algn="just" eaLnBrk="1" hangingPunct="1">
              <a:lnSpc>
                <a:spcPct val="80000"/>
              </a:lnSpc>
              <a:buFont typeface="Arial" panose="020B0604020202020204" pitchFamily="34" charset="0"/>
              <a:buNone/>
            </a:pPr>
            <a:endParaRPr lang="pt-BR" altLang="pt-BR" sz="1200">
              <a:latin typeface="Trebuchet MS" panose="020B0603020202020204" pitchFamily="34" charset="0"/>
            </a:endParaRPr>
          </a:p>
          <a:p>
            <a:pPr marL="0" indent="0" algn="just" eaLnBrk="1" hangingPunct="1">
              <a:lnSpc>
                <a:spcPct val="80000"/>
              </a:lnSpc>
              <a:buFont typeface="Arial" panose="020B0604020202020204" pitchFamily="34" charset="0"/>
              <a:buNone/>
            </a:pPr>
            <a:endParaRPr lang="pt-BR" altLang="pt-BR" sz="1200">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"subiu ao monte e chamou </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os que Ele mesmo quis, e </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vieram para junto dEle. Então, </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designou doze para estarem </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com Ele e para os enviar a </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pregar</a:t>
            </a:r>
            <a:r>
              <a:rPr lang="pt-BR" altLang="en-US">
                <a:latin typeface="Trebuchet MS" panose="020B0603020202020204" pitchFamily="34" charset="0"/>
              </a:rPr>
              <a:t>”</a:t>
            </a:r>
            <a:r>
              <a:rPr lang="pt-BR" altLang="pt-BR">
                <a:latin typeface="Trebuchet MS" panose="020B0603020202020204" pitchFamily="34" charset="0"/>
              </a:rPr>
              <a:t> (Mc 3:13,14). </a:t>
            </a:r>
          </a:p>
          <a:p>
            <a:pPr lvl="1" eaLnBrk="1" hangingPunct="1">
              <a:lnSpc>
                <a:spcPct val="80000"/>
              </a:lnSpc>
              <a:buFont typeface="Arial" panose="020B0604020202020204" pitchFamily="34" charset="0"/>
              <a:buNone/>
            </a:pPr>
            <a:endParaRPr lang="pt-BR" altLang="pt-BR" sz="2600"/>
          </a:p>
          <a:p>
            <a:pPr lvl="1" eaLnBrk="1" hangingPunct="1">
              <a:lnSpc>
                <a:spcPct val="80000"/>
              </a:lnSpc>
            </a:pPr>
            <a:endParaRPr lang="pt-BR" altLang="pt-B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ítulo 1">
            <a:extLst>
              <a:ext uri="{FF2B5EF4-FFF2-40B4-BE49-F238E27FC236}">
                <a16:creationId xmlns:a16="http://schemas.microsoft.com/office/drawing/2014/main" id="{780BB9F6-251C-99DC-7421-D4FE37D37814}"/>
              </a:ext>
            </a:extLst>
          </p:cNvPr>
          <p:cNvSpPr>
            <a:spLocks noGrp="1"/>
          </p:cNvSpPr>
          <p:nvPr>
            <p:ph type="title"/>
          </p:nvPr>
        </p:nvSpPr>
        <p:spPr/>
        <p:txBody>
          <a:bodyPr/>
          <a:lstStyle/>
          <a:p>
            <a:pPr eaLnBrk="1" hangingPunct="1"/>
            <a:r>
              <a:rPr lang="pt-BR" altLang="pt-BR" sz="2800" b="1" u="sng"/>
              <a:t>CÍRCULO APOSTÓLICO </a:t>
            </a:r>
            <a:endParaRPr lang="pt-BR" altLang="pt-BR" sz="2800" u="sng"/>
          </a:p>
        </p:txBody>
      </p:sp>
      <p:pic>
        <p:nvPicPr>
          <p:cNvPr id="35842" name="Picture 1" descr="Jesus.png">
            <a:extLst>
              <a:ext uri="{FF2B5EF4-FFF2-40B4-BE49-F238E27FC236}">
                <a16:creationId xmlns:a16="http://schemas.microsoft.com/office/drawing/2014/main" id="{2F43CF8F-697C-32F4-B54D-7B979AA3DA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88913"/>
            <a:ext cx="567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Espaço Reservado para Conteúdo 2">
            <a:extLst>
              <a:ext uri="{FF2B5EF4-FFF2-40B4-BE49-F238E27FC236}">
                <a16:creationId xmlns:a16="http://schemas.microsoft.com/office/drawing/2014/main" id="{5B4F1217-50BD-8D35-40D4-84BB270A4484}"/>
              </a:ext>
            </a:extLst>
          </p:cNvPr>
          <p:cNvSpPr>
            <a:spLocks noGrp="1"/>
          </p:cNvSpPr>
          <p:nvPr>
            <p:ph idx="1"/>
          </p:nvPr>
        </p:nvSpPr>
        <p:spPr>
          <a:xfrm>
            <a:off x="1187450" y="1228725"/>
            <a:ext cx="5761038" cy="6808788"/>
          </a:xfrm>
        </p:spPr>
        <p:txBody>
          <a:bodyPr/>
          <a:lstStyle/>
          <a:p>
            <a:pPr marL="0" lvl="2" indent="0" algn="just" eaLnBrk="1" hangingPunct="1">
              <a:lnSpc>
                <a:spcPct val="80000"/>
              </a:lnSpc>
            </a:pPr>
            <a:r>
              <a:rPr lang="pt-BR" altLang="pt-BR" sz="2800">
                <a:latin typeface="Trebuchet MS" panose="020B0603020202020204" pitchFamily="34" charset="0"/>
              </a:rPr>
              <a:t>Marcos 3: 13, Jesus chama os discípulos para estar com Ele - é a comunhão. </a:t>
            </a:r>
          </a:p>
          <a:p>
            <a:pPr marL="0" lvl="2" indent="0" algn="just" eaLnBrk="1" hangingPunct="1">
              <a:lnSpc>
                <a:spcPct val="80000"/>
              </a:lnSpc>
            </a:pPr>
            <a:endParaRPr lang="pt-BR" altLang="pt-BR" sz="2800">
              <a:latin typeface="Trebuchet MS" panose="020B0603020202020204" pitchFamily="34" charset="0"/>
            </a:endParaRPr>
          </a:p>
          <a:p>
            <a:pPr marL="0" lvl="2" indent="0" algn="just" eaLnBrk="1" hangingPunct="1">
              <a:lnSpc>
                <a:spcPct val="80000"/>
              </a:lnSpc>
            </a:pPr>
            <a:r>
              <a:rPr lang="pt-BR" altLang="pt-BR" sz="2800">
                <a:latin typeface="Trebuchet MS" panose="020B0603020202020204" pitchFamily="34" charset="0"/>
              </a:rPr>
              <a:t>Em Mateus 28:20, Jesus promete que estará com eles – é a missão em comunhão. </a:t>
            </a:r>
          </a:p>
          <a:p>
            <a:pPr marL="0" lvl="2" indent="0" algn="just" eaLnBrk="1" hangingPunct="1">
              <a:lnSpc>
                <a:spcPct val="80000"/>
              </a:lnSpc>
            </a:pPr>
            <a:endParaRPr lang="pt-BR" altLang="pt-BR" sz="2800">
              <a:latin typeface="Trebuchet MS" panose="020B0603020202020204" pitchFamily="34" charset="0"/>
            </a:endParaRPr>
          </a:p>
          <a:p>
            <a:pPr marL="0" lvl="2" indent="0" algn="just" eaLnBrk="1" hangingPunct="1">
              <a:lnSpc>
                <a:spcPct val="80000"/>
              </a:lnSpc>
            </a:pPr>
            <a:r>
              <a:rPr lang="pt-BR" altLang="pt-BR" sz="2800">
                <a:latin typeface="Trebuchet MS" panose="020B0603020202020204" pitchFamily="34" charset="0"/>
              </a:rPr>
              <a:t>Em Atos 1:4 Jesus une as duas marcas do discipulado – </a:t>
            </a:r>
            <a:r>
              <a:rPr lang="ja-JP" altLang="pt-BR" sz="2800">
                <a:latin typeface="Trebuchet MS" panose="020B0603020202020204" pitchFamily="34" charset="0"/>
              </a:rPr>
              <a:t>“</a:t>
            </a:r>
            <a:r>
              <a:rPr lang="pt-BR" altLang="ja-JP" sz="2800">
                <a:latin typeface="Trebuchet MS" panose="020B0603020202020204" pitchFamily="34" charset="0"/>
              </a:rPr>
              <a:t>comunhão e missão." </a:t>
            </a:r>
          </a:p>
          <a:p>
            <a:pPr lvl="1" eaLnBrk="1" hangingPunct="1">
              <a:lnSpc>
                <a:spcPct val="80000"/>
              </a:lnSpc>
            </a:pPr>
            <a:endParaRPr lang="pt-BR" altLang="pt-BR" sz="2600"/>
          </a:p>
          <a:p>
            <a:pPr lvl="1" eaLnBrk="1" hangingPunct="1">
              <a:lnSpc>
                <a:spcPct val="80000"/>
              </a:lnSpc>
            </a:pPr>
            <a:endParaRPr lang="pt-BR" altLang="pt-BR" sz="2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ítulo 1">
            <a:extLst>
              <a:ext uri="{FF2B5EF4-FFF2-40B4-BE49-F238E27FC236}">
                <a16:creationId xmlns:a16="http://schemas.microsoft.com/office/drawing/2014/main" id="{18E26717-C7F9-EF45-F710-DD4BF5C1C1BB}"/>
              </a:ext>
            </a:extLst>
          </p:cNvPr>
          <p:cNvSpPr>
            <a:spLocks noGrp="1"/>
          </p:cNvSpPr>
          <p:nvPr>
            <p:ph type="title"/>
          </p:nvPr>
        </p:nvSpPr>
        <p:spPr>
          <a:xfrm>
            <a:off x="468313" y="544513"/>
            <a:ext cx="8229600" cy="1143000"/>
          </a:xfrm>
        </p:spPr>
        <p:txBody>
          <a:bodyPr/>
          <a:lstStyle/>
          <a:p>
            <a:pPr eaLnBrk="1" hangingPunct="1"/>
            <a:r>
              <a:rPr lang="pt-BR" altLang="pt-BR" sz="2800" b="1" u="sng"/>
              <a:t>CRISTIANISMO APOSTÓLICO </a:t>
            </a:r>
            <a:br>
              <a:rPr lang="pt-BR" altLang="pt-BR" sz="2800" u="sng"/>
            </a:br>
            <a:endParaRPr lang="pt-BR" altLang="pt-BR" sz="2800" u="sng"/>
          </a:p>
        </p:txBody>
      </p:sp>
      <p:sp>
        <p:nvSpPr>
          <p:cNvPr id="11267" name="Espaço Reservado para Conteúdo 2">
            <a:extLst>
              <a:ext uri="{FF2B5EF4-FFF2-40B4-BE49-F238E27FC236}">
                <a16:creationId xmlns:a16="http://schemas.microsoft.com/office/drawing/2014/main" id="{CB3D754F-D8B1-818C-E15F-D9530C8C4A34}"/>
              </a:ext>
            </a:extLst>
          </p:cNvPr>
          <p:cNvSpPr>
            <a:spLocks noGrp="1"/>
          </p:cNvSpPr>
          <p:nvPr>
            <p:ph idx="1"/>
          </p:nvPr>
        </p:nvSpPr>
        <p:spPr>
          <a:xfrm>
            <a:off x="898525" y="1373188"/>
            <a:ext cx="7632700" cy="4752975"/>
          </a:xfrm>
        </p:spPr>
        <p:txBody>
          <a:bodyPr/>
          <a:lstStyle/>
          <a:p>
            <a:pPr algn="just" eaLnBrk="1" hangingPunct="1"/>
            <a:r>
              <a:rPr lang="pt-BR" altLang="pt-BR" sz="2800">
                <a:latin typeface="Trebuchet MS" panose="020B0603020202020204" pitchFamily="34" charset="0"/>
              </a:rPr>
              <a:t>A igreja apostólica tinha um modelo operacional cuja maior característica era a igreja nas casas, reunida nos lares dos irmãos, consequentemente, em pequenos grupos. </a:t>
            </a:r>
          </a:p>
          <a:p>
            <a:pPr algn="just" eaLnBrk="1" hangingPunct="1">
              <a:buFont typeface="Arial" panose="020B0604020202020204" pitchFamily="34" charset="0"/>
              <a:buNone/>
            </a:pPr>
            <a:endParaRPr lang="pt-BR" altLang="pt-BR" sz="1600">
              <a:latin typeface="Trebuchet MS" panose="020B0603020202020204" pitchFamily="34" charset="0"/>
            </a:endParaRPr>
          </a:p>
          <a:p>
            <a:pPr algn="just" eaLnBrk="1" hangingPunct="1"/>
            <a:r>
              <a:rPr lang="pt-BR" altLang="pt-BR" sz="2800">
                <a:latin typeface="Trebuchet MS" panose="020B0603020202020204" pitchFamily="34" charset="0"/>
              </a:rPr>
              <a:t>A igreja era entendida como era: a igreja da casa de Áquila e Priscila (lCo 16:19), a igreja da casa de Ninfa (CI 4:15), a igreja da casa de Filemom (Fm 2), etc. </a:t>
            </a:r>
          </a:p>
          <a:p>
            <a:pPr eaLnBrk="1" hangingPunct="1"/>
            <a:endParaRPr lang="pt-BR" altLang="pt-B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339C-315A-B794-5F33-B1189874C68D}"/>
              </a:ext>
            </a:extLst>
          </p:cNvPr>
          <p:cNvSpPr>
            <a:spLocks noGrp="1"/>
          </p:cNvSpPr>
          <p:nvPr>
            <p:ph type="title"/>
          </p:nvPr>
        </p:nvSpPr>
        <p:spPr>
          <a:xfrm>
            <a:off x="600075" y="544513"/>
            <a:ext cx="8229600" cy="1143000"/>
          </a:xfrm>
        </p:spPr>
        <p:txBody>
          <a:bodyPr>
            <a:normAutofit/>
          </a:bodyPr>
          <a:lstStyle/>
          <a:p>
            <a:pPr eaLnBrk="1" hangingPunct="1"/>
            <a:r>
              <a:rPr lang="pt-BR" altLang="pt-BR" sz="2800" b="1" u="sng">
                <a:latin typeface="Trebuchet MS" panose="020B0603020202020204" pitchFamily="34" charset="0"/>
              </a:rPr>
              <a:t>CASAS COMO LUGAR DE CULTO </a:t>
            </a:r>
            <a:br>
              <a:rPr lang="pt-BR" altLang="pt-BR" sz="3600"/>
            </a:br>
            <a:endParaRPr lang="pt-BR" altLang="pt-BR" sz="3600"/>
          </a:p>
        </p:txBody>
      </p:sp>
      <p:sp>
        <p:nvSpPr>
          <p:cNvPr id="39938" name="Espaço Reservado para Conteúdo 2">
            <a:extLst>
              <a:ext uri="{FF2B5EF4-FFF2-40B4-BE49-F238E27FC236}">
                <a16:creationId xmlns:a16="http://schemas.microsoft.com/office/drawing/2014/main" id="{BDF3282B-C532-F6DB-8D79-1222638D9D05}"/>
              </a:ext>
            </a:extLst>
          </p:cNvPr>
          <p:cNvSpPr>
            <a:spLocks noGrp="1"/>
          </p:cNvSpPr>
          <p:nvPr>
            <p:ph idx="1"/>
          </p:nvPr>
        </p:nvSpPr>
        <p:spPr>
          <a:xfrm>
            <a:off x="898525" y="1628775"/>
            <a:ext cx="7632700" cy="7345363"/>
          </a:xfrm>
        </p:spPr>
        <p:txBody>
          <a:bodyPr/>
          <a:lstStyle/>
          <a:p>
            <a:pPr algn="just" eaLnBrk="1" hangingPunct="1">
              <a:lnSpc>
                <a:spcPct val="80000"/>
              </a:lnSpc>
            </a:pPr>
            <a:r>
              <a:rPr lang="pt-BR" altLang="pt-BR" sz="2800">
                <a:latin typeface="Trebuchet MS" panose="020B0603020202020204" pitchFamily="34" charset="0"/>
              </a:rPr>
              <a:t>A história da igreja do Novo Testamento está tão ligada a casas como a igreja da Idade Média está ligada a catedrais. </a:t>
            </a:r>
          </a:p>
          <a:p>
            <a:pPr algn="just" eaLnBrk="1" hangingPunct="1">
              <a:lnSpc>
                <a:spcPct val="80000"/>
              </a:lnSpc>
            </a:pPr>
            <a:r>
              <a:rPr lang="pt-BR" altLang="pt-BR" sz="2800">
                <a:latin typeface="Trebuchet MS" panose="020B0603020202020204" pitchFamily="34" charset="0"/>
              </a:rPr>
              <a:t>A religião acontecia nas casas, em pequenos grupos. </a:t>
            </a:r>
          </a:p>
          <a:p>
            <a:pPr algn="just" eaLnBrk="1" hangingPunct="1">
              <a:lnSpc>
                <a:spcPct val="80000"/>
              </a:lnSpc>
            </a:pPr>
            <a:endParaRPr lang="pt-BR" altLang="pt-BR" sz="1600">
              <a:latin typeface="Trebuchet MS" panose="020B0603020202020204" pitchFamily="34" charset="0"/>
            </a:endParaRPr>
          </a:p>
          <a:p>
            <a:pPr lvl="1" algn="just" eaLnBrk="1" hangingPunct="1">
              <a:lnSpc>
                <a:spcPct val="80000"/>
              </a:lnSpc>
            </a:pPr>
            <a:r>
              <a:rPr lang="pt-BR" altLang="pt-BR" sz="2400">
                <a:latin typeface="Trebuchet MS" panose="020B0603020202020204" pitchFamily="34" charset="0"/>
              </a:rPr>
              <a:t>A igreja se reunia para culto (Rm 16:5; lCo 16:19; CI 4:15; Fm 2). </a:t>
            </a:r>
          </a:p>
          <a:p>
            <a:pPr lvl="1" algn="just" eaLnBrk="1" hangingPunct="1">
              <a:lnSpc>
                <a:spcPct val="80000"/>
              </a:lnSpc>
            </a:pPr>
            <a:endParaRPr lang="pt-BR" altLang="pt-BR" sz="1600">
              <a:latin typeface="Trebuchet MS" panose="020B0603020202020204" pitchFamily="34" charset="0"/>
            </a:endParaRPr>
          </a:p>
          <a:p>
            <a:pPr lvl="1" algn="just" eaLnBrk="1" hangingPunct="1">
              <a:lnSpc>
                <a:spcPct val="80000"/>
              </a:lnSpc>
            </a:pPr>
            <a:r>
              <a:rPr lang="pt-BR" altLang="pt-BR" sz="2400">
                <a:latin typeface="Trebuchet MS" panose="020B0603020202020204" pitchFamily="34" charset="0"/>
              </a:rPr>
              <a:t>Na liturgia, constava a comunhão com o partir do pão (At 2:46; 6:4; 1 Co 11 :20-27), a experiência da oração (At 1:14; 12:5; 12:1-19), a leitura da Palavra (At 15:30,31) e o poder do testemunho (At 1:8; 10:39). </a:t>
            </a:r>
          </a:p>
          <a:p>
            <a:pPr lvl="1" eaLnBrk="1" hangingPunct="1">
              <a:lnSpc>
                <a:spcPct val="80000"/>
              </a:lnSpc>
            </a:pPr>
            <a:endParaRPr lang="pt-BR" altLang="pt-B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1ABC4-C597-DB53-7467-488341034733}"/>
              </a:ext>
            </a:extLst>
          </p:cNvPr>
          <p:cNvSpPr>
            <a:spLocks noGrp="1"/>
          </p:cNvSpPr>
          <p:nvPr>
            <p:ph type="title"/>
          </p:nvPr>
        </p:nvSpPr>
        <p:spPr>
          <a:xfrm>
            <a:off x="468313" y="533400"/>
            <a:ext cx="8229600" cy="1143000"/>
          </a:xfrm>
        </p:spPr>
        <p:txBody>
          <a:bodyPr>
            <a:normAutofit/>
          </a:bodyPr>
          <a:lstStyle/>
          <a:p>
            <a:pPr eaLnBrk="1" hangingPunct="1"/>
            <a:r>
              <a:rPr lang="pt-BR" altLang="pt-BR" sz="2800" b="1" u="sng">
                <a:latin typeface="Trebuchet MS" panose="020B0603020202020204" pitchFamily="34" charset="0"/>
              </a:rPr>
              <a:t>CASAS COMO LUGAR DE CULTO </a:t>
            </a:r>
            <a:br>
              <a:rPr lang="pt-BR" altLang="pt-BR" sz="3600"/>
            </a:br>
            <a:endParaRPr lang="pt-BR" altLang="pt-BR" sz="3600"/>
          </a:p>
        </p:txBody>
      </p:sp>
      <p:sp>
        <p:nvSpPr>
          <p:cNvPr id="41986" name="Espaço Reservado para Conteúdo 2">
            <a:extLst>
              <a:ext uri="{FF2B5EF4-FFF2-40B4-BE49-F238E27FC236}">
                <a16:creationId xmlns:a16="http://schemas.microsoft.com/office/drawing/2014/main" id="{9F3C19A0-3BE3-55BB-6FD4-DE5EB8EB2180}"/>
              </a:ext>
            </a:extLst>
          </p:cNvPr>
          <p:cNvSpPr>
            <a:spLocks noGrp="1"/>
          </p:cNvSpPr>
          <p:nvPr>
            <p:ph idx="1"/>
          </p:nvPr>
        </p:nvSpPr>
        <p:spPr>
          <a:xfrm>
            <a:off x="898525" y="1628775"/>
            <a:ext cx="7632700" cy="4525963"/>
          </a:xfrm>
        </p:spPr>
        <p:txBody>
          <a:bodyPr/>
          <a:lstStyle/>
          <a:p>
            <a:pPr lvl="1" algn="just" eaLnBrk="1" hangingPunct="1">
              <a:lnSpc>
                <a:spcPct val="90000"/>
              </a:lnSpc>
            </a:pPr>
            <a:r>
              <a:rPr lang="pt-BR" altLang="pt-BR">
                <a:latin typeface="Trebuchet MS" panose="020B0603020202020204" pitchFamily="34" charset="0"/>
              </a:rPr>
              <a:t>Dos seis batismos do Espírito Santo em Atos, quatro ocorreram em casas, em pequenos grupos (At 2:4; 4:31; 8: 17; 9:17; 10:44; 19:6). </a:t>
            </a:r>
          </a:p>
          <a:p>
            <a:pPr lvl="1" algn="just" eaLnBrk="1" hangingPunct="1">
              <a:lnSpc>
                <a:spcPct val="90000"/>
              </a:lnSpc>
            </a:pPr>
            <a:endParaRPr lang="pt-BR" altLang="pt-BR">
              <a:latin typeface="Trebuchet MS" panose="020B0603020202020204" pitchFamily="34" charset="0"/>
            </a:endParaRPr>
          </a:p>
          <a:p>
            <a:pPr lvl="1" algn="just" eaLnBrk="1" hangingPunct="1">
              <a:lnSpc>
                <a:spcPct val="90000"/>
              </a:lnSpc>
            </a:pPr>
            <a:r>
              <a:rPr lang="pt-BR" altLang="pt-BR">
                <a:latin typeface="Trebuchet MS" panose="020B0603020202020204" pitchFamily="34" charset="0"/>
              </a:rPr>
              <a:t>Enquanto isso, a igreja se fortalecia na fé (At 16:5), edificava-se e caminhava no temor do Senhor (At 9:31), crescia e espalhava-se pelo mundo (At 8:5, 14; 9:3). </a:t>
            </a:r>
          </a:p>
          <a:p>
            <a:pPr eaLnBrk="1" hangingPunct="1">
              <a:lnSpc>
                <a:spcPct val="80000"/>
              </a:lnSpc>
            </a:pPr>
            <a:endParaRPr lang="pt-BR" altLang="pt-BR" sz="2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ítulo 1">
            <a:extLst>
              <a:ext uri="{FF2B5EF4-FFF2-40B4-BE49-F238E27FC236}">
                <a16:creationId xmlns:a16="http://schemas.microsoft.com/office/drawing/2014/main" id="{62E4756D-5C7E-2A99-7A5B-43223659457E}"/>
              </a:ext>
            </a:extLst>
          </p:cNvPr>
          <p:cNvSpPr>
            <a:spLocks noGrp="1"/>
          </p:cNvSpPr>
          <p:nvPr>
            <p:ph type="title"/>
          </p:nvPr>
        </p:nvSpPr>
        <p:spPr>
          <a:xfrm>
            <a:off x="671513" y="549275"/>
            <a:ext cx="8229600" cy="1143000"/>
          </a:xfrm>
        </p:spPr>
        <p:txBody>
          <a:bodyPr/>
          <a:lstStyle/>
          <a:p>
            <a:pPr eaLnBrk="1" hangingPunct="1"/>
            <a:r>
              <a:rPr lang="pt-BR" altLang="pt-BR" sz="2800" b="1" u="sng">
                <a:latin typeface="Trebuchet MS" panose="020B0603020202020204" pitchFamily="34" charset="0"/>
              </a:rPr>
              <a:t>CASAS COMO LUGAR DE CULTO </a:t>
            </a:r>
            <a:br>
              <a:rPr lang="pt-BR" altLang="pt-BR" sz="2800"/>
            </a:br>
            <a:endParaRPr lang="pt-BR" altLang="pt-BR" sz="2800"/>
          </a:p>
        </p:txBody>
      </p:sp>
      <p:pic>
        <p:nvPicPr>
          <p:cNvPr id="44034" name="Picture 1" descr="shutterstock_68421307.png">
            <a:extLst>
              <a:ext uri="{FF2B5EF4-FFF2-40B4-BE49-F238E27FC236}">
                <a16:creationId xmlns:a16="http://schemas.microsoft.com/office/drawing/2014/main" id="{6606FC90-865C-CCD4-1299-313107FDFF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914400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Espaço Reservado para Conteúdo 2">
            <a:extLst>
              <a:ext uri="{FF2B5EF4-FFF2-40B4-BE49-F238E27FC236}">
                <a16:creationId xmlns:a16="http://schemas.microsoft.com/office/drawing/2014/main" id="{FBE8D694-471A-20C2-2AB1-E1378510D956}"/>
              </a:ext>
            </a:extLst>
          </p:cNvPr>
          <p:cNvSpPr>
            <a:spLocks noGrp="1"/>
          </p:cNvSpPr>
          <p:nvPr>
            <p:ph idx="1"/>
          </p:nvPr>
        </p:nvSpPr>
        <p:spPr>
          <a:xfrm>
            <a:off x="1187450" y="1628775"/>
            <a:ext cx="7488238" cy="4997450"/>
          </a:xfrm>
        </p:spPr>
        <p:txBody>
          <a:bodyPr/>
          <a:lstStyle/>
          <a:p>
            <a:pPr algn="just" eaLnBrk="1" hangingPunct="1">
              <a:lnSpc>
                <a:spcPct val="90000"/>
              </a:lnSpc>
            </a:pPr>
            <a:r>
              <a:rPr lang="pt-BR" altLang="pt-BR" sz="2800">
                <a:latin typeface="Trebuchet MS" panose="020B0603020202020204" pitchFamily="34" charset="0"/>
              </a:rPr>
              <a:t>O N.T. registra 229 vezes a palavra </a:t>
            </a:r>
            <a:r>
              <a:rPr lang="ja-JP" altLang="pt-BR" sz="2800">
                <a:latin typeface="Trebuchet MS" panose="020B0603020202020204" pitchFamily="34" charset="0"/>
              </a:rPr>
              <a:t>“</a:t>
            </a:r>
            <a:r>
              <a:rPr lang="pt-BR" altLang="ja-JP" sz="2800">
                <a:latin typeface="Trebuchet MS" panose="020B0603020202020204" pitchFamily="34" charset="0"/>
              </a:rPr>
              <a:t>casa." Em seu importante estudo sobre a palavra "casa", no Novo Testamento, Otto Michel declara: </a:t>
            </a:r>
            <a:endParaRPr lang="pt-BR" altLang="pt-BR" sz="2800">
              <a:latin typeface="Trebuchet MS" panose="020B0603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ítulo 1">
            <a:extLst>
              <a:ext uri="{FF2B5EF4-FFF2-40B4-BE49-F238E27FC236}">
                <a16:creationId xmlns:a16="http://schemas.microsoft.com/office/drawing/2014/main" id="{8631FDD8-D095-5F0A-9147-1D7C8A64F909}"/>
              </a:ext>
            </a:extLst>
          </p:cNvPr>
          <p:cNvSpPr>
            <a:spLocks noGrp="1"/>
          </p:cNvSpPr>
          <p:nvPr>
            <p:ph type="title"/>
          </p:nvPr>
        </p:nvSpPr>
        <p:spPr>
          <a:xfrm>
            <a:off x="671513" y="549275"/>
            <a:ext cx="8229600" cy="1143000"/>
          </a:xfrm>
        </p:spPr>
        <p:txBody>
          <a:bodyPr/>
          <a:lstStyle/>
          <a:p>
            <a:pPr eaLnBrk="1" hangingPunct="1"/>
            <a:r>
              <a:rPr lang="pt-BR" altLang="pt-BR" sz="2800" b="1" u="sng">
                <a:latin typeface="Trebuchet MS" panose="020B0603020202020204" pitchFamily="34" charset="0"/>
              </a:rPr>
              <a:t>CASAS COMO LUGAR DE CULTO </a:t>
            </a:r>
            <a:br>
              <a:rPr lang="pt-BR" altLang="pt-BR" sz="2800"/>
            </a:br>
            <a:endParaRPr lang="pt-BR" altLang="pt-BR" sz="2800"/>
          </a:p>
        </p:txBody>
      </p:sp>
      <p:sp>
        <p:nvSpPr>
          <p:cNvPr id="3" name="Espaço Reservado para Conteúdo 2">
            <a:extLst>
              <a:ext uri="{FF2B5EF4-FFF2-40B4-BE49-F238E27FC236}">
                <a16:creationId xmlns:a16="http://schemas.microsoft.com/office/drawing/2014/main" id="{37BF2910-DD39-11D4-3B04-CC7A44F72801}"/>
              </a:ext>
            </a:extLst>
          </p:cNvPr>
          <p:cNvSpPr>
            <a:spLocks noGrp="1"/>
          </p:cNvSpPr>
          <p:nvPr>
            <p:ph idx="1"/>
          </p:nvPr>
        </p:nvSpPr>
        <p:spPr>
          <a:xfrm>
            <a:off x="898525" y="1157288"/>
            <a:ext cx="7632700" cy="6232525"/>
          </a:xfrm>
        </p:spPr>
        <p:txBody>
          <a:bodyPr>
            <a:normAutofit/>
          </a:bodyPr>
          <a:lstStyle/>
          <a:p>
            <a:pPr marL="0" indent="0" algn="just" eaLnBrk="1" hangingPunct="1">
              <a:lnSpc>
                <a:spcPct val="70000"/>
              </a:lnSpc>
              <a:buFont typeface="Arial" panose="020B0604020202020204" pitchFamily="34" charset="0"/>
              <a:buNone/>
            </a:pPr>
            <a:endParaRPr lang="pt-BR" altLang="pt-BR" sz="1200">
              <a:latin typeface="Trebuchet MS" panose="020B0603020202020204" pitchFamily="34" charset="0"/>
            </a:endParaRPr>
          </a:p>
          <a:p>
            <a:pPr lvl="1" algn="just" eaLnBrk="1" hangingPunct="1">
              <a:lnSpc>
                <a:spcPct val="80000"/>
              </a:lnSpc>
            </a:pPr>
            <a:r>
              <a:rPr lang="pt-BR" altLang="pt-BR" sz="2500">
                <a:latin typeface="Trebuchet MS" panose="020B0603020202020204" pitchFamily="34" charset="0"/>
              </a:rPr>
              <a:t>"O primitivo cristianismo estrutura sua congregação em famílias, grupos e 'casas'. A casa era tanto um local de comunhão como um local de encontro. Assim lemos sobre a casa de Estéfanas (lCo 1:16), a casa de Filemom (Fm 2), a casa de Cornélio (At 11: 14), a casa de Lídia (At 16:15), a casa da prisão do governador em Filipos (At 16:31,34) ... A casa e a família são os menores grupos naturais na estrutura da congregação. Há uma interessante observação em Atos 20:20: 'jamais deixando de vos anunciar cousa alguma proveitosa e de vo-la ensinar publicamente e de casa em casa .. .' Como pregador público o apóstolo [Paulo] deu instruções nas casas nos encontros da comunidade." </a:t>
            </a:r>
          </a:p>
          <a:p>
            <a:pPr marL="0" indent="0" eaLnBrk="1" hangingPunct="1">
              <a:lnSpc>
                <a:spcPct val="60000"/>
              </a:lnSpc>
            </a:pPr>
            <a:endParaRPr lang="pt-BR" altLang="pt-BR" sz="1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ítulo 1">
            <a:extLst>
              <a:ext uri="{FF2B5EF4-FFF2-40B4-BE49-F238E27FC236}">
                <a16:creationId xmlns:a16="http://schemas.microsoft.com/office/drawing/2014/main" id="{92A16BC2-23A8-330E-9E09-51A6995F7834}"/>
              </a:ext>
            </a:extLst>
          </p:cNvPr>
          <p:cNvSpPr>
            <a:spLocks noGrp="1"/>
          </p:cNvSpPr>
          <p:nvPr>
            <p:ph type="title"/>
          </p:nvPr>
        </p:nvSpPr>
        <p:spPr>
          <a:xfrm>
            <a:off x="671513" y="476250"/>
            <a:ext cx="8229600" cy="1143000"/>
          </a:xfrm>
        </p:spPr>
        <p:txBody>
          <a:bodyPr/>
          <a:lstStyle/>
          <a:p>
            <a:pPr eaLnBrk="1" hangingPunct="1"/>
            <a:r>
              <a:rPr lang="pt-BR" altLang="pt-BR" sz="2800" b="1" u="sng">
                <a:latin typeface="Trebuchet MS" panose="020B0603020202020204" pitchFamily="34" charset="0"/>
              </a:rPr>
              <a:t>CASAS COMO LUGAR DE CULTO </a:t>
            </a:r>
            <a:br>
              <a:rPr lang="pt-BR" altLang="pt-BR" sz="2800" u="sng">
                <a:latin typeface="Trebuchet MS" panose="020B0603020202020204" pitchFamily="34" charset="0"/>
              </a:rPr>
            </a:br>
            <a:endParaRPr lang="pt-BR" altLang="pt-BR" sz="2800" u="sng">
              <a:latin typeface="Trebuchet MS" panose="020B0603020202020204" pitchFamily="34" charset="0"/>
            </a:endParaRPr>
          </a:p>
        </p:txBody>
      </p:sp>
      <p:sp>
        <p:nvSpPr>
          <p:cNvPr id="48130" name="Espaço Reservado para Conteúdo 2">
            <a:extLst>
              <a:ext uri="{FF2B5EF4-FFF2-40B4-BE49-F238E27FC236}">
                <a16:creationId xmlns:a16="http://schemas.microsoft.com/office/drawing/2014/main" id="{1D7BD3D0-639E-B60F-EEB5-2E92BFAE78D5}"/>
              </a:ext>
            </a:extLst>
          </p:cNvPr>
          <p:cNvSpPr>
            <a:spLocks noGrp="1"/>
          </p:cNvSpPr>
          <p:nvPr>
            <p:ph idx="1"/>
          </p:nvPr>
        </p:nvSpPr>
        <p:spPr>
          <a:xfrm>
            <a:off x="898525" y="1373188"/>
            <a:ext cx="7788275" cy="5295900"/>
          </a:xfrm>
        </p:spPr>
        <p:txBody>
          <a:bodyPr/>
          <a:lstStyle/>
          <a:p>
            <a:pPr algn="just" eaLnBrk="1" hangingPunct="1">
              <a:lnSpc>
                <a:spcPct val="90000"/>
              </a:lnSpc>
            </a:pPr>
            <a:r>
              <a:rPr lang="pt-BR" altLang="pt-BR" sz="2800" b="1">
                <a:latin typeface="Trebuchet MS" panose="020B0603020202020204" pitchFamily="34" charset="0"/>
              </a:rPr>
              <a:t>Wolfgang Simson: </a:t>
            </a:r>
          </a:p>
          <a:p>
            <a:pPr lvl="1" algn="just" eaLnBrk="1" hangingPunct="1">
              <a:lnSpc>
                <a:spcPct val="90000"/>
              </a:lnSpc>
            </a:pPr>
            <a:r>
              <a:rPr lang="ja-JP" altLang="pt-BR">
                <a:latin typeface="Trebuchet MS" panose="020B0603020202020204" pitchFamily="34" charset="0"/>
              </a:rPr>
              <a:t>“</a:t>
            </a:r>
            <a:r>
              <a:rPr lang="pt-BR" altLang="ja-JP">
                <a:latin typeface="Trebuchet MS" panose="020B0603020202020204" pitchFamily="34" charset="0"/>
              </a:rPr>
              <a:t>A igreja no período apostólico funcionava nas casas não como uma estratégia, mas como única maneira pela qual poderia subsistir.</a:t>
            </a:r>
            <a:r>
              <a:rPr lang="ja-JP" altLang="pt-BR">
                <a:latin typeface="Trebuchet MS" panose="020B0603020202020204" pitchFamily="34" charset="0"/>
              </a:rPr>
              <a:t>”</a:t>
            </a:r>
            <a:r>
              <a:rPr lang="pt-BR" altLang="ja-JP">
                <a:latin typeface="Trebuchet MS" panose="020B0603020202020204" pitchFamily="34" charset="0"/>
              </a:rPr>
              <a:t> </a:t>
            </a:r>
          </a:p>
          <a:p>
            <a:pPr lvl="1" algn="just" eaLnBrk="1" hangingPunct="1">
              <a:lnSpc>
                <a:spcPct val="90000"/>
              </a:lnSpc>
            </a:pPr>
            <a:r>
              <a:rPr lang="ja-JP" altLang="pt-BR">
                <a:latin typeface="Trebuchet MS" panose="020B0603020202020204" pitchFamily="34" charset="0"/>
              </a:rPr>
              <a:t>“</a:t>
            </a:r>
            <a:r>
              <a:rPr lang="pt-BR" altLang="ja-JP">
                <a:latin typeface="Trebuchet MS" panose="020B0603020202020204" pitchFamily="34" charset="0"/>
              </a:rPr>
              <a:t>Os primeiros cristãos - ainda por muitos anos após a conclusão do cânon bíblico - reuniam-se em casas, geralmente no maior recinto de que um dos membros dispunha". </a:t>
            </a:r>
          </a:p>
          <a:p>
            <a:pPr lvl="1" eaLnBrk="1" hangingPunct="1">
              <a:lnSpc>
                <a:spcPct val="90000"/>
              </a:lnSpc>
            </a:pPr>
            <a:endParaRPr lang="pt-BR" altLang="pt-BR" sz="2600">
              <a:latin typeface="Trebuchet MS" panose="020B0603020202020204" pitchFamily="34" charset="0"/>
            </a:endParaRPr>
          </a:p>
          <a:p>
            <a:pPr eaLnBrk="1" hangingPunct="1">
              <a:lnSpc>
                <a:spcPct val="80000"/>
              </a:lnSpc>
            </a:pPr>
            <a:endParaRPr lang="pt-BR" altLang="pt-BR" sz="25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ítulo 1">
            <a:extLst>
              <a:ext uri="{FF2B5EF4-FFF2-40B4-BE49-F238E27FC236}">
                <a16:creationId xmlns:a16="http://schemas.microsoft.com/office/drawing/2014/main" id="{92884BE8-F7CE-C06B-3057-0410997A0CF7}"/>
              </a:ext>
            </a:extLst>
          </p:cNvPr>
          <p:cNvSpPr>
            <a:spLocks noGrp="1"/>
          </p:cNvSpPr>
          <p:nvPr>
            <p:ph type="title"/>
          </p:nvPr>
        </p:nvSpPr>
        <p:spPr>
          <a:xfrm>
            <a:off x="671513" y="476250"/>
            <a:ext cx="8229600" cy="1143000"/>
          </a:xfrm>
        </p:spPr>
        <p:txBody>
          <a:bodyPr/>
          <a:lstStyle/>
          <a:p>
            <a:pPr eaLnBrk="1" hangingPunct="1"/>
            <a:r>
              <a:rPr lang="pt-BR" altLang="pt-BR" sz="2800" b="1" u="sng">
                <a:latin typeface="Trebuchet MS" panose="020B0603020202020204" pitchFamily="34" charset="0"/>
              </a:rPr>
              <a:t>CASAS COMO LUGAR DE CULTO </a:t>
            </a:r>
            <a:br>
              <a:rPr lang="pt-BR" altLang="pt-BR" sz="2800" u="sng">
                <a:latin typeface="Trebuchet MS" panose="020B0603020202020204" pitchFamily="34" charset="0"/>
              </a:rPr>
            </a:br>
            <a:endParaRPr lang="pt-BR" altLang="pt-BR" sz="2800" u="sng">
              <a:latin typeface="Trebuchet MS" panose="020B0603020202020204" pitchFamily="34" charset="0"/>
            </a:endParaRPr>
          </a:p>
        </p:txBody>
      </p:sp>
      <p:sp>
        <p:nvSpPr>
          <p:cNvPr id="50178" name="Espaço Reservado para Conteúdo 2">
            <a:extLst>
              <a:ext uri="{FF2B5EF4-FFF2-40B4-BE49-F238E27FC236}">
                <a16:creationId xmlns:a16="http://schemas.microsoft.com/office/drawing/2014/main" id="{240BFEE0-BF82-94C8-FF7B-4882935B6888}"/>
              </a:ext>
            </a:extLst>
          </p:cNvPr>
          <p:cNvSpPr>
            <a:spLocks noGrp="1"/>
          </p:cNvSpPr>
          <p:nvPr>
            <p:ph idx="1"/>
          </p:nvPr>
        </p:nvSpPr>
        <p:spPr>
          <a:xfrm>
            <a:off x="1187450" y="1562100"/>
            <a:ext cx="7631113" cy="5295900"/>
          </a:xfrm>
        </p:spPr>
        <p:txBody>
          <a:bodyPr/>
          <a:lstStyle/>
          <a:p>
            <a:pPr algn="just" eaLnBrk="1" hangingPunct="1">
              <a:lnSpc>
                <a:spcPct val="90000"/>
              </a:lnSpc>
            </a:pPr>
            <a:r>
              <a:rPr lang="pt-BR" altLang="pt-BR" sz="2800" b="1">
                <a:latin typeface="Trebuchet MS" panose="020B0603020202020204" pitchFamily="34" charset="0"/>
              </a:rPr>
              <a:t>Gareth Weldon Icenogle: </a:t>
            </a:r>
          </a:p>
          <a:p>
            <a:pPr algn="just" eaLnBrk="1" hangingPunct="1">
              <a:lnSpc>
                <a:spcPct val="90000"/>
              </a:lnSpc>
            </a:pPr>
            <a:endParaRPr lang="pt-BR" altLang="pt-BR" sz="1200" b="1">
              <a:latin typeface="Trebuchet MS" panose="020B0603020202020204" pitchFamily="34" charset="0"/>
            </a:endParaRPr>
          </a:p>
          <a:p>
            <a:pPr lvl="1" algn="just" eaLnBrk="1" hangingPunct="1">
              <a:lnSpc>
                <a:spcPct val="90000"/>
              </a:lnSpc>
            </a:pPr>
            <a:r>
              <a:rPr lang="pt-BR" altLang="pt-BR">
                <a:latin typeface="Trebuchet MS" panose="020B0603020202020204" pitchFamily="34" charset="0"/>
              </a:rPr>
              <a:t>"durante os tempos do Novo Testamento, o povo de Deus continuou a ter encontros em pequenos grupos chamados ekklesia (reuniões ou igrejas)</a:t>
            </a:r>
            <a:r>
              <a:rPr lang="ja-JP" altLang="pt-BR">
                <a:latin typeface="Trebuchet MS" panose="020B0603020202020204" pitchFamily="34" charset="0"/>
              </a:rPr>
              <a:t>”</a:t>
            </a:r>
            <a:r>
              <a:rPr lang="pt-BR" altLang="ja-JP">
                <a:latin typeface="Trebuchet MS" panose="020B0603020202020204" pitchFamily="34" charset="0"/>
              </a:rPr>
              <a:t>. At 4:23-31. </a:t>
            </a:r>
          </a:p>
          <a:p>
            <a:pPr lvl="1" algn="just" eaLnBrk="1" hangingPunct="1">
              <a:lnSpc>
                <a:spcPct val="90000"/>
              </a:lnSpc>
            </a:pPr>
            <a:endParaRPr lang="pt-BR" altLang="ja-JP" sz="1200">
              <a:latin typeface="Trebuchet MS" panose="020B0603020202020204" pitchFamily="34" charset="0"/>
            </a:endParaRPr>
          </a:p>
          <a:p>
            <a:pPr lvl="1" algn="just" eaLnBrk="1" hangingPunct="1">
              <a:lnSpc>
                <a:spcPct val="90000"/>
              </a:lnSpc>
            </a:pPr>
            <a:r>
              <a:rPr lang="ja-JP" altLang="pt-BR">
                <a:latin typeface="Trebuchet MS" panose="020B0603020202020204" pitchFamily="34" charset="0"/>
              </a:rPr>
              <a:t>“</a:t>
            </a:r>
            <a:r>
              <a:rPr lang="pt-BR" altLang="ja-JP">
                <a:latin typeface="Trebuchet MS" panose="020B0603020202020204" pitchFamily="34" charset="0"/>
              </a:rPr>
              <a:t>Este é um consistente princípio de funcionamento dos pequenos grupos do presente: as reuniões nas casas." </a:t>
            </a:r>
          </a:p>
          <a:p>
            <a:pPr eaLnBrk="1" hangingPunct="1">
              <a:lnSpc>
                <a:spcPct val="80000"/>
              </a:lnSpc>
            </a:pPr>
            <a:endParaRPr lang="pt-BR" altLang="pt-BR" sz="2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a:extLst>
              <a:ext uri="{FF2B5EF4-FFF2-40B4-BE49-F238E27FC236}">
                <a16:creationId xmlns:a16="http://schemas.microsoft.com/office/drawing/2014/main" id="{A10B819F-C0FA-2D1A-0DCA-F8B62DF36E36}"/>
              </a:ext>
            </a:extLst>
          </p:cNvPr>
          <p:cNvSpPr>
            <a:spLocks noGrp="1"/>
          </p:cNvSpPr>
          <p:nvPr>
            <p:ph type="title"/>
          </p:nvPr>
        </p:nvSpPr>
        <p:spPr>
          <a:xfrm>
            <a:off x="898525" y="908050"/>
            <a:ext cx="8064500" cy="792163"/>
          </a:xfrm>
        </p:spPr>
        <p:txBody>
          <a:bodyPr/>
          <a:lstStyle/>
          <a:p>
            <a:pPr eaLnBrk="1" hangingPunct="1"/>
            <a:r>
              <a:rPr lang="pt-BR" altLang="pt-BR" sz="2800" b="1" u="sng">
                <a:latin typeface="Trebuchet MS" panose="020B0603020202020204" pitchFamily="34" charset="0"/>
              </a:rPr>
              <a:t>PEQUENOS GRUPOS NO NOVO TESTAMENTO</a:t>
            </a:r>
            <a:r>
              <a:rPr lang="pt-BR" altLang="pt-BR" sz="2800" b="1" u="sng"/>
              <a:t> </a:t>
            </a:r>
            <a:br>
              <a:rPr lang="pt-BR" altLang="pt-BR" sz="2800" u="sng"/>
            </a:br>
            <a:endParaRPr lang="pt-BR" altLang="pt-BR" sz="2800" u="sng"/>
          </a:p>
        </p:txBody>
      </p:sp>
      <p:sp>
        <p:nvSpPr>
          <p:cNvPr id="3075" name="Espaço Reservado para Conteúdo 2">
            <a:extLst>
              <a:ext uri="{FF2B5EF4-FFF2-40B4-BE49-F238E27FC236}">
                <a16:creationId xmlns:a16="http://schemas.microsoft.com/office/drawing/2014/main" id="{01415352-9AFC-547E-C741-0B13797E03E4}"/>
              </a:ext>
            </a:extLst>
          </p:cNvPr>
          <p:cNvSpPr>
            <a:spLocks noGrp="1"/>
          </p:cNvSpPr>
          <p:nvPr>
            <p:ph idx="1"/>
          </p:nvPr>
        </p:nvSpPr>
        <p:spPr>
          <a:xfrm>
            <a:off x="1042988" y="1701800"/>
            <a:ext cx="7502525" cy="4751388"/>
          </a:xfrm>
        </p:spPr>
        <p:txBody>
          <a:bodyPr/>
          <a:lstStyle/>
          <a:p>
            <a:pPr algn="just" eaLnBrk="1" hangingPunct="1">
              <a:tabLst>
                <a:tab pos="3502025" algn="l"/>
              </a:tabLst>
            </a:pPr>
            <a:r>
              <a:rPr lang="pt-BR" altLang="pt-BR" sz="2800">
                <a:latin typeface="Trebuchet MS" panose="020B0603020202020204" pitchFamily="34" charset="0"/>
              </a:rPr>
              <a:t>Uma das grandes preocupações dos estudiosos em pequenos grupos é fundamentá-los biblicamente de forma consistente. </a:t>
            </a:r>
          </a:p>
          <a:p>
            <a:pPr algn="just" eaLnBrk="1" hangingPunct="1">
              <a:buFont typeface="Arial" panose="020B0604020202020204" pitchFamily="34" charset="0"/>
              <a:buNone/>
              <a:tabLst>
                <a:tab pos="3502025" algn="l"/>
              </a:tabLst>
            </a:pPr>
            <a:endParaRPr lang="pt-BR" altLang="pt-BR" sz="1200">
              <a:latin typeface="Trebuchet MS" panose="020B0603020202020204" pitchFamily="34" charset="0"/>
            </a:endParaRPr>
          </a:p>
          <a:p>
            <a:pPr algn="just" eaLnBrk="1" hangingPunct="1">
              <a:tabLst>
                <a:tab pos="3502025" algn="l"/>
              </a:tabLst>
            </a:pPr>
            <a:r>
              <a:rPr lang="pt-BR" altLang="pt-BR" sz="2800">
                <a:latin typeface="Trebuchet MS" panose="020B0603020202020204" pitchFamily="34" charset="0"/>
              </a:rPr>
              <a:t>As dificuldades surgidas desafiaram estudiosos do assunto e criaram oportunidades para sua abertura e aprofundamento teórico.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3D915D8-763F-7B40-DCC3-42B9812E7A25}"/>
              </a:ext>
            </a:extLst>
          </p:cNvPr>
          <p:cNvSpPr>
            <a:spLocks noGrp="1"/>
          </p:cNvSpPr>
          <p:nvPr>
            <p:ph idx="1"/>
          </p:nvPr>
        </p:nvSpPr>
        <p:spPr>
          <a:xfrm>
            <a:off x="898525" y="1047750"/>
            <a:ext cx="7632700" cy="5476875"/>
          </a:xfrm>
        </p:spPr>
        <p:txBody>
          <a:bodyPr>
            <a:noAutofit/>
          </a:bodyPr>
          <a:lstStyle/>
          <a:p>
            <a:pPr algn="just" eaLnBrk="1" hangingPunct="1">
              <a:lnSpc>
                <a:spcPct val="80000"/>
              </a:lnSpc>
            </a:pPr>
            <a:r>
              <a:rPr lang="pt-BR" altLang="pt-BR" sz="2800">
                <a:latin typeface="Trebuchet MS" panose="020B0603020202020204" pitchFamily="34" charset="0"/>
              </a:rPr>
              <a:t>Ernest Martin classifica como "fenômeno</a:t>
            </a:r>
            <a:r>
              <a:rPr lang="ja-JP" altLang="pt-BR" sz="2800">
                <a:latin typeface="Trebuchet MS" panose="020B0603020202020204" pitchFamily="34" charset="0"/>
              </a:rPr>
              <a:t>“</a:t>
            </a:r>
            <a:r>
              <a:rPr lang="pt-BR" altLang="ja-JP" sz="2800">
                <a:latin typeface="Trebuchet MS" panose="020B0603020202020204" pitchFamily="34" charset="0"/>
              </a:rPr>
              <a:t> o crescimento das igrejas em casas e argumenta: </a:t>
            </a:r>
          </a:p>
          <a:p>
            <a:pPr lvl="1" algn="just" eaLnBrk="1" hangingPunct="1">
              <a:lnSpc>
                <a:spcPct val="80000"/>
              </a:lnSpc>
            </a:pPr>
            <a:r>
              <a:rPr lang="pt-BR" altLang="pt-BR" b="1">
                <a:latin typeface="Trebuchet MS" panose="020B0603020202020204" pitchFamily="34" charset="0"/>
              </a:rPr>
              <a:t>1. </a:t>
            </a:r>
            <a:r>
              <a:rPr lang="pt-BR" altLang="pt-BR">
                <a:latin typeface="Trebuchet MS" panose="020B0603020202020204" pitchFamily="34" charset="0"/>
              </a:rPr>
              <a:t>A igreja adotou o sistema de igrejas em casas mesmo antes do momento em que sofreram perseguição. </a:t>
            </a:r>
          </a:p>
          <a:p>
            <a:pPr lvl="1" algn="just" eaLnBrk="1" hangingPunct="1">
              <a:lnSpc>
                <a:spcPct val="80000"/>
              </a:lnSpc>
            </a:pPr>
            <a:r>
              <a:rPr lang="pt-BR" altLang="pt-BR" b="1">
                <a:latin typeface="Trebuchet MS" panose="020B0603020202020204" pitchFamily="34" charset="0"/>
              </a:rPr>
              <a:t>2. </a:t>
            </a:r>
            <a:r>
              <a:rPr lang="pt-BR" altLang="pt-BR">
                <a:latin typeface="Trebuchet MS" panose="020B0603020202020204" pitchFamily="34" charset="0"/>
              </a:rPr>
              <a:t>Nem todos os crentes eram pobres. Alguns foram capazes de fornecer casas de tamanho adequado para as reuniões. </a:t>
            </a:r>
          </a:p>
          <a:p>
            <a:pPr lvl="1" algn="just" eaLnBrk="1" hangingPunct="1">
              <a:lnSpc>
                <a:spcPct val="80000"/>
              </a:lnSpc>
            </a:pPr>
            <a:r>
              <a:rPr lang="pt-BR" altLang="pt-BR" b="1">
                <a:latin typeface="Trebuchet MS" panose="020B0603020202020204" pitchFamily="34" charset="0"/>
              </a:rPr>
              <a:t>3. </a:t>
            </a:r>
            <a:r>
              <a:rPr lang="pt-BR" altLang="pt-BR">
                <a:latin typeface="Trebuchet MS" panose="020B0603020202020204" pitchFamily="34" charset="0"/>
              </a:rPr>
              <a:t>Em grandes cidades, tais como Corinto e Roma, havia mais de uma igreja em casa. Isso pode explicar em parte as divisões em Corinto. Grandes assembleias se reuniam compostas por grupos menores (Rl11. 16:23). </a:t>
            </a:r>
          </a:p>
          <a:p>
            <a:pPr lvl="1" eaLnBrk="1" hangingPunct="1">
              <a:lnSpc>
                <a:spcPct val="80000"/>
              </a:lnSpc>
              <a:buFont typeface="Arial" panose="020B0604020202020204" pitchFamily="34" charset="0"/>
              <a:buNone/>
            </a:pPr>
            <a:endParaRPr lang="pt-BR" altLang="pt-BR" sz="2000">
              <a:latin typeface="Trebuchet MS" panose="020B0603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ço Reservado para Conteúdo 2">
            <a:extLst>
              <a:ext uri="{FF2B5EF4-FFF2-40B4-BE49-F238E27FC236}">
                <a16:creationId xmlns:a16="http://schemas.microsoft.com/office/drawing/2014/main" id="{62930882-796C-701A-0990-CA645A59E23F}"/>
              </a:ext>
            </a:extLst>
          </p:cNvPr>
          <p:cNvSpPr>
            <a:spLocks noGrp="1"/>
          </p:cNvSpPr>
          <p:nvPr>
            <p:ph idx="1"/>
          </p:nvPr>
        </p:nvSpPr>
        <p:spPr>
          <a:xfrm>
            <a:off x="898525" y="1047750"/>
            <a:ext cx="7632700" cy="5476875"/>
          </a:xfrm>
        </p:spPr>
        <p:txBody>
          <a:bodyPr/>
          <a:lstStyle/>
          <a:p>
            <a:pPr lvl="1" algn="just" eaLnBrk="1" hangingPunct="1">
              <a:lnSpc>
                <a:spcPct val="80000"/>
              </a:lnSpc>
            </a:pPr>
            <a:r>
              <a:rPr lang="pt-BR" altLang="pt-BR" b="1">
                <a:latin typeface="Trebuchet MS" panose="020B0603020202020204" pitchFamily="34" charset="0"/>
              </a:rPr>
              <a:t>4. </a:t>
            </a:r>
            <a:r>
              <a:rPr lang="pt-BR" altLang="pt-BR">
                <a:latin typeface="Trebuchet MS" panose="020B0603020202020204" pitchFamily="34" charset="0"/>
              </a:rPr>
              <a:t>O padrão facilitou a natureza do grupo primário da igreja em sua essência, provendo a intimidade, a responsabilidade, a adoração e a comunhão. </a:t>
            </a:r>
          </a:p>
          <a:p>
            <a:pPr lvl="1" algn="just" eaLnBrk="1" hangingPunct="1">
              <a:lnSpc>
                <a:spcPct val="80000"/>
              </a:lnSpc>
            </a:pPr>
            <a:r>
              <a:rPr lang="pt-BR" altLang="pt-BR" b="1">
                <a:latin typeface="Trebuchet MS" panose="020B0603020202020204" pitchFamily="34" charset="0"/>
              </a:rPr>
              <a:t>5. </a:t>
            </a:r>
            <a:r>
              <a:rPr lang="pt-BR" altLang="pt-BR">
                <a:latin typeface="Trebuchet MS" panose="020B0603020202020204" pitchFamily="34" charset="0"/>
              </a:rPr>
              <a:t>O padrão permitiu a flexibilidade que a mobilidade requer. Ajustando-se bem à ênfase na hospitalidade. </a:t>
            </a:r>
          </a:p>
          <a:p>
            <a:pPr lvl="1" algn="just" eaLnBrk="1" hangingPunct="1">
              <a:lnSpc>
                <a:spcPct val="80000"/>
              </a:lnSpc>
            </a:pPr>
            <a:r>
              <a:rPr lang="pt-BR" altLang="pt-BR" b="1">
                <a:latin typeface="Trebuchet MS" panose="020B0603020202020204" pitchFamily="34" charset="0"/>
              </a:rPr>
              <a:t>6. </a:t>
            </a:r>
            <a:r>
              <a:rPr lang="pt-BR" altLang="pt-BR">
                <a:latin typeface="Trebuchet MS" panose="020B0603020202020204" pitchFamily="34" charset="0"/>
              </a:rPr>
              <a:t>O fenômeno da igreja em casa explica a propagação da fé cristã e da vitalidade das igrejas no início nos primeiros séculos.</a:t>
            </a:r>
          </a:p>
          <a:p>
            <a:pPr lvl="1" algn="just" eaLnBrk="1" hangingPunct="1">
              <a:lnSpc>
                <a:spcPct val="80000"/>
              </a:lnSpc>
              <a:buFont typeface="Arial" panose="020B0604020202020204" pitchFamily="34" charset="0"/>
              <a:buNone/>
            </a:pPr>
            <a:r>
              <a:rPr lang="pt-BR" altLang="pt-BR">
                <a:latin typeface="Trebuchet MS" panose="020B0603020202020204" pitchFamily="34" charset="0"/>
              </a:rPr>
              <a:t>Escavações arqueológicas de 1930-31, no local em que hoje é a Síria, descobriram uma casa igreja do terceiro século.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8F095-1747-05DF-4EB1-4DAB6CE06346}"/>
              </a:ext>
            </a:extLst>
          </p:cNvPr>
          <p:cNvSpPr>
            <a:spLocks noGrp="1"/>
          </p:cNvSpPr>
          <p:nvPr>
            <p:ph type="title"/>
          </p:nvPr>
        </p:nvSpPr>
        <p:spPr>
          <a:xfrm>
            <a:off x="755650" y="476250"/>
            <a:ext cx="8229600" cy="1143000"/>
          </a:xfrm>
        </p:spPr>
        <p:txBody>
          <a:bodyPr>
            <a:normAutofit/>
          </a:bodyPr>
          <a:lstStyle/>
          <a:p>
            <a:pPr eaLnBrk="1" hangingPunct="1"/>
            <a:r>
              <a:rPr lang="pt-BR" altLang="pt-BR" sz="2800" b="1" u="sng">
                <a:latin typeface="Trebuchet MS" panose="020B0603020202020204" pitchFamily="34" charset="0"/>
              </a:rPr>
              <a:t>CASAS COMO LUGAR DE CULTO </a:t>
            </a:r>
            <a:br>
              <a:rPr lang="pt-BR" altLang="pt-BR" sz="3600"/>
            </a:br>
            <a:endParaRPr lang="pt-BR" altLang="pt-BR" sz="3600"/>
          </a:p>
        </p:txBody>
      </p:sp>
      <p:sp>
        <p:nvSpPr>
          <p:cNvPr id="56322" name="Espaço Reservado para Conteúdo 2">
            <a:extLst>
              <a:ext uri="{FF2B5EF4-FFF2-40B4-BE49-F238E27FC236}">
                <a16:creationId xmlns:a16="http://schemas.microsoft.com/office/drawing/2014/main" id="{4A219FCF-B700-8F80-563E-316D27862DE0}"/>
              </a:ext>
            </a:extLst>
          </p:cNvPr>
          <p:cNvSpPr>
            <a:spLocks noGrp="1"/>
          </p:cNvSpPr>
          <p:nvPr>
            <p:ph idx="1"/>
          </p:nvPr>
        </p:nvSpPr>
        <p:spPr>
          <a:xfrm>
            <a:off x="898525" y="1373188"/>
            <a:ext cx="7632700" cy="5224462"/>
          </a:xfrm>
        </p:spPr>
        <p:txBody>
          <a:bodyPr/>
          <a:lstStyle/>
          <a:p>
            <a:pPr algn="just" eaLnBrk="1" hangingPunct="1">
              <a:lnSpc>
                <a:spcPct val="80000"/>
              </a:lnSpc>
            </a:pPr>
            <a:r>
              <a:rPr lang="pt-BR" altLang="pt-BR" sz="2800">
                <a:latin typeface="Trebuchet MS" panose="020B0603020202020204" pitchFamily="34" charset="0"/>
              </a:rPr>
              <a:t>Lucas, em Atos, e Paulo em suas cartas, (At 2:46; 5:42; 16:40; 20:20; Rom 16:5; lCo 16:19; C14:15; Fm 2), demonstram exatamente como era a igreja: </a:t>
            </a:r>
            <a:endParaRPr lang="pt-BR" altLang="pt-BR" sz="1600">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Uma comunidade de crentes que se reunia nas casas. </a:t>
            </a:r>
          </a:p>
          <a:p>
            <a:pPr lvl="1" algn="just" eaLnBrk="1" hangingPunct="1">
              <a:lnSpc>
                <a:spcPct val="80000"/>
              </a:lnSpc>
            </a:pPr>
            <a:endParaRPr lang="pt-BR" altLang="pt-BR" sz="1600">
              <a:latin typeface="Trebuchet MS" panose="020B0603020202020204" pitchFamily="34" charset="0"/>
            </a:endParaRPr>
          </a:p>
          <a:p>
            <a:pPr algn="just" eaLnBrk="1" hangingPunct="1">
              <a:lnSpc>
                <a:spcPct val="80000"/>
              </a:lnSpc>
            </a:pPr>
            <a:r>
              <a:rPr lang="pt-BR" altLang="pt-BR" sz="2800">
                <a:latin typeface="Trebuchet MS" panose="020B0603020202020204" pitchFamily="34" charset="0"/>
              </a:rPr>
              <a:t>Como era caracterizado aquele período: </a:t>
            </a:r>
          </a:p>
          <a:p>
            <a:pPr lvl="1" algn="just" eaLnBrk="1" hangingPunct="1">
              <a:lnSpc>
                <a:spcPct val="80000"/>
              </a:lnSpc>
            </a:pPr>
            <a:r>
              <a:rPr lang="pt-BR" altLang="pt-BR">
                <a:latin typeface="Trebuchet MS" panose="020B0603020202020204" pitchFamily="34" charset="0"/>
              </a:rPr>
              <a:t>"Saudai igualmente a igreja que se reúne na casa deles. Saudai meu querido Epêneto, primícias da Ásia para Cristo" (Rm 16:5).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EF40F-D231-F214-57EA-0E745F08C1ED}"/>
              </a:ext>
            </a:extLst>
          </p:cNvPr>
          <p:cNvSpPr>
            <a:spLocks noGrp="1"/>
          </p:cNvSpPr>
          <p:nvPr>
            <p:ph type="title"/>
          </p:nvPr>
        </p:nvSpPr>
        <p:spPr>
          <a:xfrm>
            <a:off x="755650" y="476250"/>
            <a:ext cx="8229600" cy="1143000"/>
          </a:xfrm>
        </p:spPr>
        <p:txBody>
          <a:bodyPr>
            <a:normAutofit/>
          </a:bodyPr>
          <a:lstStyle/>
          <a:p>
            <a:pPr eaLnBrk="1" hangingPunct="1"/>
            <a:r>
              <a:rPr lang="pt-BR" altLang="pt-BR" sz="2800" b="1" u="sng">
                <a:latin typeface="Trebuchet MS" panose="020B0603020202020204" pitchFamily="34" charset="0"/>
              </a:rPr>
              <a:t>CASAS COMO LUGAR DE CULTO </a:t>
            </a:r>
            <a:br>
              <a:rPr lang="pt-BR" altLang="pt-BR" sz="3600"/>
            </a:br>
            <a:endParaRPr lang="pt-BR" altLang="pt-BR" sz="3600"/>
          </a:p>
        </p:txBody>
      </p:sp>
      <p:sp>
        <p:nvSpPr>
          <p:cNvPr id="58370" name="Espaço Reservado para Conteúdo 2">
            <a:extLst>
              <a:ext uri="{FF2B5EF4-FFF2-40B4-BE49-F238E27FC236}">
                <a16:creationId xmlns:a16="http://schemas.microsoft.com/office/drawing/2014/main" id="{91A31F55-3A79-5CBA-78DF-90D6B01A05C4}"/>
              </a:ext>
            </a:extLst>
          </p:cNvPr>
          <p:cNvSpPr>
            <a:spLocks noGrp="1"/>
          </p:cNvSpPr>
          <p:nvPr>
            <p:ph idx="1"/>
          </p:nvPr>
        </p:nvSpPr>
        <p:spPr>
          <a:xfrm>
            <a:off x="898525" y="1373188"/>
            <a:ext cx="7632700" cy="5224462"/>
          </a:xfrm>
        </p:spPr>
        <p:txBody>
          <a:bodyPr/>
          <a:lstStyle/>
          <a:p>
            <a:pPr lvl="1" algn="just" eaLnBrk="1" hangingPunct="1">
              <a:lnSpc>
                <a:spcPct val="80000"/>
              </a:lnSpc>
            </a:pPr>
            <a:r>
              <a:rPr lang="pt-BR" altLang="pt-BR">
                <a:latin typeface="Trebuchet MS" panose="020B0603020202020204" pitchFamily="34" charset="0"/>
              </a:rPr>
              <a:t>"As igrejas da Ásia vos saúdam. No Senhor, muito vos saúdam ÁquiIa e Priscila e, bem assim, a igreja que está na casa deles" (1 Co 16: 19).</a:t>
            </a:r>
          </a:p>
          <a:p>
            <a:pPr lvl="1" algn="just" eaLnBrk="1" hangingPunct="1">
              <a:lnSpc>
                <a:spcPct val="80000"/>
              </a:lnSpc>
            </a:pPr>
            <a:endParaRPr lang="pt-BR" altLang="pt-BR">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"Saudai os irmãos de Laodiceia, e Ninfa, e à igreja que ela hospeda em sua casa" (C14:15). </a:t>
            </a:r>
          </a:p>
          <a:p>
            <a:pPr lvl="1" algn="just" eaLnBrk="1" hangingPunct="1">
              <a:lnSpc>
                <a:spcPct val="80000"/>
              </a:lnSpc>
            </a:pPr>
            <a:endParaRPr lang="pt-BR" altLang="pt-BR">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"E à irmã Áfia, e a Arquipo, nosso companheiro de lutas, e à igreja que está em tua casa" (Fl11. 2).28 </a:t>
            </a:r>
          </a:p>
          <a:p>
            <a:pPr eaLnBrk="1" hangingPunct="1">
              <a:lnSpc>
                <a:spcPct val="80000"/>
              </a:lnSpc>
            </a:pPr>
            <a:endParaRPr lang="pt-BR" altLang="pt-BR" sz="2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ítulo 1">
            <a:extLst>
              <a:ext uri="{FF2B5EF4-FFF2-40B4-BE49-F238E27FC236}">
                <a16:creationId xmlns:a16="http://schemas.microsoft.com/office/drawing/2014/main" id="{D2F6E208-85DC-EC1D-3A40-1BE1DCF94FDA}"/>
              </a:ext>
            </a:extLst>
          </p:cNvPr>
          <p:cNvSpPr>
            <a:spLocks noGrp="1"/>
          </p:cNvSpPr>
          <p:nvPr>
            <p:ph type="title"/>
          </p:nvPr>
        </p:nvSpPr>
        <p:spPr>
          <a:xfrm>
            <a:off x="755650" y="485775"/>
            <a:ext cx="8229600" cy="1143000"/>
          </a:xfrm>
        </p:spPr>
        <p:txBody>
          <a:bodyPr/>
          <a:lstStyle/>
          <a:p>
            <a:pPr eaLnBrk="1" hangingPunct="1"/>
            <a:r>
              <a:rPr lang="pt-BR" altLang="pt-BR" sz="2800" b="1" u="sng">
                <a:latin typeface="Trebuchet MS" panose="020B0603020202020204" pitchFamily="34" charset="0"/>
              </a:rPr>
              <a:t>CASAS COMO PROPÓSITO DE DEUS </a:t>
            </a:r>
            <a:br>
              <a:rPr lang="pt-BR" altLang="pt-BR" sz="2800" u="sng"/>
            </a:br>
            <a:endParaRPr lang="pt-BR" altLang="pt-BR" sz="2800" u="sng"/>
          </a:p>
        </p:txBody>
      </p:sp>
      <p:sp>
        <p:nvSpPr>
          <p:cNvPr id="60418" name="Espaço Reservado para Conteúdo 2">
            <a:extLst>
              <a:ext uri="{FF2B5EF4-FFF2-40B4-BE49-F238E27FC236}">
                <a16:creationId xmlns:a16="http://schemas.microsoft.com/office/drawing/2014/main" id="{F4385199-9AEE-2F74-03F9-602C9FF6FFD2}"/>
              </a:ext>
            </a:extLst>
          </p:cNvPr>
          <p:cNvSpPr>
            <a:spLocks noGrp="1"/>
          </p:cNvSpPr>
          <p:nvPr>
            <p:ph idx="1"/>
          </p:nvPr>
        </p:nvSpPr>
        <p:spPr>
          <a:xfrm>
            <a:off x="898525" y="1373188"/>
            <a:ext cx="7632700" cy="4752975"/>
          </a:xfrm>
        </p:spPr>
        <p:txBody>
          <a:bodyPr/>
          <a:lstStyle/>
          <a:p>
            <a:pPr algn="just" eaLnBrk="1" hangingPunct="1"/>
            <a:r>
              <a:rPr lang="pt-BR" altLang="pt-BR" b="1"/>
              <a:t>Robert Fitts: </a:t>
            </a:r>
          </a:p>
          <a:p>
            <a:pPr lvl="1" algn="just" eaLnBrk="1" hangingPunct="1"/>
            <a:r>
              <a:rPr lang="pt-BR" altLang="pt-BR"/>
              <a:t>"A partir das Escrituras, é evidente que os cristãos primitivos se reuniam nas casas. Eles não tinham edifícios de igrejas. Tais edifícios não apareceram até o ano 232 a.D. Naqueles primeiros dias não eram chamadas de 'igrejas-casas'. Eles eram 'a igreja' que se reunia na casa de alguém. É notável que o mais explosivo período de crescimento da igreja na história, até recentemente, teve lugar durante aqueles primeiros anos." </a:t>
            </a:r>
          </a:p>
          <a:p>
            <a:pPr eaLnBrk="1" hangingPunct="1"/>
            <a:endParaRPr lang="pt-BR" altLang="pt-B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ítulo 1">
            <a:extLst>
              <a:ext uri="{FF2B5EF4-FFF2-40B4-BE49-F238E27FC236}">
                <a16:creationId xmlns:a16="http://schemas.microsoft.com/office/drawing/2014/main" id="{E6511792-625A-A908-AD3C-0EAF17E4F2CD}"/>
              </a:ext>
            </a:extLst>
          </p:cNvPr>
          <p:cNvSpPr>
            <a:spLocks noGrp="1"/>
          </p:cNvSpPr>
          <p:nvPr>
            <p:ph type="title"/>
          </p:nvPr>
        </p:nvSpPr>
        <p:spPr>
          <a:xfrm>
            <a:off x="735013" y="414338"/>
            <a:ext cx="8229600" cy="1143000"/>
          </a:xfrm>
        </p:spPr>
        <p:txBody>
          <a:bodyPr/>
          <a:lstStyle/>
          <a:p>
            <a:pPr eaLnBrk="1" hangingPunct="1"/>
            <a:r>
              <a:rPr lang="pt-BR" altLang="pt-BR" sz="2800" b="1" u="sng">
                <a:latin typeface="Trebuchet MS" panose="020B0603020202020204" pitchFamily="34" charset="0"/>
              </a:rPr>
              <a:t>CASAS COMO PROPÓSITO DE DEUS </a:t>
            </a:r>
            <a:br>
              <a:rPr lang="pt-BR" altLang="pt-BR" sz="2800" u="sng">
                <a:latin typeface="Trebuchet MS" panose="020B0603020202020204" pitchFamily="34" charset="0"/>
              </a:rPr>
            </a:br>
            <a:endParaRPr lang="pt-BR" altLang="pt-BR" sz="2800" u="sng">
              <a:latin typeface="Trebuchet MS" panose="020B0603020202020204" pitchFamily="34" charset="0"/>
            </a:endParaRPr>
          </a:p>
        </p:txBody>
      </p:sp>
      <p:sp>
        <p:nvSpPr>
          <p:cNvPr id="62466" name="Espaço Reservado para Conteúdo 2">
            <a:extLst>
              <a:ext uri="{FF2B5EF4-FFF2-40B4-BE49-F238E27FC236}">
                <a16:creationId xmlns:a16="http://schemas.microsoft.com/office/drawing/2014/main" id="{4C3BC2F9-7FAB-1326-706D-1C0CBF69533B}"/>
              </a:ext>
            </a:extLst>
          </p:cNvPr>
          <p:cNvSpPr>
            <a:spLocks noGrp="1"/>
          </p:cNvSpPr>
          <p:nvPr>
            <p:ph idx="1"/>
          </p:nvPr>
        </p:nvSpPr>
        <p:spPr>
          <a:xfrm>
            <a:off x="898525" y="1373188"/>
            <a:ext cx="7632700" cy="5151437"/>
          </a:xfrm>
        </p:spPr>
        <p:txBody>
          <a:bodyPr/>
          <a:lstStyle/>
          <a:p>
            <a:pPr algn="just" eaLnBrk="1" hangingPunct="1">
              <a:lnSpc>
                <a:spcPct val="80000"/>
              </a:lnSpc>
            </a:pPr>
            <a:r>
              <a:rPr lang="pt-BR" altLang="pt-BR" sz="2800" b="1"/>
              <a:t>Steve Atkerson:</a:t>
            </a:r>
          </a:p>
          <a:p>
            <a:pPr lvl="1" algn="just" eaLnBrk="1" hangingPunct="1">
              <a:lnSpc>
                <a:spcPct val="80000"/>
              </a:lnSpc>
            </a:pPr>
            <a:r>
              <a:rPr lang="pt-BR" altLang="pt-BR"/>
              <a:t>"a igreja em casa é um projeto proposital de Deus. É o padrão de reunião do Novo Testamento" Outros estudiosos defendem que a igreja em casa, em pequenos grupos, é a igreja bíblica.</a:t>
            </a:r>
            <a:r>
              <a:rPr lang="ja-JP" altLang="pt-BR"/>
              <a:t>”</a:t>
            </a:r>
            <a:endParaRPr lang="pt-BR" altLang="ja-JP"/>
          </a:p>
          <a:p>
            <a:pPr lvl="1" algn="just" eaLnBrk="1" hangingPunct="1">
              <a:lnSpc>
                <a:spcPct val="80000"/>
              </a:lnSpc>
              <a:buFont typeface="Arial" panose="020B0604020202020204" pitchFamily="34" charset="0"/>
              <a:buNone/>
            </a:pPr>
            <a:endParaRPr lang="pt-BR" altLang="pt-BR"/>
          </a:p>
          <a:p>
            <a:pPr lvl="1" algn="just" eaLnBrk="1" hangingPunct="1">
              <a:lnSpc>
                <a:spcPct val="80000"/>
              </a:lnSpc>
              <a:buFont typeface="Arial" panose="020B0604020202020204" pitchFamily="34" charset="0"/>
              <a:buChar char="•"/>
            </a:pPr>
            <a:r>
              <a:rPr lang="pt-BR" altLang="pt-BR" b="1"/>
              <a:t>Floyd Filson: </a:t>
            </a:r>
          </a:p>
          <a:p>
            <a:pPr lvl="1" algn="just" eaLnBrk="1" hangingPunct="1">
              <a:lnSpc>
                <a:spcPct val="80000"/>
              </a:lnSpc>
            </a:pPr>
            <a:r>
              <a:rPr lang="pt-BR" altLang="pt-BR"/>
              <a:t>"Foi a hospitalidade desses lares que tornou possível a adoração cristã, a refeição comum, e a coragem sustentada pelo companheirismo do grupo. O movimento cristão realmente enraizou-se nesses lares." </a:t>
            </a:r>
          </a:p>
          <a:p>
            <a:pPr eaLnBrk="1" hangingPunct="1">
              <a:lnSpc>
                <a:spcPct val="80000"/>
              </a:lnSpc>
            </a:pPr>
            <a:endParaRPr lang="pt-BR" altLang="pt-B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7052D-D338-BA87-40C4-F7C5A36B99A8}"/>
              </a:ext>
            </a:extLst>
          </p:cNvPr>
          <p:cNvSpPr>
            <a:spLocks noGrp="1"/>
          </p:cNvSpPr>
          <p:nvPr>
            <p:ph type="title"/>
          </p:nvPr>
        </p:nvSpPr>
        <p:spPr>
          <a:xfrm>
            <a:off x="755650" y="461963"/>
            <a:ext cx="8229600" cy="1143000"/>
          </a:xfrm>
        </p:spPr>
        <p:txBody>
          <a:bodyPr>
            <a:normAutofit/>
          </a:bodyPr>
          <a:lstStyle/>
          <a:p>
            <a:pPr eaLnBrk="1" hangingPunct="1"/>
            <a:r>
              <a:rPr lang="pt-BR" altLang="pt-BR" sz="2800" b="1" u="sng">
                <a:latin typeface="Trebuchet MS" panose="020B0603020202020204" pitchFamily="34" charset="0"/>
              </a:rPr>
              <a:t>CASAS COMO PROPÓSITO DE DEUS </a:t>
            </a:r>
            <a:br>
              <a:rPr lang="pt-BR" altLang="pt-BR" sz="3600"/>
            </a:br>
            <a:endParaRPr lang="pt-BR" altLang="pt-BR" sz="3600"/>
          </a:p>
        </p:txBody>
      </p:sp>
      <p:sp>
        <p:nvSpPr>
          <p:cNvPr id="3" name="Espaço Reservado para Conteúdo 2">
            <a:extLst>
              <a:ext uri="{FF2B5EF4-FFF2-40B4-BE49-F238E27FC236}">
                <a16:creationId xmlns:a16="http://schemas.microsoft.com/office/drawing/2014/main" id="{87842E5F-41A2-2979-B34C-D7B5A2AF19AA}"/>
              </a:ext>
            </a:extLst>
          </p:cNvPr>
          <p:cNvSpPr>
            <a:spLocks noGrp="1"/>
          </p:cNvSpPr>
          <p:nvPr>
            <p:ph idx="1"/>
          </p:nvPr>
        </p:nvSpPr>
        <p:spPr>
          <a:xfrm>
            <a:off x="898525" y="1600200"/>
            <a:ext cx="7632700" cy="4852988"/>
          </a:xfrm>
        </p:spPr>
        <p:txBody>
          <a:bodyPr>
            <a:normAutofit/>
          </a:bodyPr>
          <a:lstStyle/>
          <a:p>
            <a:pPr algn="just" eaLnBrk="1" hangingPunct="1">
              <a:lnSpc>
                <a:spcPct val="70000"/>
              </a:lnSpc>
            </a:pPr>
            <a:r>
              <a:rPr lang="pt-BR" altLang="pt-BR" sz="2600" b="1">
                <a:latin typeface="Trebuchet MS" panose="020B0603020202020204" pitchFamily="34" charset="0"/>
              </a:rPr>
              <a:t>Martin:</a:t>
            </a:r>
          </a:p>
          <a:p>
            <a:pPr lvl="1" algn="just" eaLnBrk="1" hangingPunct="1">
              <a:lnSpc>
                <a:spcPct val="70000"/>
              </a:lnSpc>
            </a:pPr>
            <a:r>
              <a:rPr lang="pt-BR" altLang="pt-BR" sz="2600">
                <a:latin typeface="Trebuchet MS" panose="020B0603020202020204" pitchFamily="34" charset="0"/>
              </a:rPr>
              <a:t>Os movimentos de renovação e revitalização do conceito igreja em casa têm geralmente acompanhado um ao outro. Ex: Os anabatista do século 16. </a:t>
            </a:r>
            <a:endParaRPr lang="pt-BR" altLang="pt-BR" sz="2600" b="1">
              <a:latin typeface="Trebuchet MS" panose="020B0603020202020204" pitchFamily="34" charset="0"/>
            </a:endParaRPr>
          </a:p>
          <a:p>
            <a:pPr lvl="1" algn="just" eaLnBrk="1" hangingPunct="1">
              <a:lnSpc>
                <a:spcPct val="70000"/>
              </a:lnSpc>
              <a:buFont typeface="Arial" panose="020B0604020202020204" pitchFamily="34" charset="0"/>
              <a:buChar char="•"/>
            </a:pPr>
            <a:r>
              <a:rPr lang="pt-BR" altLang="pt-BR" sz="2600" b="1">
                <a:latin typeface="Trebuchet MS" panose="020B0603020202020204" pitchFamily="34" charset="0"/>
              </a:rPr>
              <a:t>Beckham:</a:t>
            </a:r>
          </a:p>
          <a:p>
            <a:pPr lvl="1" algn="just" eaLnBrk="1" hangingPunct="1">
              <a:lnSpc>
                <a:spcPct val="70000"/>
              </a:lnSpc>
            </a:pPr>
            <a:r>
              <a:rPr lang="ja-JP" altLang="pt-BR" sz="2600">
                <a:latin typeface="Trebuchet MS" panose="020B0603020202020204" pitchFamily="34" charset="0"/>
              </a:rPr>
              <a:t>“</a:t>
            </a:r>
            <a:r>
              <a:rPr lang="pt-BR" altLang="ja-JP" sz="2600">
                <a:latin typeface="Trebuchet MS" panose="020B0603020202020204" pitchFamily="34" charset="0"/>
              </a:rPr>
              <a:t>O modelo da igreja no Novo Testamento era 'toda a igreja' e a 'igreja nas casas'. [ ... ] O modelo básico da igreja do Novo Testamento nunca muda" . </a:t>
            </a:r>
          </a:p>
          <a:p>
            <a:pPr lvl="1" eaLnBrk="1" hangingPunct="1">
              <a:lnSpc>
                <a:spcPct val="70000"/>
              </a:lnSpc>
              <a:buFont typeface="Arial" panose="020B0604020202020204" pitchFamily="34" charset="0"/>
              <a:buChar char="•"/>
            </a:pPr>
            <a:r>
              <a:rPr lang="pt-BR" altLang="pt-BR" sz="2600" b="1">
                <a:latin typeface="Trebuchet MS" panose="020B0603020202020204" pitchFamily="34" charset="0"/>
              </a:rPr>
              <a:t>John Malison:</a:t>
            </a:r>
          </a:p>
          <a:p>
            <a:pPr lvl="1" eaLnBrk="1" hangingPunct="1">
              <a:lnSpc>
                <a:spcPct val="70000"/>
              </a:lnSpc>
            </a:pPr>
            <a:r>
              <a:rPr lang="pt-BR" altLang="pt-BR" sz="2600">
                <a:latin typeface="Trebuchet MS" panose="020B0603020202020204" pitchFamily="34" charset="0"/>
              </a:rPr>
              <a:t> "É quase certo que toda menção de uma igreja ou encontro local, seja para adoração ou comunhão, é na realidade uma referência a um encontro de igreja numa casa." </a:t>
            </a:r>
          </a:p>
          <a:p>
            <a:pPr lvl="1" algn="just" eaLnBrk="1" hangingPunct="1">
              <a:lnSpc>
                <a:spcPct val="70000"/>
              </a:lnSpc>
            </a:pPr>
            <a:endParaRPr lang="pt-BR" altLang="pt-BR" sz="2600">
              <a:latin typeface="Trebuchet MS" panose="020B0603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E9C95-D9A7-6026-8E9C-754B1B6DC9EC}"/>
              </a:ext>
            </a:extLst>
          </p:cNvPr>
          <p:cNvSpPr>
            <a:spLocks noGrp="1"/>
          </p:cNvSpPr>
          <p:nvPr>
            <p:ph type="title"/>
          </p:nvPr>
        </p:nvSpPr>
        <p:spPr>
          <a:xfrm>
            <a:off x="827088" y="473075"/>
            <a:ext cx="8229600" cy="1143000"/>
          </a:xfrm>
        </p:spPr>
        <p:txBody>
          <a:bodyPr>
            <a:normAutofit/>
          </a:bodyPr>
          <a:lstStyle/>
          <a:p>
            <a:pPr eaLnBrk="1" hangingPunct="1"/>
            <a:r>
              <a:rPr lang="pt-BR" altLang="pt-BR" sz="2800" b="1" u="sng">
                <a:latin typeface="Trebuchet MS" panose="020B0603020202020204" pitchFamily="34" charset="0"/>
              </a:rPr>
              <a:t>CASAS COMO PROPÓSITO DE DEUS </a:t>
            </a:r>
            <a:br>
              <a:rPr lang="pt-BR" altLang="pt-BR" sz="3600"/>
            </a:br>
            <a:endParaRPr lang="pt-BR" altLang="pt-BR" sz="3600"/>
          </a:p>
        </p:txBody>
      </p:sp>
      <p:sp>
        <p:nvSpPr>
          <p:cNvPr id="66562" name="Espaço Reservado para Conteúdo 2">
            <a:extLst>
              <a:ext uri="{FF2B5EF4-FFF2-40B4-BE49-F238E27FC236}">
                <a16:creationId xmlns:a16="http://schemas.microsoft.com/office/drawing/2014/main" id="{FC7D923F-4DE6-C32D-78B5-7EF0D53E91C8}"/>
              </a:ext>
            </a:extLst>
          </p:cNvPr>
          <p:cNvSpPr>
            <a:spLocks noGrp="1"/>
          </p:cNvSpPr>
          <p:nvPr>
            <p:ph idx="1"/>
          </p:nvPr>
        </p:nvSpPr>
        <p:spPr>
          <a:xfrm>
            <a:off x="898525" y="1373188"/>
            <a:ext cx="7632700" cy="5080000"/>
          </a:xfrm>
        </p:spPr>
        <p:txBody>
          <a:bodyPr/>
          <a:lstStyle/>
          <a:p>
            <a:pPr lvl="1" algn="just" eaLnBrk="1" hangingPunct="1">
              <a:lnSpc>
                <a:spcPct val="80000"/>
              </a:lnSpc>
              <a:buFont typeface="Arial" panose="020B0604020202020204" pitchFamily="34" charset="0"/>
              <a:buChar char="•"/>
            </a:pPr>
            <a:r>
              <a:rPr lang="pt-BR" altLang="pt-BR" sz="2600" b="1">
                <a:latin typeface="Trebuchet MS" panose="020B0603020202020204" pitchFamily="34" charset="0"/>
              </a:rPr>
              <a:t>Comiskey e J. Goetzmann: </a:t>
            </a:r>
          </a:p>
          <a:p>
            <a:pPr lvl="1" algn="just" eaLnBrk="1" hangingPunct="1">
              <a:lnSpc>
                <a:spcPct val="90000"/>
              </a:lnSpc>
            </a:pPr>
            <a:r>
              <a:rPr lang="pt-BR" altLang="pt-BR" sz="2600">
                <a:latin typeface="Trebuchet MS" panose="020B0603020202020204" pitchFamily="34" charset="0"/>
              </a:rPr>
              <a:t>"De fato, o que se pode entender pela ideia de família de Deus chegou a existir na primitiva comunidade cristã através das igrejas em casas. A família como uma comunidade ... formava a comunidade menor e a base das congregações. As igrejas em casa mencionadas no Novo Testamento (At 11:14; 16:15,31,34; 18:8; 1Co 1:16; Fm 2; 2Tm 1:16; 4:19) sem dúvida chegaram a existir pelo uso dos lares como lugar de reunião. O Evangelho era pregado neles (At 5:42; 20:20), e neles se celebrava a Ceia do Senhor (At 2:46)."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ítulo 1">
            <a:extLst>
              <a:ext uri="{FF2B5EF4-FFF2-40B4-BE49-F238E27FC236}">
                <a16:creationId xmlns:a16="http://schemas.microsoft.com/office/drawing/2014/main" id="{B1100F72-D919-FC9E-491D-7633E185CEA2}"/>
              </a:ext>
            </a:extLst>
          </p:cNvPr>
          <p:cNvSpPr>
            <a:spLocks noGrp="1"/>
          </p:cNvSpPr>
          <p:nvPr>
            <p:ph type="title"/>
          </p:nvPr>
        </p:nvSpPr>
        <p:spPr>
          <a:xfrm>
            <a:off x="806450" y="188913"/>
            <a:ext cx="8229600" cy="1143000"/>
          </a:xfrm>
        </p:spPr>
        <p:txBody>
          <a:bodyPr/>
          <a:lstStyle/>
          <a:p>
            <a:pPr eaLnBrk="1" hangingPunct="1"/>
            <a:r>
              <a:rPr lang="pt-BR" altLang="pt-BR" sz="2800" b="1" u="sng">
                <a:latin typeface="Trebuchet MS" panose="020B0603020202020204" pitchFamily="34" charset="0"/>
              </a:rPr>
              <a:t>CONCLUSÃO</a:t>
            </a:r>
            <a:endParaRPr lang="pt-BR" altLang="pt-BR" sz="2800" u="sng">
              <a:latin typeface="Trebuchet MS" panose="020B0603020202020204" pitchFamily="34" charset="0"/>
            </a:endParaRPr>
          </a:p>
        </p:txBody>
      </p:sp>
      <p:pic>
        <p:nvPicPr>
          <p:cNvPr id="68610" name="Picture 1" descr="Bible02.png">
            <a:extLst>
              <a:ext uri="{FF2B5EF4-FFF2-40B4-BE49-F238E27FC236}">
                <a16:creationId xmlns:a16="http://schemas.microsoft.com/office/drawing/2014/main" id="{B3A41664-FD55-4F0B-B25D-45FBDFBC0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3543">
            <a:off x="5546725" y="1141413"/>
            <a:ext cx="451326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a:extLst>
              <a:ext uri="{FF2B5EF4-FFF2-40B4-BE49-F238E27FC236}">
                <a16:creationId xmlns:a16="http://schemas.microsoft.com/office/drawing/2014/main" id="{2A6BC25E-A256-F09D-3C1F-C4C5CFB65898}"/>
              </a:ext>
            </a:extLst>
          </p:cNvPr>
          <p:cNvSpPr>
            <a:spLocks noGrp="1"/>
          </p:cNvSpPr>
          <p:nvPr>
            <p:ph idx="1"/>
          </p:nvPr>
        </p:nvSpPr>
        <p:spPr>
          <a:xfrm>
            <a:off x="1219200" y="1228725"/>
            <a:ext cx="7499350" cy="5224463"/>
          </a:xfrm>
        </p:spPr>
        <p:txBody>
          <a:bodyPr>
            <a:normAutofit/>
          </a:bodyPr>
          <a:lstStyle/>
          <a:p>
            <a:pPr algn="just" eaLnBrk="1" hangingPunct="1">
              <a:lnSpc>
                <a:spcPct val="80000"/>
              </a:lnSpc>
            </a:pPr>
            <a:r>
              <a:rPr lang="pt-BR" altLang="pt-BR" sz="2600">
                <a:latin typeface="Trebuchet MS" panose="020B0603020202020204" pitchFamily="34" charset="0"/>
              </a:rPr>
              <a:t>As evidências do estudo feito em relação aos pequenos grupos no Novo Testamento oferecem indicadores muito fortes para se aceitar que esse movimento, na Igreja Adventista do Sétimo Dia, segue uma trilha bíblica</a:t>
            </a:r>
          </a:p>
          <a:p>
            <a:pPr algn="just" eaLnBrk="1" hangingPunct="1">
              <a:lnSpc>
                <a:spcPct val="80000"/>
              </a:lnSpc>
              <a:buFont typeface="Arial" panose="020B0604020202020204" pitchFamily="34" charset="0"/>
              <a:buNone/>
            </a:pPr>
            <a:endParaRPr lang="pt-BR" altLang="pt-BR" sz="1700">
              <a:latin typeface="Trebuchet MS" panose="020B0603020202020204" pitchFamily="34" charset="0"/>
            </a:endParaRPr>
          </a:p>
          <a:p>
            <a:pPr algn="just" eaLnBrk="1" hangingPunct="1">
              <a:lnSpc>
                <a:spcPct val="80000"/>
              </a:lnSpc>
            </a:pPr>
            <a:r>
              <a:rPr lang="pt-BR" altLang="pt-BR" sz="2600">
                <a:latin typeface="Trebuchet MS" panose="020B0603020202020204" pitchFamily="34" charset="0"/>
              </a:rPr>
              <a:t>Alguns textos bíblicos costumam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ser citados inadequadamente para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demonstrar a origem divina dos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pequenos grupos. Isso ocorre, talvez,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por causa da dificuldade de se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estabelecer uma definição clara </a:t>
            </a:r>
          </a:p>
          <a:p>
            <a:pPr algn="just" eaLnBrk="1" hangingPunct="1">
              <a:lnSpc>
                <a:spcPct val="80000"/>
              </a:lnSpc>
              <a:buFont typeface="Arial" panose="020B0604020202020204" pitchFamily="34" charset="0"/>
              <a:buNone/>
            </a:pPr>
            <a:r>
              <a:rPr lang="pt-BR" altLang="pt-BR" sz="2600">
                <a:latin typeface="Trebuchet MS" panose="020B0603020202020204" pitchFamily="34" charset="0"/>
              </a:rPr>
              <a:t>e compatível para eles.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ítulo 1">
            <a:extLst>
              <a:ext uri="{FF2B5EF4-FFF2-40B4-BE49-F238E27FC236}">
                <a16:creationId xmlns:a16="http://schemas.microsoft.com/office/drawing/2014/main" id="{C72C6214-B097-5992-197B-7349C84FDBD0}"/>
              </a:ext>
            </a:extLst>
          </p:cNvPr>
          <p:cNvSpPr>
            <a:spLocks noGrp="1"/>
          </p:cNvSpPr>
          <p:nvPr>
            <p:ph type="title"/>
          </p:nvPr>
        </p:nvSpPr>
        <p:spPr>
          <a:xfrm>
            <a:off x="806450" y="188913"/>
            <a:ext cx="8229600" cy="1143000"/>
          </a:xfrm>
        </p:spPr>
        <p:txBody>
          <a:bodyPr/>
          <a:lstStyle/>
          <a:p>
            <a:pPr eaLnBrk="1" hangingPunct="1"/>
            <a:r>
              <a:rPr lang="pt-BR" altLang="pt-BR" sz="2800" b="1" u="sng">
                <a:latin typeface="Trebuchet MS" panose="020B0603020202020204" pitchFamily="34" charset="0"/>
              </a:rPr>
              <a:t>CONCLUSÃO</a:t>
            </a:r>
            <a:endParaRPr lang="pt-BR" altLang="pt-BR" sz="2800" u="sng">
              <a:latin typeface="Trebuchet MS" panose="020B0603020202020204" pitchFamily="34" charset="0"/>
            </a:endParaRPr>
          </a:p>
        </p:txBody>
      </p:sp>
      <p:sp>
        <p:nvSpPr>
          <p:cNvPr id="70658" name="Espaço Reservado para Conteúdo 2">
            <a:extLst>
              <a:ext uri="{FF2B5EF4-FFF2-40B4-BE49-F238E27FC236}">
                <a16:creationId xmlns:a16="http://schemas.microsoft.com/office/drawing/2014/main" id="{7D020137-D751-D16C-460D-F52C83E8D072}"/>
              </a:ext>
            </a:extLst>
          </p:cNvPr>
          <p:cNvSpPr>
            <a:spLocks noGrp="1"/>
          </p:cNvSpPr>
          <p:nvPr>
            <p:ph idx="1"/>
          </p:nvPr>
        </p:nvSpPr>
        <p:spPr>
          <a:xfrm>
            <a:off x="904875" y="1373188"/>
            <a:ext cx="7788275" cy="4525962"/>
          </a:xfrm>
        </p:spPr>
        <p:txBody>
          <a:bodyPr/>
          <a:lstStyle/>
          <a:p>
            <a:pPr algn="just" eaLnBrk="1" hangingPunct="1">
              <a:lnSpc>
                <a:spcPct val="80000"/>
              </a:lnSpc>
            </a:pPr>
            <a:r>
              <a:rPr lang="pt-BR" altLang="pt-BR" sz="2800">
                <a:latin typeface="Trebuchet MS" panose="020B0603020202020204" pitchFamily="34" charset="0"/>
              </a:rPr>
              <a:t>Entretanto, os mesmos textos têm uma mensagem consistente ao esclarecer que a igreja do Novo Testamento tinha um caminho, uma trilha e uma história que não podem ser separados de seu contexto bíblico.</a:t>
            </a:r>
          </a:p>
          <a:p>
            <a:pPr algn="just" eaLnBrk="1" hangingPunct="1">
              <a:lnSpc>
                <a:spcPct val="80000"/>
              </a:lnSpc>
            </a:pPr>
            <a:endParaRPr lang="pt-BR" altLang="pt-BR" sz="2000">
              <a:latin typeface="Trebuchet MS" panose="020B0603020202020204" pitchFamily="34" charset="0"/>
            </a:endParaRPr>
          </a:p>
          <a:p>
            <a:pPr algn="just" eaLnBrk="1" hangingPunct="1">
              <a:lnSpc>
                <a:spcPct val="80000"/>
              </a:lnSpc>
            </a:pPr>
            <a:r>
              <a:rPr lang="pt-BR" altLang="pt-BR" sz="2800">
                <a:latin typeface="Trebuchet MS" panose="020B0603020202020204" pitchFamily="34" charset="0"/>
              </a:rPr>
              <a:t> O cristianismo apostólico e a igreja cristã dos primeiros séculos operavam como igrejas em casas; reunidas na "comunhão, no partir do pão e nas orações", nos lares dos cristãos, em pequenos grupos. </a:t>
            </a:r>
          </a:p>
          <a:p>
            <a:pPr eaLnBrk="1" hangingPunct="1">
              <a:lnSpc>
                <a:spcPct val="80000"/>
              </a:lnSpc>
            </a:pPr>
            <a:endParaRPr lang="pt-BR" altLang="pt-BR"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ítulo 1">
            <a:extLst>
              <a:ext uri="{FF2B5EF4-FFF2-40B4-BE49-F238E27FC236}">
                <a16:creationId xmlns:a16="http://schemas.microsoft.com/office/drawing/2014/main" id="{E0714657-9FB6-3D9E-E508-D781E98D2FEA}"/>
              </a:ext>
            </a:extLst>
          </p:cNvPr>
          <p:cNvSpPr>
            <a:spLocks noGrp="1"/>
          </p:cNvSpPr>
          <p:nvPr>
            <p:ph type="title"/>
          </p:nvPr>
        </p:nvSpPr>
        <p:spPr>
          <a:xfrm>
            <a:off x="468313" y="404813"/>
            <a:ext cx="8229600" cy="1143000"/>
          </a:xfrm>
        </p:spPr>
        <p:txBody>
          <a:bodyPr/>
          <a:lstStyle/>
          <a:p>
            <a:pPr eaLnBrk="1" hangingPunct="1"/>
            <a:r>
              <a:rPr lang="pt-BR" altLang="pt-BR" sz="2800" b="1" u="sng">
                <a:latin typeface="Trebuchet MS" panose="020B0603020202020204" pitchFamily="34" charset="0"/>
              </a:rPr>
              <a:t>TEOLOGIA ANTES DA PRÁTICA</a:t>
            </a:r>
            <a:r>
              <a:rPr lang="pt-BR" altLang="pt-BR" sz="2800" b="1">
                <a:latin typeface="Trebuchet MS" panose="020B0603020202020204" pitchFamily="34" charset="0"/>
              </a:rPr>
              <a:t> </a:t>
            </a:r>
            <a:endParaRPr lang="pt-BR" altLang="pt-BR" sz="2800">
              <a:latin typeface="Trebuchet MS" panose="020B0603020202020204" pitchFamily="34" charset="0"/>
            </a:endParaRPr>
          </a:p>
        </p:txBody>
      </p:sp>
      <p:sp>
        <p:nvSpPr>
          <p:cNvPr id="4099" name="Espaço Reservado para Conteúdo 2">
            <a:extLst>
              <a:ext uri="{FF2B5EF4-FFF2-40B4-BE49-F238E27FC236}">
                <a16:creationId xmlns:a16="http://schemas.microsoft.com/office/drawing/2014/main" id="{3A9B51F3-163C-9F3B-CD78-6578AEF9C22D}"/>
              </a:ext>
            </a:extLst>
          </p:cNvPr>
          <p:cNvSpPr>
            <a:spLocks noGrp="1"/>
          </p:cNvSpPr>
          <p:nvPr>
            <p:ph idx="1"/>
          </p:nvPr>
        </p:nvSpPr>
        <p:spPr>
          <a:xfrm>
            <a:off x="898525" y="1484313"/>
            <a:ext cx="7632700" cy="4751387"/>
          </a:xfrm>
        </p:spPr>
        <p:txBody>
          <a:bodyPr/>
          <a:lstStyle/>
          <a:p>
            <a:pPr algn="just" eaLnBrk="1" hangingPunct="1"/>
            <a:r>
              <a:rPr lang="pt-BR" altLang="pt-BR" sz="2800">
                <a:latin typeface="Trebuchet MS" panose="020B0603020202020204" pitchFamily="34" charset="0"/>
              </a:rPr>
              <a:t>William Beckham: "um movimento cristão não pode se sustentar a não ser que se defina teologicamente".</a:t>
            </a:r>
          </a:p>
          <a:p>
            <a:pPr algn="just" eaLnBrk="1" hangingPunct="1">
              <a:buFont typeface="Arial" panose="020B0604020202020204" pitchFamily="34" charset="0"/>
              <a:buNone/>
            </a:pPr>
            <a:endParaRPr lang="pt-BR" altLang="pt-BR" sz="1200">
              <a:latin typeface="Trebuchet MS" panose="020B0603020202020204" pitchFamily="34" charset="0"/>
            </a:endParaRPr>
          </a:p>
          <a:p>
            <a:pPr algn="just" eaLnBrk="1" hangingPunct="1"/>
            <a:r>
              <a:rPr lang="pt-BR" altLang="pt-BR" sz="2800">
                <a:latin typeface="Trebuchet MS" panose="020B0603020202020204" pitchFamily="34" charset="0"/>
              </a:rPr>
              <a:t>Para a IASD:</a:t>
            </a:r>
          </a:p>
          <a:p>
            <a:pPr lvl="1" algn="just" eaLnBrk="1" hangingPunct="1"/>
            <a:r>
              <a:rPr lang="pt-BR" altLang="pt-BR" sz="2500">
                <a:latin typeface="Trebuchet MS" panose="020B0603020202020204" pitchFamily="34" charset="0"/>
              </a:rPr>
              <a:t>A Bíblia é mais importante que o movimento, e a teologia mais importante que o sucesso.</a:t>
            </a:r>
          </a:p>
          <a:p>
            <a:pPr lvl="1" algn="just" eaLnBrk="1" hangingPunct="1"/>
            <a:r>
              <a:rPr lang="pt-BR" altLang="pt-BR" sz="2500">
                <a:latin typeface="Trebuchet MS" panose="020B0603020202020204" pitchFamily="34" charset="0"/>
              </a:rPr>
              <a:t>Procura desenvolver um movimento apoiado em sua própria fundamentação bíblica. </a:t>
            </a:r>
          </a:p>
          <a:p>
            <a:pPr lvl="1" algn="just" eaLnBrk="1" hangingPunct="1"/>
            <a:r>
              <a:rPr lang="pt-BR" altLang="pt-BR" sz="2500">
                <a:latin typeface="Trebuchet MS" panose="020B0603020202020204" pitchFamily="34" charset="0"/>
              </a:rPr>
              <a:t>O importante é que existam, de fato, textos bíblicos e argumentos teológicos para os PGs. </a:t>
            </a:r>
          </a:p>
          <a:p>
            <a:pPr lvl="1" eaLnBrk="1" hangingPunct="1"/>
            <a:endParaRPr lang="pt-BR" altLang="pt-BR" sz="25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ítulo 1">
            <a:extLst>
              <a:ext uri="{FF2B5EF4-FFF2-40B4-BE49-F238E27FC236}">
                <a16:creationId xmlns:a16="http://schemas.microsoft.com/office/drawing/2014/main" id="{7E5F22C5-0A87-D978-8282-3C68557167A5}"/>
              </a:ext>
            </a:extLst>
          </p:cNvPr>
          <p:cNvSpPr>
            <a:spLocks noGrp="1"/>
          </p:cNvSpPr>
          <p:nvPr>
            <p:ph type="title"/>
          </p:nvPr>
        </p:nvSpPr>
        <p:spPr>
          <a:xfrm>
            <a:off x="827088" y="485775"/>
            <a:ext cx="8229600" cy="1143000"/>
          </a:xfrm>
        </p:spPr>
        <p:txBody>
          <a:bodyPr/>
          <a:lstStyle/>
          <a:p>
            <a:pPr eaLnBrk="1" hangingPunct="1"/>
            <a:r>
              <a:rPr lang="pt-BR" altLang="pt-BR" sz="3100" b="1" u="sng"/>
              <a:t>PERGUNTAS PARA REFLEXÃO </a:t>
            </a:r>
            <a:br>
              <a:rPr lang="pt-BR" altLang="pt-BR" sz="4000"/>
            </a:br>
            <a:endParaRPr lang="pt-BR" altLang="pt-BR" sz="3100">
              <a:latin typeface="Trebuchet MS" panose="020B0603020202020204" pitchFamily="34" charset="0"/>
            </a:endParaRPr>
          </a:p>
        </p:txBody>
      </p:sp>
      <p:sp>
        <p:nvSpPr>
          <p:cNvPr id="3" name="Espaço Reservado para Conteúdo 2">
            <a:extLst>
              <a:ext uri="{FF2B5EF4-FFF2-40B4-BE49-F238E27FC236}">
                <a16:creationId xmlns:a16="http://schemas.microsoft.com/office/drawing/2014/main" id="{CC555152-329A-FE39-2852-B2D2328B5226}"/>
              </a:ext>
            </a:extLst>
          </p:cNvPr>
          <p:cNvSpPr>
            <a:spLocks noGrp="1"/>
          </p:cNvSpPr>
          <p:nvPr>
            <p:ph idx="1"/>
          </p:nvPr>
        </p:nvSpPr>
        <p:spPr>
          <a:xfrm>
            <a:off x="898525" y="1373188"/>
            <a:ext cx="7632700" cy="4752975"/>
          </a:xfrm>
        </p:spPr>
        <p:txBody>
          <a:bodyPr>
            <a:normAutofit/>
          </a:bodyPr>
          <a:lstStyle/>
          <a:p>
            <a:pPr algn="just" eaLnBrk="1" hangingPunct="1">
              <a:lnSpc>
                <a:spcPct val="90000"/>
              </a:lnSpc>
            </a:pPr>
            <a:r>
              <a:rPr lang="pt-BR" altLang="pt-BR" sz="2800" b="1"/>
              <a:t>1. </a:t>
            </a:r>
            <a:r>
              <a:rPr lang="pt-BR" altLang="pt-BR" sz="2800"/>
              <a:t>Que fundamentos bíblicos temos no Novo Testamento para apoiar os pequenos grupos? </a:t>
            </a:r>
          </a:p>
          <a:p>
            <a:pPr algn="just" eaLnBrk="1" hangingPunct="1">
              <a:lnSpc>
                <a:spcPct val="90000"/>
              </a:lnSpc>
            </a:pPr>
            <a:endParaRPr lang="pt-BR" altLang="pt-BR" sz="1200"/>
          </a:p>
          <a:p>
            <a:pPr algn="just" eaLnBrk="1" hangingPunct="1">
              <a:lnSpc>
                <a:spcPct val="90000"/>
              </a:lnSpc>
            </a:pPr>
            <a:r>
              <a:rPr lang="pt-BR" altLang="pt-BR" sz="2800" b="1"/>
              <a:t>2. </a:t>
            </a:r>
            <a:r>
              <a:rPr lang="pt-BR" altLang="pt-BR" sz="2800"/>
              <a:t>Que lições podemos tirar do círculo apostólico de Jesus para os pequenos grupos de hoje? </a:t>
            </a:r>
          </a:p>
          <a:p>
            <a:pPr algn="just" eaLnBrk="1" hangingPunct="1">
              <a:lnSpc>
                <a:spcPct val="90000"/>
              </a:lnSpc>
            </a:pPr>
            <a:endParaRPr lang="pt-BR" altLang="pt-BR" sz="1200"/>
          </a:p>
          <a:p>
            <a:pPr algn="just" eaLnBrk="1" hangingPunct="1">
              <a:lnSpc>
                <a:spcPct val="90000"/>
              </a:lnSpc>
            </a:pPr>
            <a:r>
              <a:rPr lang="pt-BR" altLang="pt-BR" sz="2800" b="1"/>
              <a:t>3. </a:t>
            </a:r>
            <a:r>
              <a:rPr lang="pt-BR" altLang="pt-BR" sz="2800"/>
              <a:t>Qual é a importância das casas como lugar de adoração?</a:t>
            </a:r>
          </a:p>
          <a:p>
            <a:pPr algn="just" eaLnBrk="1" hangingPunct="1">
              <a:lnSpc>
                <a:spcPct val="90000"/>
              </a:lnSpc>
            </a:pPr>
            <a:endParaRPr lang="pt-BR" altLang="pt-BR" sz="1200"/>
          </a:p>
          <a:p>
            <a:pPr algn="just" eaLnBrk="1" hangingPunct="1">
              <a:lnSpc>
                <a:spcPct val="90000"/>
              </a:lnSpc>
            </a:pPr>
            <a:r>
              <a:rPr lang="pt-BR" altLang="pt-BR" sz="2800" b="1"/>
              <a:t>4. </a:t>
            </a:r>
            <a:r>
              <a:rPr lang="pt-BR" altLang="pt-BR" sz="2800"/>
              <a:t>Qual é a principal lição que você aprendeu com o estudo deste capítulo?</a:t>
            </a:r>
          </a:p>
          <a:p>
            <a:pPr eaLnBrk="1" hangingPunct="1">
              <a:lnSpc>
                <a:spcPct val="90000"/>
              </a:lnSpc>
              <a:buFont typeface="Arial" panose="020B0604020202020204" pitchFamily="34" charset="0"/>
              <a:buNone/>
            </a:pPr>
            <a:endParaRPr lang="pt-BR" altLang="pt-B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ítulo 1">
            <a:extLst>
              <a:ext uri="{FF2B5EF4-FFF2-40B4-BE49-F238E27FC236}">
                <a16:creationId xmlns:a16="http://schemas.microsoft.com/office/drawing/2014/main" id="{2B1D1807-7AC0-5EEF-C63E-43D72E77120C}"/>
              </a:ext>
            </a:extLst>
          </p:cNvPr>
          <p:cNvSpPr>
            <a:spLocks noGrp="1"/>
          </p:cNvSpPr>
          <p:nvPr>
            <p:ph type="title"/>
          </p:nvPr>
        </p:nvSpPr>
        <p:spPr>
          <a:xfrm>
            <a:off x="468313" y="620713"/>
            <a:ext cx="8229600" cy="1143000"/>
          </a:xfrm>
        </p:spPr>
        <p:txBody>
          <a:bodyPr/>
          <a:lstStyle/>
          <a:p>
            <a:pPr eaLnBrk="1" hangingPunct="1"/>
            <a:r>
              <a:rPr lang="pt-BR" altLang="pt-BR" sz="2800" b="1" u="sng">
                <a:latin typeface="Trebuchet MS" panose="020B0603020202020204" pitchFamily="34" charset="0"/>
              </a:rPr>
              <a:t>TEOLOGIA ANTES DA PRÁTICA </a:t>
            </a:r>
            <a:br>
              <a:rPr lang="pt-BR" altLang="pt-BR" sz="3200" u="sng">
                <a:latin typeface="Trebuchet MS" panose="020B0603020202020204" pitchFamily="34" charset="0"/>
              </a:rPr>
            </a:br>
            <a:endParaRPr lang="pt-BR" altLang="pt-BR" sz="3200" u="sng">
              <a:latin typeface="Trebuchet MS" panose="020B0603020202020204" pitchFamily="34" charset="0"/>
            </a:endParaRPr>
          </a:p>
        </p:txBody>
      </p:sp>
      <p:pic>
        <p:nvPicPr>
          <p:cNvPr id="19458" name="Picture 2" descr="shutterstock_80413996.png">
            <a:extLst>
              <a:ext uri="{FF2B5EF4-FFF2-40B4-BE49-F238E27FC236}">
                <a16:creationId xmlns:a16="http://schemas.microsoft.com/office/drawing/2014/main" id="{4DB59115-085B-EE95-8C47-593A02F619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3167063"/>
            <a:ext cx="57118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ço Reservado para Conteúdo 2">
            <a:extLst>
              <a:ext uri="{FF2B5EF4-FFF2-40B4-BE49-F238E27FC236}">
                <a16:creationId xmlns:a16="http://schemas.microsoft.com/office/drawing/2014/main" id="{A01D225B-08D9-D643-68E9-F7CC02B730C2}"/>
              </a:ext>
            </a:extLst>
          </p:cNvPr>
          <p:cNvSpPr>
            <a:spLocks noGrp="1"/>
          </p:cNvSpPr>
          <p:nvPr>
            <p:ph idx="1"/>
          </p:nvPr>
        </p:nvSpPr>
        <p:spPr>
          <a:xfrm>
            <a:off x="898525" y="1374775"/>
            <a:ext cx="7632700" cy="4751388"/>
          </a:xfrm>
        </p:spPr>
        <p:txBody>
          <a:bodyPr/>
          <a:lstStyle/>
          <a:p>
            <a:pPr algn="just" eaLnBrk="1" hangingPunct="1"/>
            <a:r>
              <a:rPr lang="pt-BR" altLang="pt-BR" sz="2800">
                <a:latin typeface="Trebuchet MS" panose="020B0603020202020204" pitchFamily="34" charset="0"/>
              </a:rPr>
              <a:t>Darin Kennedy declarou:</a:t>
            </a:r>
          </a:p>
          <a:p>
            <a:pPr lvl="1" algn="just" eaLnBrk="1" hangingPunct="1"/>
            <a:r>
              <a:rPr lang="ja-JP" altLang="pt-BR">
                <a:latin typeface="Trebuchet MS" panose="020B0603020202020204" pitchFamily="34" charset="0"/>
              </a:rPr>
              <a:t>“</a:t>
            </a:r>
            <a:r>
              <a:rPr lang="pt-BR" altLang="ja-JP">
                <a:latin typeface="Trebuchet MS" panose="020B0603020202020204" pitchFamily="34" charset="0"/>
              </a:rPr>
              <a:t>há perigo quando, em questões religiosas, a prática antecede a teologia." </a:t>
            </a:r>
          </a:p>
          <a:p>
            <a:pPr lvl="1" algn="just" eaLnBrk="1" hangingPunct="1">
              <a:buFont typeface="Arial" panose="020B0604020202020204" pitchFamily="34" charset="0"/>
              <a:buNone/>
            </a:pPr>
            <a:endParaRPr lang="pt-BR" altLang="pt-BR" sz="1200">
              <a:latin typeface="Trebuchet MS" panose="020B0603020202020204" pitchFamily="34" charset="0"/>
            </a:endParaRPr>
          </a:p>
          <a:p>
            <a:pPr lvl="1" algn="just" eaLnBrk="1" hangingPunct="1">
              <a:buFont typeface="Arial" panose="020B0604020202020204" pitchFamily="34" charset="0"/>
              <a:buChar char="•"/>
            </a:pPr>
            <a:r>
              <a:rPr lang="pt-BR" altLang="pt-BR">
                <a:latin typeface="Trebuchet MS" panose="020B0603020202020204" pitchFamily="34" charset="0"/>
              </a:rPr>
              <a:t>É como se o trem chegasse antes dos trilhos. Chega, mas provavelmente não fará outra viagem. Os trilhos são </a:t>
            </a:r>
          </a:p>
          <a:p>
            <a:pPr lvl="1" algn="just" eaLnBrk="1" hangingPunct="1">
              <a:buFont typeface="Arial" panose="020B0604020202020204" pitchFamily="34" charset="0"/>
              <a:buNone/>
            </a:pPr>
            <a:r>
              <a:rPr lang="pt-BR" altLang="pt-BR">
                <a:latin typeface="Trebuchet MS" panose="020B0603020202020204" pitchFamily="34" charset="0"/>
              </a:rPr>
              <a:t>a base bíblica e </a:t>
            </a:r>
          </a:p>
          <a:p>
            <a:pPr lvl="1" algn="just" eaLnBrk="1" hangingPunct="1">
              <a:buFont typeface="Arial" panose="020B0604020202020204" pitchFamily="34" charset="0"/>
              <a:buNone/>
            </a:pPr>
            <a:r>
              <a:rPr lang="pt-BR" altLang="pt-BR">
                <a:latin typeface="Trebuchet MS" panose="020B0603020202020204" pitchFamily="34" charset="0"/>
              </a:rPr>
              <a:t>teológica; e o </a:t>
            </a:r>
          </a:p>
          <a:p>
            <a:pPr lvl="1" algn="just" eaLnBrk="1" hangingPunct="1">
              <a:buFont typeface="Arial" panose="020B0604020202020204" pitchFamily="34" charset="0"/>
              <a:buNone/>
            </a:pPr>
            <a:r>
              <a:rPr lang="pt-BR" altLang="pt-BR">
                <a:latin typeface="Trebuchet MS" panose="020B0603020202020204" pitchFamily="34" charset="0"/>
              </a:rPr>
              <a:t>trajeto, a sua </a:t>
            </a:r>
          </a:p>
          <a:p>
            <a:pPr lvl="1" algn="just" eaLnBrk="1" hangingPunct="1">
              <a:buFont typeface="Arial" panose="020B0604020202020204" pitchFamily="34" charset="0"/>
              <a:buNone/>
            </a:pPr>
            <a:r>
              <a:rPr lang="en-US" altLang="pt-BR">
                <a:latin typeface="Trebuchet MS" panose="020B0603020202020204" pitchFamily="34" charset="0"/>
              </a:rPr>
              <a:t>pr</a:t>
            </a:r>
            <a:r>
              <a:rPr lang="pt-BR" altLang="pt-BR">
                <a:latin typeface="Trebuchet MS" panose="020B0603020202020204" pitchFamily="34" charset="0"/>
              </a:rPr>
              <a:t>ópria história. </a:t>
            </a:r>
          </a:p>
          <a:p>
            <a:pPr eaLnBrk="1" hangingPunct="1"/>
            <a:endParaRPr lang="pt-BR" altLang="pt-B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C3E0-1CD0-F762-BCC6-92B40463CC09}"/>
              </a:ext>
            </a:extLst>
          </p:cNvPr>
          <p:cNvSpPr>
            <a:spLocks noGrp="1"/>
          </p:cNvSpPr>
          <p:nvPr>
            <p:ph type="title"/>
          </p:nvPr>
        </p:nvSpPr>
        <p:spPr>
          <a:xfrm>
            <a:off x="468313" y="582613"/>
            <a:ext cx="8229600" cy="1143000"/>
          </a:xfrm>
        </p:spPr>
        <p:txBody>
          <a:bodyPr>
            <a:normAutofit/>
          </a:bodyPr>
          <a:lstStyle/>
          <a:p>
            <a:pPr eaLnBrk="1" hangingPunct="1"/>
            <a:r>
              <a:rPr lang="pt-BR" altLang="pt-BR" sz="2800" b="1" u="sng">
                <a:latin typeface="Trebuchet MS" panose="020B0603020202020204" pitchFamily="34" charset="0"/>
              </a:rPr>
              <a:t>PRÁTICA BÍBLICA </a:t>
            </a:r>
            <a:br>
              <a:rPr lang="pt-BR" altLang="pt-BR" sz="3600" u="sng"/>
            </a:br>
            <a:endParaRPr lang="pt-BR" altLang="pt-BR" sz="3600" u="sng"/>
          </a:p>
        </p:txBody>
      </p:sp>
      <p:pic>
        <p:nvPicPr>
          <p:cNvPr id="21506" name="Picture 3" descr="shutterstock_68317420.png">
            <a:extLst>
              <a:ext uri="{FF2B5EF4-FFF2-40B4-BE49-F238E27FC236}">
                <a16:creationId xmlns:a16="http://schemas.microsoft.com/office/drawing/2014/main" id="{AE0EF654-9745-0D88-63F7-A5A50EFBB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65400"/>
            <a:ext cx="72040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Espaço Reservado para Conteúdo 2">
            <a:extLst>
              <a:ext uri="{FF2B5EF4-FFF2-40B4-BE49-F238E27FC236}">
                <a16:creationId xmlns:a16="http://schemas.microsoft.com/office/drawing/2014/main" id="{EA871C6D-AC69-51BB-D846-BDC18DA7C569}"/>
              </a:ext>
            </a:extLst>
          </p:cNvPr>
          <p:cNvSpPr>
            <a:spLocks noGrp="1"/>
          </p:cNvSpPr>
          <p:nvPr>
            <p:ph idx="1"/>
          </p:nvPr>
        </p:nvSpPr>
        <p:spPr>
          <a:xfrm>
            <a:off x="909638" y="1300163"/>
            <a:ext cx="7632700" cy="5222875"/>
          </a:xfrm>
        </p:spPr>
        <p:txBody>
          <a:bodyPr/>
          <a:lstStyle/>
          <a:p>
            <a:pPr marL="0" indent="0" eaLnBrk="1" hangingPunct="1">
              <a:lnSpc>
                <a:spcPct val="80000"/>
              </a:lnSpc>
              <a:buFont typeface="Arial" panose="020B0604020202020204" pitchFamily="34" charset="0"/>
              <a:buNone/>
            </a:pPr>
            <a:r>
              <a:rPr lang="pt-BR" altLang="pt-BR" b="1"/>
              <a:t> </a:t>
            </a:r>
            <a:r>
              <a:rPr lang="pt-BR" altLang="pt-BR" b="1">
                <a:latin typeface="Trebuchet MS" panose="020B0603020202020204" pitchFamily="34" charset="0"/>
              </a:rPr>
              <a:t>Algumas verdades:</a:t>
            </a:r>
          </a:p>
          <a:p>
            <a:pPr marL="0" indent="0" eaLnBrk="1" hangingPunct="1">
              <a:lnSpc>
                <a:spcPct val="80000"/>
              </a:lnSpc>
              <a:buFont typeface="Arial" panose="020B0604020202020204" pitchFamily="34" charset="0"/>
              <a:buNone/>
            </a:pPr>
            <a:endParaRPr lang="pt-BR" altLang="pt-BR" sz="1200" b="1">
              <a:latin typeface="Trebuchet MS" panose="020B0603020202020204" pitchFamily="34" charset="0"/>
            </a:endParaRPr>
          </a:p>
          <a:p>
            <a:pPr marL="0" indent="0" algn="just" eaLnBrk="1" hangingPunct="1">
              <a:lnSpc>
                <a:spcPct val="80000"/>
              </a:lnSpc>
            </a:pPr>
            <a:r>
              <a:rPr lang="pt-BR" altLang="pt-BR" sz="2800">
                <a:latin typeface="Trebuchet MS" panose="020B0603020202020204" pitchFamily="34" charset="0"/>
              </a:rPr>
              <a:t>O movimento dos pequenos grupos se espalhou pelo mundo, antes de eles se firmarem bíblica e teologicamente. </a:t>
            </a:r>
          </a:p>
          <a:p>
            <a:pPr marL="0" indent="0" algn="just" eaLnBrk="1" hangingPunct="1">
              <a:lnSpc>
                <a:spcPct val="80000"/>
              </a:lnSpc>
              <a:buFont typeface="Arial" panose="020B0604020202020204" pitchFamily="34" charset="0"/>
              <a:buNone/>
            </a:pPr>
            <a:endParaRPr lang="pt-BR" altLang="pt-BR" sz="1200">
              <a:latin typeface="Trebuchet MS" panose="020B0603020202020204" pitchFamily="34" charset="0"/>
            </a:endParaRPr>
          </a:p>
          <a:p>
            <a:pPr marL="0" indent="0" algn="just" eaLnBrk="1" hangingPunct="1">
              <a:lnSpc>
                <a:spcPct val="80000"/>
              </a:lnSpc>
            </a:pPr>
            <a:r>
              <a:rPr lang="pt-BR" altLang="pt-BR" sz="2800">
                <a:latin typeface="Trebuchet MS" panose="020B0603020202020204" pitchFamily="34" charset="0"/>
              </a:rPr>
              <a:t>Não é fácil a tarefa </a:t>
            </a:r>
          </a:p>
          <a:p>
            <a:pPr marL="0" indent="0" algn="just" eaLnBrk="1" hangingPunct="1">
              <a:lnSpc>
                <a:spcPct val="80000"/>
              </a:lnSpc>
              <a:buFont typeface="Arial" panose="020B0604020202020204" pitchFamily="34" charset="0"/>
              <a:buNone/>
            </a:pPr>
            <a:r>
              <a:rPr lang="pt-BR" altLang="pt-BR" sz="2800">
                <a:latin typeface="Trebuchet MS" panose="020B0603020202020204" pitchFamily="34" charset="0"/>
              </a:rPr>
              <a:t>de descobrir que os </a:t>
            </a:r>
          </a:p>
          <a:p>
            <a:pPr marL="0" indent="0" algn="just" eaLnBrk="1" hangingPunct="1">
              <a:lnSpc>
                <a:spcPct val="80000"/>
              </a:lnSpc>
              <a:buFont typeface="Arial" panose="020B0604020202020204" pitchFamily="34" charset="0"/>
              <a:buNone/>
            </a:pPr>
            <a:r>
              <a:rPr lang="pt-BR" altLang="pt-BR" sz="2800">
                <a:latin typeface="Trebuchet MS" panose="020B0603020202020204" pitchFamily="34" charset="0"/>
              </a:rPr>
              <a:t>pequenos grupos têm </a:t>
            </a:r>
          </a:p>
          <a:p>
            <a:pPr marL="0" indent="0" algn="just" eaLnBrk="1" hangingPunct="1">
              <a:lnSpc>
                <a:spcPct val="80000"/>
              </a:lnSpc>
              <a:buFont typeface="Arial" panose="020B0604020202020204" pitchFamily="34" charset="0"/>
              <a:buNone/>
            </a:pPr>
            <a:r>
              <a:rPr lang="pt-BR" altLang="pt-BR" sz="2800">
                <a:latin typeface="Trebuchet MS" panose="020B0603020202020204" pitchFamily="34" charset="0"/>
              </a:rPr>
              <a:t>seus fundamentos no </a:t>
            </a:r>
          </a:p>
          <a:p>
            <a:pPr marL="0" indent="0" algn="just" eaLnBrk="1" hangingPunct="1">
              <a:lnSpc>
                <a:spcPct val="80000"/>
              </a:lnSpc>
              <a:buFont typeface="Arial" panose="020B0604020202020204" pitchFamily="34" charset="0"/>
              <a:buNone/>
            </a:pPr>
            <a:r>
              <a:rPr lang="pt-BR" altLang="pt-BR" sz="2800">
                <a:latin typeface="Trebuchet MS" panose="020B0603020202020204" pitchFamily="34" charset="0"/>
              </a:rPr>
              <a:t>texto bíblico. </a:t>
            </a:r>
          </a:p>
          <a:p>
            <a:pPr marL="0" indent="0" eaLnBrk="1" hangingPunct="1">
              <a:lnSpc>
                <a:spcPct val="80000"/>
              </a:lnSpc>
              <a:buFont typeface="Arial" panose="020B0604020202020204" pitchFamily="34" charset="0"/>
              <a:buNone/>
            </a:pPr>
            <a:endParaRPr lang="pt-BR" altLang="pt-BR" sz="2000">
              <a:latin typeface="Trebuchet MS" panose="020B0603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ço Reservado para Conteúdo 2">
            <a:extLst>
              <a:ext uri="{FF2B5EF4-FFF2-40B4-BE49-F238E27FC236}">
                <a16:creationId xmlns:a16="http://schemas.microsoft.com/office/drawing/2014/main" id="{1502D9D7-1DDD-71D6-1F7A-9E67C8A860B3}"/>
              </a:ext>
            </a:extLst>
          </p:cNvPr>
          <p:cNvSpPr>
            <a:spLocks noGrp="1"/>
          </p:cNvSpPr>
          <p:nvPr>
            <p:ph idx="1"/>
          </p:nvPr>
        </p:nvSpPr>
        <p:spPr>
          <a:xfrm>
            <a:off x="1403350" y="1373188"/>
            <a:ext cx="7127875" cy="5151437"/>
          </a:xfrm>
        </p:spPr>
        <p:txBody>
          <a:bodyPr/>
          <a:lstStyle/>
          <a:p>
            <a:pPr marL="0" indent="0" algn="just" eaLnBrk="1" hangingPunct="1">
              <a:lnSpc>
                <a:spcPct val="90000"/>
              </a:lnSpc>
            </a:pPr>
            <a:r>
              <a:rPr lang="pt-BR" altLang="pt-BR" sz="2800">
                <a:latin typeface="Trebuchet MS" panose="020B0603020202020204" pitchFamily="34" charset="0"/>
              </a:rPr>
              <a:t>É verdadeiro que não se encontra no Novo Testamento uma cláusula normativa que determine a prática dos pequenos grupos, porém eles estão lá, encravados no texto bíblico. </a:t>
            </a:r>
          </a:p>
          <a:p>
            <a:pPr marL="0" indent="0" algn="just" eaLnBrk="1" hangingPunct="1">
              <a:lnSpc>
                <a:spcPct val="90000"/>
              </a:lnSpc>
              <a:buFont typeface="Arial" panose="020B0604020202020204" pitchFamily="34" charset="0"/>
              <a:buNone/>
            </a:pPr>
            <a:endParaRPr lang="pt-BR" altLang="pt-BR" sz="1600">
              <a:latin typeface="Trebuchet MS" panose="020B0603020202020204" pitchFamily="34" charset="0"/>
            </a:endParaRPr>
          </a:p>
          <a:p>
            <a:pPr marL="0" indent="0" algn="just" eaLnBrk="1" hangingPunct="1">
              <a:lnSpc>
                <a:spcPct val="90000"/>
              </a:lnSpc>
            </a:pPr>
            <a:r>
              <a:rPr lang="pt-BR" altLang="pt-BR" sz="2800">
                <a:latin typeface="Trebuchet MS" panose="020B0603020202020204" pitchFamily="34" charset="0"/>
              </a:rPr>
              <a:t>Kennedy: </a:t>
            </a:r>
            <a:r>
              <a:rPr lang="ja-JP" altLang="pt-BR" sz="2800">
                <a:latin typeface="Trebuchet MS" panose="020B0603020202020204" pitchFamily="34" charset="0"/>
              </a:rPr>
              <a:t>“</a:t>
            </a:r>
            <a:r>
              <a:rPr lang="pt-BR" altLang="ja-JP" sz="2800">
                <a:latin typeface="Trebuchet MS" panose="020B0603020202020204" pitchFamily="34" charset="0"/>
              </a:rPr>
              <a:t>Fazer pequenos grupos apenas porque a igreja apostólica o praticou não é suficiente. Mas também não se pode ignorar o fato de que a igreja apostólica o praticou; além disso, não se pode dissimular que ela o praticou</a:t>
            </a:r>
            <a:r>
              <a:rPr lang="ja-JP" altLang="pt-BR" sz="2800">
                <a:latin typeface="Trebuchet MS" panose="020B0603020202020204" pitchFamily="34" charset="0"/>
              </a:rPr>
              <a:t>”</a:t>
            </a:r>
            <a:r>
              <a:rPr lang="pt-BR" altLang="ja-JP" sz="2800">
                <a:latin typeface="Trebuchet MS" panose="020B0603020202020204" pitchFamily="34" charset="0"/>
              </a:rPr>
              <a:t>. </a:t>
            </a:r>
          </a:p>
          <a:p>
            <a:pPr marL="0" indent="0" eaLnBrk="1" hangingPunct="1">
              <a:lnSpc>
                <a:spcPct val="80000"/>
              </a:lnSpc>
            </a:pPr>
            <a:endParaRPr lang="pt-BR" altLang="pt-BR" sz="2000">
              <a:latin typeface="Trebuchet MS" panose="020B0603020202020204" pitchFamily="34" charset="0"/>
            </a:endParaRPr>
          </a:p>
        </p:txBody>
      </p:sp>
      <p:sp>
        <p:nvSpPr>
          <p:cNvPr id="5" name="Título 1">
            <a:extLst>
              <a:ext uri="{FF2B5EF4-FFF2-40B4-BE49-F238E27FC236}">
                <a16:creationId xmlns:a16="http://schemas.microsoft.com/office/drawing/2014/main" id="{37CA934B-E96A-F914-1399-C8BDDA61747A}"/>
              </a:ext>
            </a:extLst>
          </p:cNvPr>
          <p:cNvSpPr>
            <a:spLocks noGrp="1"/>
          </p:cNvSpPr>
          <p:nvPr>
            <p:ph type="title"/>
          </p:nvPr>
        </p:nvSpPr>
        <p:spPr>
          <a:xfrm>
            <a:off x="468313" y="544513"/>
            <a:ext cx="8229600" cy="1143000"/>
          </a:xfrm>
        </p:spPr>
        <p:txBody>
          <a:bodyPr>
            <a:normAutofit/>
          </a:bodyPr>
          <a:lstStyle/>
          <a:p>
            <a:pPr eaLnBrk="1" hangingPunct="1"/>
            <a:r>
              <a:rPr lang="pt-BR" altLang="pt-BR" sz="2800" b="1" u="sng">
                <a:latin typeface="Trebuchet MS" panose="020B0603020202020204" pitchFamily="34" charset="0"/>
              </a:rPr>
              <a:t>PRÁTICA BÍBLICA </a:t>
            </a:r>
            <a:br>
              <a:rPr lang="pt-BR" altLang="pt-BR" sz="3600" u="sng"/>
            </a:br>
            <a:endParaRPr lang="pt-BR" altLang="pt-BR" sz="3600" u="sng"/>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ítulo 1">
            <a:extLst>
              <a:ext uri="{FF2B5EF4-FFF2-40B4-BE49-F238E27FC236}">
                <a16:creationId xmlns:a16="http://schemas.microsoft.com/office/drawing/2014/main" id="{7CB3CC3D-0EAF-04CA-8708-ACC4EE2D4DDA}"/>
              </a:ext>
            </a:extLst>
          </p:cNvPr>
          <p:cNvSpPr>
            <a:spLocks noGrp="1"/>
          </p:cNvSpPr>
          <p:nvPr>
            <p:ph type="title"/>
          </p:nvPr>
        </p:nvSpPr>
        <p:spPr>
          <a:xfrm>
            <a:off x="468313" y="476250"/>
            <a:ext cx="8229600" cy="1143000"/>
          </a:xfrm>
        </p:spPr>
        <p:txBody>
          <a:bodyPr/>
          <a:lstStyle/>
          <a:p>
            <a:pPr eaLnBrk="1" hangingPunct="1"/>
            <a:r>
              <a:rPr lang="pt-BR" altLang="pt-BR" sz="2800" b="1" u="sng">
                <a:latin typeface="Trebuchet MS" panose="020B0603020202020204" pitchFamily="34" charset="0"/>
              </a:rPr>
              <a:t>CÍRCULO APOSTÓLICO </a:t>
            </a:r>
            <a:br>
              <a:rPr lang="pt-BR" altLang="pt-BR" sz="2800"/>
            </a:br>
            <a:endParaRPr lang="pt-BR" altLang="pt-BR" sz="2800"/>
          </a:p>
        </p:txBody>
      </p:sp>
      <p:sp>
        <p:nvSpPr>
          <p:cNvPr id="3" name="Espaço Reservado para Conteúdo 2">
            <a:extLst>
              <a:ext uri="{FF2B5EF4-FFF2-40B4-BE49-F238E27FC236}">
                <a16:creationId xmlns:a16="http://schemas.microsoft.com/office/drawing/2014/main" id="{F78AECE1-2A99-5CFF-087B-FE77914F6E25}"/>
              </a:ext>
            </a:extLst>
          </p:cNvPr>
          <p:cNvSpPr>
            <a:spLocks noGrp="1"/>
          </p:cNvSpPr>
          <p:nvPr>
            <p:ph idx="1"/>
          </p:nvPr>
        </p:nvSpPr>
        <p:spPr>
          <a:xfrm>
            <a:off x="898525" y="1412875"/>
            <a:ext cx="7632700" cy="5111750"/>
          </a:xfrm>
        </p:spPr>
        <p:txBody>
          <a:bodyPr>
            <a:normAutofit/>
          </a:bodyPr>
          <a:lstStyle/>
          <a:p>
            <a:pPr algn="just" eaLnBrk="1" hangingPunct="1">
              <a:lnSpc>
                <a:spcPct val="80000"/>
              </a:lnSpc>
            </a:pPr>
            <a:r>
              <a:rPr lang="pt-BR" altLang="pt-BR" sz="2800" b="1">
                <a:latin typeface="Trebuchet MS" panose="020B0603020202020204" pitchFamily="34" charset="0"/>
              </a:rPr>
              <a:t>Jesus iniciou Sua igreja não como um organismo, Como um corpo -"o corpo de Cristo" (lCo 12:27). </a:t>
            </a:r>
          </a:p>
          <a:p>
            <a:pPr algn="just" eaLnBrk="1" hangingPunct="1">
              <a:lnSpc>
                <a:spcPct val="80000"/>
              </a:lnSpc>
              <a:buFont typeface="Arial" panose="020B0604020202020204" pitchFamily="34" charset="0"/>
              <a:buNone/>
            </a:pPr>
            <a:endParaRPr lang="pt-BR" altLang="pt-BR" sz="2800" b="1">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Um organismo vivo e operante dentro de suas funções eclesiais, de acordo com seus dons (lCo 12:8-10). </a:t>
            </a:r>
          </a:p>
          <a:p>
            <a:pPr lvl="1" algn="just" eaLnBrk="1" hangingPunct="1">
              <a:lnSpc>
                <a:spcPct val="80000"/>
              </a:lnSpc>
              <a:buFont typeface="Arial" panose="020B0604020202020204" pitchFamily="34" charset="0"/>
              <a:buNone/>
            </a:pPr>
            <a:endParaRPr lang="pt-BR" altLang="pt-BR">
              <a:latin typeface="Trebuchet MS" panose="020B0603020202020204" pitchFamily="34" charset="0"/>
            </a:endParaRPr>
          </a:p>
          <a:p>
            <a:pPr lvl="1" algn="just" eaLnBrk="1" hangingPunct="1">
              <a:lnSpc>
                <a:spcPct val="80000"/>
              </a:lnSpc>
            </a:pPr>
            <a:r>
              <a:rPr lang="pt-BR" altLang="pt-BR">
                <a:latin typeface="Trebuchet MS" panose="020B0603020202020204" pitchFamily="34" charset="0"/>
              </a:rPr>
              <a:t>Ele começa Sua igreja com o círculo apostólico, um pequeno grupo, e começa esse pequeno grupo reunindo os discípulos em torno de Si. </a:t>
            </a:r>
            <a:endParaRPr lang="pt-BR" altLang="pt-B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5D2493B-93B0-FFD7-0A30-B3C958C73804}"/>
              </a:ext>
            </a:extLst>
          </p:cNvPr>
          <p:cNvSpPr>
            <a:spLocks noGrp="1"/>
          </p:cNvSpPr>
          <p:nvPr>
            <p:ph idx="1"/>
          </p:nvPr>
        </p:nvSpPr>
        <p:spPr>
          <a:xfrm>
            <a:off x="898525" y="1303338"/>
            <a:ext cx="7632700" cy="5868987"/>
          </a:xfrm>
        </p:spPr>
        <p:txBody>
          <a:bodyPr>
            <a:normAutofit/>
          </a:bodyPr>
          <a:lstStyle/>
          <a:p>
            <a:pPr lvl="1" algn="just" eaLnBrk="1" hangingPunct="1">
              <a:lnSpc>
                <a:spcPct val="90000"/>
              </a:lnSpc>
            </a:pPr>
            <a:r>
              <a:rPr lang="pt-BR" altLang="pt-BR">
                <a:latin typeface="Trebuchet MS" panose="020B0603020202020204" pitchFamily="34" charset="0"/>
              </a:rPr>
              <a:t>O pequeno grupo nasce como corpo de Cristo, como igreja de Cristo, a igreja "em Cristo" (Ef 2: 13). </a:t>
            </a:r>
          </a:p>
          <a:p>
            <a:pPr lvl="1" algn="just" eaLnBrk="1" hangingPunct="1">
              <a:lnSpc>
                <a:spcPct val="90000"/>
              </a:lnSpc>
              <a:buFont typeface="Arial" panose="020B0604020202020204" pitchFamily="34" charset="0"/>
              <a:buNone/>
            </a:pPr>
            <a:endParaRPr lang="pt-BR" altLang="pt-BR" sz="1600">
              <a:latin typeface="Trebuchet MS" panose="020B0603020202020204" pitchFamily="34" charset="0"/>
            </a:endParaRPr>
          </a:p>
          <a:p>
            <a:pPr lvl="1" algn="just" eaLnBrk="1" hangingPunct="1">
              <a:lnSpc>
                <a:spcPct val="90000"/>
              </a:lnSpc>
            </a:pPr>
            <a:r>
              <a:rPr lang="pt-BR" altLang="pt-BR">
                <a:latin typeface="Trebuchet MS" panose="020B0603020202020204" pitchFamily="34" charset="0"/>
              </a:rPr>
              <a:t>Antes que os pequenos grupos sejam organizados em torno de Cristo, Cristo os organiza em torno de Si. </a:t>
            </a:r>
          </a:p>
          <a:p>
            <a:pPr lvl="1" algn="just" eaLnBrk="1" hangingPunct="1">
              <a:lnSpc>
                <a:spcPct val="90000"/>
              </a:lnSpc>
              <a:buFont typeface="Arial" panose="020B0604020202020204" pitchFamily="34" charset="0"/>
              <a:buNone/>
            </a:pPr>
            <a:endParaRPr lang="pt-BR" altLang="pt-BR" sz="1600">
              <a:latin typeface="Trebuchet MS" panose="020B0603020202020204" pitchFamily="34" charset="0"/>
            </a:endParaRPr>
          </a:p>
          <a:p>
            <a:pPr lvl="1" algn="just" eaLnBrk="1" hangingPunct="1">
              <a:lnSpc>
                <a:spcPct val="90000"/>
              </a:lnSpc>
            </a:pPr>
            <a:r>
              <a:rPr lang="pt-BR" altLang="pt-BR">
                <a:latin typeface="Trebuchet MS" panose="020B0603020202020204" pitchFamily="34" charset="0"/>
              </a:rPr>
              <a:t>Nos Evangelhos, Jesus é o centro, a razão e o motivo dos pequenos grupos.</a:t>
            </a:r>
          </a:p>
          <a:p>
            <a:pPr lvl="1" algn="just" eaLnBrk="1" hangingPunct="1">
              <a:lnSpc>
                <a:spcPct val="90000"/>
              </a:lnSpc>
              <a:buFont typeface="Arial" panose="020B0604020202020204" pitchFamily="34" charset="0"/>
              <a:buNone/>
            </a:pPr>
            <a:endParaRPr lang="pt-BR" altLang="pt-BR" sz="1600">
              <a:latin typeface="Trebuchet MS" panose="020B0603020202020204" pitchFamily="34" charset="0"/>
            </a:endParaRPr>
          </a:p>
          <a:p>
            <a:pPr lvl="1" algn="just" eaLnBrk="1" hangingPunct="1">
              <a:lnSpc>
                <a:spcPct val="90000"/>
              </a:lnSpc>
            </a:pPr>
            <a:r>
              <a:rPr lang="pt-BR" altLang="pt-BR">
                <a:latin typeface="Trebuchet MS" panose="020B0603020202020204" pitchFamily="34" charset="0"/>
              </a:rPr>
              <a:t>"onde estiverem dois ou três reunidos em Meu nome, ali estarei no meio deles" (Mt 18:20). </a:t>
            </a:r>
          </a:p>
          <a:p>
            <a:pPr eaLnBrk="1" hangingPunct="1">
              <a:lnSpc>
                <a:spcPct val="80000"/>
              </a:lnSpc>
            </a:pPr>
            <a:endParaRPr lang="pt-BR" altLang="pt-BR" sz="2700"/>
          </a:p>
        </p:txBody>
      </p:sp>
      <p:sp>
        <p:nvSpPr>
          <p:cNvPr id="27650" name="Título 1">
            <a:extLst>
              <a:ext uri="{FF2B5EF4-FFF2-40B4-BE49-F238E27FC236}">
                <a16:creationId xmlns:a16="http://schemas.microsoft.com/office/drawing/2014/main" id="{FDC9DAED-5EBD-0B69-D0B2-524E81B88D26}"/>
              </a:ext>
            </a:extLst>
          </p:cNvPr>
          <p:cNvSpPr>
            <a:spLocks noGrp="1"/>
          </p:cNvSpPr>
          <p:nvPr>
            <p:ph type="title"/>
          </p:nvPr>
        </p:nvSpPr>
        <p:spPr>
          <a:xfrm>
            <a:off x="468313" y="485775"/>
            <a:ext cx="8229600" cy="1143000"/>
          </a:xfrm>
        </p:spPr>
        <p:txBody>
          <a:bodyPr/>
          <a:lstStyle/>
          <a:p>
            <a:pPr eaLnBrk="1" hangingPunct="1"/>
            <a:r>
              <a:rPr lang="pt-BR" altLang="pt-BR" sz="2800" b="1" u="sng">
                <a:latin typeface="Trebuchet MS" panose="020B0603020202020204" pitchFamily="34" charset="0"/>
              </a:rPr>
              <a:t>CÍRCULO APOSTÓLICO </a:t>
            </a:r>
            <a:br>
              <a:rPr lang="pt-BR" altLang="pt-BR" sz="2800"/>
            </a:br>
            <a:endParaRPr lang="pt-BR" altLang="pt-B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042F6-BA1F-2BB7-3451-32A47AE944BF}"/>
              </a:ext>
            </a:extLst>
          </p:cNvPr>
          <p:cNvSpPr>
            <a:spLocks noGrp="1"/>
          </p:cNvSpPr>
          <p:nvPr>
            <p:ph type="title"/>
          </p:nvPr>
        </p:nvSpPr>
        <p:spPr>
          <a:xfrm>
            <a:off x="755650" y="404813"/>
            <a:ext cx="8229600" cy="1143000"/>
          </a:xfrm>
        </p:spPr>
        <p:txBody>
          <a:bodyPr>
            <a:normAutofit/>
          </a:bodyPr>
          <a:lstStyle/>
          <a:p>
            <a:pPr eaLnBrk="1" hangingPunct="1"/>
            <a:r>
              <a:rPr lang="pt-BR" altLang="pt-BR" sz="2800" b="1" u="sng"/>
              <a:t>CÍRCULO APOSTÓLICO </a:t>
            </a:r>
            <a:br>
              <a:rPr lang="pt-BR" altLang="pt-BR" sz="3600"/>
            </a:br>
            <a:endParaRPr lang="pt-BR" altLang="pt-BR" sz="3600"/>
          </a:p>
        </p:txBody>
      </p:sp>
      <p:pic>
        <p:nvPicPr>
          <p:cNvPr id="29698" name="Picture 2" descr="GoYe_Soft_Edge.png">
            <a:extLst>
              <a:ext uri="{FF2B5EF4-FFF2-40B4-BE49-F238E27FC236}">
                <a16:creationId xmlns:a16="http://schemas.microsoft.com/office/drawing/2014/main" id="{AB66D96E-76C2-7E40-977F-34EB1B0A09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254125"/>
            <a:ext cx="72009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Espaço Reservado para Conteúdo 2">
            <a:extLst>
              <a:ext uri="{FF2B5EF4-FFF2-40B4-BE49-F238E27FC236}">
                <a16:creationId xmlns:a16="http://schemas.microsoft.com/office/drawing/2014/main" id="{67F8365E-21E6-9E79-6B62-585C2875B82A}"/>
              </a:ext>
            </a:extLst>
          </p:cNvPr>
          <p:cNvSpPr>
            <a:spLocks noGrp="1"/>
          </p:cNvSpPr>
          <p:nvPr>
            <p:ph idx="1"/>
          </p:nvPr>
        </p:nvSpPr>
        <p:spPr>
          <a:xfrm>
            <a:off x="1011238" y="1125538"/>
            <a:ext cx="7519987" cy="4525962"/>
          </a:xfrm>
        </p:spPr>
        <p:txBody>
          <a:bodyPr/>
          <a:lstStyle/>
          <a:p>
            <a:pPr algn="just" eaLnBrk="1" hangingPunct="1"/>
            <a:r>
              <a:rPr lang="pt-BR" altLang="pt-BR" sz="2800">
                <a:latin typeface="Trebuchet MS" panose="020B0603020202020204" pitchFamily="34" charset="0"/>
              </a:rPr>
              <a:t>Robert Coleman - "o plano mestre" de Jesus. Oito estágios: </a:t>
            </a:r>
          </a:p>
          <a:p>
            <a:pPr algn="just" eaLnBrk="1" hangingPunct="1">
              <a:buFont typeface="Arial" panose="020B0604020202020204" pitchFamily="34" charset="0"/>
              <a:buNone/>
            </a:pPr>
            <a:endParaRPr lang="pt-BR" altLang="pt-BR" sz="1200">
              <a:latin typeface="Trebuchet MS" panose="020B0603020202020204" pitchFamily="34" charset="0"/>
            </a:endParaRPr>
          </a:p>
          <a:p>
            <a:pPr lvl="1" algn="just" eaLnBrk="1" hangingPunct="1"/>
            <a:r>
              <a:rPr lang="pt-BR" altLang="pt-BR">
                <a:latin typeface="Trebuchet MS" panose="020B0603020202020204" pitchFamily="34" charset="0"/>
              </a:rPr>
              <a:t>Seleção, </a:t>
            </a:r>
          </a:p>
          <a:p>
            <a:pPr lvl="1" algn="just" eaLnBrk="1" hangingPunct="1"/>
            <a:r>
              <a:rPr lang="pt-BR" altLang="pt-BR">
                <a:latin typeface="Trebuchet MS" panose="020B0603020202020204" pitchFamily="34" charset="0"/>
              </a:rPr>
              <a:t>Associação, </a:t>
            </a:r>
          </a:p>
          <a:p>
            <a:pPr lvl="1" algn="just" eaLnBrk="1" hangingPunct="1"/>
            <a:r>
              <a:rPr lang="pt-BR" altLang="pt-BR">
                <a:latin typeface="Trebuchet MS" panose="020B0603020202020204" pitchFamily="34" charset="0"/>
              </a:rPr>
              <a:t>Consagração, </a:t>
            </a:r>
          </a:p>
          <a:p>
            <a:pPr lvl="1" algn="just" eaLnBrk="1" hangingPunct="1"/>
            <a:r>
              <a:rPr lang="pt-BR" altLang="pt-BR">
                <a:latin typeface="Trebuchet MS" panose="020B0603020202020204" pitchFamily="34" charset="0"/>
              </a:rPr>
              <a:t>Transmissão, </a:t>
            </a:r>
          </a:p>
          <a:p>
            <a:pPr lvl="1" algn="just" eaLnBrk="1" hangingPunct="1"/>
            <a:r>
              <a:rPr lang="pt-BR" altLang="pt-BR">
                <a:latin typeface="Trebuchet MS" panose="020B0603020202020204" pitchFamily="34" charset="0"/>
              </a:rPr>
              <a:t>Demonstração, </a:t>
            </a:r>
          </a:p>
          <a:p>
            <a:pPr lvl="1" algn="just" eaLnBrk="1" hangingPunct="1"/>
            <a:r>
              <a:rPr lang="pt-BR" altLang="pt-BR">
                <a:latin typeface="Trebuchet MS" panose="020B0603020202020204" pitchFamily="34" charset="0"/>
              </a:rPr>
              <a:t>Delegação, </a:t>
            </a:r>
          </a:p>
          <a:p>
            <a:pPr lvl="1" algn="just" eaLnBrk="1" hangingPunct="1"/>
            <a:r>
              <a:rPr lang="pt-BR" altLang="pt-BR">
                <a:latin typeface="Trebuchet MS" panose="020B0603020202020204" pitchFamily="34" charset="0"/>
              </a:rPr>
              <a:t>Supervisão e </a:t>
            </a:r>
          </a:p>
          <a:p>
            <a:pPr lvl="1" algn="just" eaLnBrk="1" hangingPunct="1"/>
            <a:r>
              <a:rPr lang="pt-BR" altLang="pt-BR">
                <a:latin typeface="Trebuchet MS" panose="020B0603020202020204" pitchFamily="34" charset="0"/>
              </a:rPr>
              <a:t>Reprodução.</a:t>
            </a: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8303</Words>
  <Application>Microsoft Office PowerPoint</Application>
  <PresentationFormat>Apresentação na tela (4:3)</PresentationFormat>
  <Paragraphs>322</Paragraphs>
  <Slides>30</Slides>
  <Notes>29</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30</vt:i4>
      </vt:variant>
    </vt:vector>
  </HeadingPairs>
  <TitlesOfParts>
    <vt:vector size="35" baseType="lpstr">
      <vt:lpstr>Calibri</vt:lpstr>
      <vt:lpstr>MS PGothic</vt:lpstr>
      <vt:lpstr>Arial</vt:lpstr>
      <vt:lpstr>Trebuchet MS</vt:lpstr>
      <vt:lpstr>Tema do Office</vt:lpstr>
      <vt:lpstr>Apresentação do PowerPoint</vt:lpstr>
      <vt:lpstr>PEQUENOS GRUPOS NO NOVO TESTAMENTO  </vt:lpstr>
      <vt:lpstr>TEOLOGIA ANTES DA PRÁTICA </vt:lpstr>
      <vt:lpstr>TEOLOGIA ANTES DA PRÁTICA  </vt:lpstr>
      <vt:lpstr>PRÁTICA BÍBLICA  </vt:lpstr>
      <vt:lpstr>PRÁTICA BÍBLICA  </vt:lpstr>
      <vt:lpstr>CÍRCULO APOSTÓLICO  </vt:lpstr>
      <vt:lpstr>CÍRCULO APOSTÓLICO  </vt:lpstr>
      <vt:lpstr>CÍRCULO APOSTÓLICO  </vt:lpstr>
      <vt:lpstr>CÍRCULO APOSTÓLICO  </vt:lpstr>
      <vt:lpstr>CÍRCULO APOSTÓLICO </vt:lpstr>
      <vt:lpstr>CÍRCULO APOSTÓLICO </vt:lpstr>
      <vt:lpstr>CRISTIANISMO APOSTÓLICO  </vt:lpstr>
      <vt:lpstr>CASAS COMO LUGAR DE CULTO  </vt:lpstr>
      <vt:lpstr>CASAS COMO LUGAR DE CULTO  </vt:lpstr>
      <vt:lpstr>CASAS COMO LUGAR DE CULTO  </vt:lpstr>
      <vt:lpstr>CASAS COMO LUGAR DE CULTO  </vt:lpstr>
      <vt:lpstr>CASAS COMO LUGAR DE CULTO  </vt:lpstr>
      <vt:lpstr>CASAS COMO LUGAR DE CULTO  </vt:lpstr>
      <vt:lpstr>Apresentação do PowerPoint</vt:lpstr>
      <vt:lpstr>Apresentação do PowerPoint</vt:lpstr>
      <vt:lpstr>CASAS COMO LUGAR DE CULTO  </vt:lpstr>
      <vt:lpstr>CASAS COMO LUGAR DE CULTO  </vt:lpstr>
      <vt:lpstr>CASAS COMO PROPÓSITO DE DEUS  </vt:lpstr>
      <vt:lpstr>CASAS COMO PROPÓSITO DE DEUS  </vt:lpstr>
      <vt:lpstr>CASAS COMO PROPÓSITO DE DEUS  </vt:lpstr>
      <vt:lpstr>CASAS COMO PROPÓSITO DE DEUS  </vt:lpstr>
      <vt:lpstr>CONCLUSÃO</vt:lpstr>
      <vt:lpstr>CONCLUSÃO</vt:lpstr>
      <vt:lpstr>PERGUNTAS PARA REFLEXÃO  </vt:lpstr>
    </vt:vector>
  </TitlesOfParts>
  <Company>ipaeas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APROFUNDANDO A CAMINHADA</dc:title>
  <dc:creator>Wagne Mesquita</dc:creator>
  <cp:lastModifiedBy>Pr. Marcelo Augusto de Carvalho</cp:lastModifiedBy>
  <cp:revision>29</cp:revision>
  <dcterms:created xsi:type="dcterms:W3CDTF">2011-11-19T12:30:41Z</dcterms:created>
  <dcterms:modified xsi:type="dcterms:W3CDTF">2024-05-25T07:25:32Z</dcterms:modified>
</cp:coreProperties>
</file>