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5" r:id="rId4"/>
    <p:sldId id="260" r:id="rId5"/>
    <p:sldId id="262" r:id="rId6"/>
    <p:sldId id="263" r:id="rId7"/>
    <p:sldId id="286" r:id="rId8"/>
    <p:sldId id="264" r:id="rId9"/>
    <p:sldId id="265" r:id="rId10"/>
    <p:sldId id="288" r:id="rId11"/>
    <p:sldId id="266" r:id="rId12"/>
    <p:sldId id="287" r:id="rId13"/>
    <p:sldId id="267" r:id="rId14"/>
    <p:sldId id="282" r:id="rId15"/>
    <p:sldId id="268" r:id="rId16"/>
    <p:sldId id="289" r:id="rId17"/>
    <p:sldId id="283" r:id="rId18"/>
    <p:sldId id="270" r:id="rId19"/>
    <p:sldId id="269" r:id="rId20"/>
    <p:sldId id="290" r:id="rId21"/>
    <p:sldId id="271" r:id="rId22"/>
    <p:sldId id="291" r:id="rId23"/>
    <p:sldId id="272" r:id="rId24"/>
    <p:sldId id="292" r:id="rId25"/>
    <p:sldId id="273" r:id="rId26"/>
    <p:sldId id="293" r:id="rId27"/>
    <p:sldId id="274" r:id="rId28"/>
    <p:sldId id="276" r:id="rId29"/>
    <p:sldId id="284" r:id="rId30"/>
    <p:sldId id="275" r:id="rId31"/>
    <p:sldId id="277" r:id="rId32"/>
    <p:sldId id="278" r:id="rId33"/>
    <p:sldId id="279" r:id="rId34"/>
    <p:sldId id="280" r:id="rId35"/>
    <p:sldId id="281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90" y="-78"/>
      </p:cViewPr>
      <p:guideLst>
        <p:guide orient="horz" pos="643"/>
        <p:guide orient="horz" pos="2160"/>
        <p:guide orient="horz" pos="4110"/>
        <p:guide orient="horz" pos="370"/>
        <p:guide pos="884"/>
        <p:guide pos="52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E58E-3961-42E3-A8A1-A0E62061EBC3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CBD3-9AFB-4B75-BB2C-7CA49A5ADFB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7" descr="fren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3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E58E-3961-42E3-A8A1-A0E62061EBC3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CBD3-9AFB-4B75-BB2C-7CA49A5ADF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87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E58E-3961-42E3-A8A1-A0E62061EBC3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CBD3-9AFB-4B75-BB2C-7CA49A5ADF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46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E58E-3961-42E3-A8A1-A0E62061EBC3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CBD3-9AFB-4B75-BB2C-7CA49A5ADF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27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E58E-3961-42E3-A8A1-A0E62061EBC3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CBD3-9AFB-4B75-BB2C-7CA49A5ADF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42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E58E-3961-42E3-A8A1-A0E62061EBC3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CBD3-9AFB-4B75-BB2C-7CA49A5ADF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46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E58E-3961-42E3-A8A1-A0E62061EBC3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CBD3-9AFB-4B75-BB2C-7CA49A5ADF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62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E58E-3961-42E3-A8A1-A0E62061EBC3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CBD3-9AFB-4B75-BB2C-7CA49A5ADF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51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E58E-3961-42E3-A8A1-A0E62061EBC3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CBD3-9AFB-4B75-BB2C-7CA49A5ADF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E58E-3961-42E3-A8A1-A0E62061EBC3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CBD3-9AFB-4B75-BB2C-7CA49A5ADF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26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E58E-3961-42E3-A8A1-A0E62061EBC3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CBD3-9AFB-4B75-BB2C-7CA49A5ADF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89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E58E-3961-42E3-A8A1-A0E62061EBC3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CBD3-9AFB-4B75-BB2C-7CA49A5ADFB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7" descr="fundos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9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n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19264" y="6381328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 smtClean="0">
                <a:latin typeface="Trebuchet MS"/>
                <a:cs typeface="Trebuchet MS"/>
              </a:rPr>
              <a:t>Sérgio </a:t>
            </a:r>
            <a:r>
              <a:rPr lang="pt-BR" sz="1100" i="1" dirty="0" err="1">
                <a:latin typeface="Trebuchet MS"/>
                <a:cs typeface="Trebuchet MS"/>
              </a:rPr>
              <a:t>Becerra</a:t>
            </a:r>
            <a:r>
              <a:rPr lang="pt-BR" sz="1100" i="1" dirty="0">
                <a:latin typeface="Trebuchet MS"/>
                <a:cs typeface="Trebuchet MS"/>
              </a:rPr>
              <a:t> </a:t>
            </a:r>
            <a:r>
              <a:rPr lang="pt-BR" sz="1100" dirty="0">
                <a:latin typeface="Trebuchet MS"/>
                <a:cs typeface="Trebuchet MS"/>
              </a:rPr>
              <a:t>é doutor em Teologia Protestante e </a:t>
            </a:r>
            <a:endParaRPr lang="pt-BR" sz="1100" dirty="0" smtClean="0">
              <a:latin typeface="Trebuchet MS"/>
              <a:cs typeface="Trebuchet MS"/>
            </a:endParaRPr>
          </a:p>
          <a:p>
            <a:pPr algn="r"/>
            <a:r>
              <a:rPr lang="pt-BR" sz="1100" dirty="0" smtClean="0">
                <a:latin typeface="Trebuchet MS"/>
                <a:cs typeface="Trebuchet MS"/>
              </a:rPr>
              <a:t>Professor da </a:t>
            </a:r>
            <a:r>
              <a:rPr lang="pt-BR" sz="1100" dirty="0">
                <a:latin typeface="Trebuchet MS"/>
                <a:cs typeface="Trebuchet MS"/>
              </a:rPr>
              <a:t>Universidade Adventista </a:t>
            </a:r>
            <a:r>
              <a:rPr lang="pt-BR" sz="1100" dirty="0" err="1">
                <a:latin typeface="Trebuchet MS"/>
                <a:cs typeface="Trebuchet MS"/>
              </a:rPr>
              <a:t>del</a:t>
            </a:r>
            <a:r>
              <a:rPr lang="pt-BR" sz="1100" dirty="0">
                <a:latin typeface="Trebuchet MS"/>
                <a:cs typeface="Trebuchet MS"/>
              </a:rPr>
              <a:t> Plata, Argentina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79834" y="5805264"/>
            <a:ext cx="3960118" cy="1176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  <a:t>ENTRE OS VALDENSES E OS ANABATISTAS</a:t>
            </a:r>
            <a:b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</a:br>
            <a:endParaRPr lang="pt-BR" sz="3000" spc="3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260350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/>
              <a:t>CAP. </a:t>
            </a:r>
            <a:r>
              <a:rPr lang="pt-BR" sz="1800" b="1" dirty="0" smtClean="0"/>
              <a:t>4</a:t>
            </a:r>
            <a:endParaRPr lang="pt-BR" sz="1800" dirty="0"/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9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ssandra\Pictures\Nova pasta\GreatRic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8509"/>
            <a:ext cx="5910605" cy="6331967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03350" y="1163638"/>
            <a:ext cx="482483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Trebuchet MS"/>
                <a:cs typeface="Trebuchet MS"/>
              </a:rPr>
              <a:t>De </a:t>
            </a:r>
            <a:r>
              <a:rPr lang="pt-BR" sz="2300" dirty="0">
                <a:latin typeface="Trebuchet MS"/>
                <a:cs typeface="Trebuchet MS"/>
              </a:rPr>
              <a:t>volta a seu </a:t>
            </a:r>
            <a:r>
              <a:rPr lang="pt-BR" sz="2300" dirty="0" smtClean="0">
                <a:latin typeface="Trebuchet MS"/>
                <a:cs typeface="Trebuchet MS"/>
              </a:rPr>
              <a:t>lugar, Valdo </a:t>
            </a:r>
            <a:r>
              <a:rPr lang="pt-BR" sz="2300" dirty="0">
                <a:latin typeface="Trebuchet MS"/>
                <a:cs typeface="Trebuchet MS"/>
              </a:rPr>
              <a:t>aceitou o chamado e decidiu obedecer à ordem de  Jesus. Porém, não procurou a solidão de um monastério. Renunciando a seus bens, entregou-se ao discipulado. Compartilhou seus planos com a esposa e tomou providências para as necessidades dela e de suas filhas. Em seguida, restituiu todos os lucros que recebeu de seus devedores e distribuiu o restante entre os </a:t>
            </a:r>
            <a:r>
              <a:rPr lang="pt-BR" sz="2300" dirty="0" smtClean="0">
                <a:latin typeface="Trebuchet MS"/>
                <a:cs typeface="Trebuchet MS"/>
              </a:rPr>
              <a:t>pobres.</a:t>
            </a:r>
            <a:endParaRPr lang="pt-BR" sz="2300" dirty="0">
              <a:latin typeface="Trebuchet MS"/>
              <a:cs typeface="Trebuchet M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11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98279" y="1020763"/>
            <a:ext cx="6985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Valdo fez ainda mais: por não compreender o evangelho cantado ou lido  em latim, e com o desejo ardente de lê-lo por si só, pediu ajuda aos sacerdotes. Então, se encarregou de traduzir do latim para o dialeto do país diversos livros das Sagradas Escrituras, começando pelos Evangelhos e Salmos.4</a:t>
            </a:r>
          </a:p>
          <a:p>
            <a:pPr algn="just"/>
            <a:r>
              <a:rPr lang="pt-BR" sz="2300" dirty="0">
                <a:latin typeface="Trebuchet MS"/>
                <a:cs typeface="Trebuchet MS"/>
              </a:rPr>
              <a:t>Quando seus recursos se esgotaram, passou a viver mendigando. Foi então que despertou a oposição do bispo local, já que não vivia na pobreza porque  queria, ou tivesse feito votos monásticos. Tais votos exigiam castidade e obediência à hierarquia. Com toda a </a:t>
            </a:r>
            <a:r>
              <a:rPr lang="pt-BR" sz="2300" dirty="0" smtClean="0">
                <a:latin typeface="Trebuchet MS"/>
                <a:cs typeface="Trebuchet MS"/>
              </a:rPr>
              <a:t>sinceridade, Valdo </a:t>
            </a:r>
            <a:r>
              <a:rPr lang="pt-BR" sz="2300" dirty="0">
                <a:latin typeface="Trebuchet MS"/>
                <a:cs typeface="Trebuchet MS"/>
              </a:rPr>
              <a:t>quis cumprir esses requerimentos. </a:t>
            </a:r>
            <a:endParaRPr lang="pt-BR" sz="2300" dirty="0" smtClean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0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350" y="980728"/>
            <a:ext cx="6985000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Trebuchet MS"/>
                <a:cs typeface="Trebuchet MS"/>
              </a:rPr>
              <a:t>Porém</a:t>
            </a:r>
            <a:r>
              <a:rPr lang="pt-BR" sz="2300" dirty="0">
                <a:latin typeface="Trebuchet MS"/>
                <a:cs typeface="Trebuchet MS"/>
              </a:rPr>
              <a:t>, além da obediência às autoridades, sentia necessidade de obedecer a Cristo e compartilhar o evangelho, por meio de sua leitura em público e explicação de casa em casa. Levava as pessoas a ouvir no próprio idioma a Palavra de Jesus. Os ouvintes se convertiam em seguidores e se reuniam nas ruas e nas casas. Buscavam seguir a Cristo e, inspirados em Seu exemplo, confessavam pecados uns aos outros e se exortavam, em busca de arrependimento e nova vida.5  Sua fama chegou a outros lugares e passaram a ser conheci- dos, fora da cidade, como os “pobres de Lyon”.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59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350" y="835832"/>
            <a:ext cx="6985000" cy="540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Não demorou muito até que Valdo percebesse que o clero não era a seu favor, devido a alguns fatores: por haver se desprendido de seus bens e não ter doado tudo para a igreja; por denunciar os abusos da igreja e, sobretudo, por desempenhar a função tida como exclusiva do clero, a de ensinar as Escrituras. Acusavam-no de profanar a santa religião com palavras incultas, leigas, fora dos padrões escolásticos e sem a consagração da autoridade religiosa. Ameaçando-os de excomunhão, o arcebispo o advertiu bem como àqueles que o seguiam, para que desistissem. No entanto, Valdo reagiu com firmeza e declarou a obrigação sacrossanta que tinham de anunciar o evangelho, por ordem de Jesus Cristo. </a:t>
            </a:r>
          </a:p>
        </p:txBody>
      </p:sp>
    </p:spTree>
    <p:extLst>
      <p:ext uri="{BB962C8B-B14F-4D97-AF65-F5344CB8AC3E}">
        <p14:creationId xmlns:p14="http://schemas.microsoft.com/office/powerpoint/2010/main" val="1997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350" y="1052736"/>
            <a:ext cx="6985000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Trebuchet MS"/>
                <a:cs typeface="Trebuchet MS"/>
              </a:rPr>
              <a:t>Diante </a:t>
            </a:r>
            <a:r>
              <a:rPr lang="pt-BR" sz="2300" dirty="0">
                <a:latin typeface="Trebuchet MS"/>
                <a:cs typeface="Trebuchet MS"/>
              </a:rPr>
              <a:t>da atitude decidida “dos pobres”, o arcebispo os expulsou da cidade. Valdo e seus seguidores, apelaram a Roma. Alguns deles foram até ao papa e a outras autoridades da Igreja e reuniram-se no terceiro Concílio de </a:t>
            </a:r>
            <a:r>
              <a:rPr lang="pt-BR" sz="2300" dirty="0" err="1">
                <a:latin typeface="Trebuchet MS"/>
                <a:cs typeface="Trebuchet MS"/>
              </a:rPr>
              <a:t>Latrão</a:t>
            </a:r>
            <a:r>
              <a:rPr lang="pt-BR" sz="2300" dirty="0">
                <a:latin typeface="Trebuchet MS"/>
                <a:cs typeface="Trebuchet MS"/>
              </a:rPr>
              <a:t>. Então, o papa Alejandro aceitou seu voto de </a:t>
            </a:r>
            <a:r>
              <a:rPr lang="pt-BR" sz="2300" dirty="0" smtClean="0">
                <a:latin typeface="Trebuchet MS"/>
                <a:cs typeface="Trebuchet MS"/>
              </a:rPr>
              <a:t>pobreza. Valdo </a:t>
            </a:r>
            <a:r>
              <a:rPr lang="pt-BR" sz="2300" dirty="0">
                <a:latin typeface="Trebuchet MS"/>
                <a:cs typeface="Trebuchet MS"/>
              </a:rPr>
              <a:t>também requereu permissão para ensinar ao Concílio. Após apresentar seu último pedido, ele e os companheiros foram alvos de depreciação e zombaria. Assim, foram proibidos de ensinar sem a autorização das autoridades  eclesiásticas de cada localidade</a:t>
            </a:r>
            <a:r>
              <a:rPr lang="pt-BR" sz="2300" dirty="0" smtClean="0">
                <a:latin typeface="Trebuchet MS"/>
                <a:cs typeface="Trebuchet MS"/>
              </a:rPr>
              <a:t>.</a:t>
            </a:r>
            <a:endParaRPr lang="pt-BR" sz="2300" dirty="0">
              <a:latin typeface="Trebuchet MS"/>
              <a:cs typeface="Trebuchet M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03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ssandra\Pictures\Nova pasta\ClosedBible_Soft_Ed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5652901" cy="40299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91580" y="620688"/>
            <a:ext cx="741682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Ao regressar</a:t>
            </a:r>
            <a:r>
              <a:rPr lang="pt-BR" sz="2300" dirty="0" smtClean="0">
                <a:latin typeface="Trebuchet MS"/>
                <a:cs typeface="Trebuchet MS"/>
              </a:rPr>
              <a:t>, Valdo</a:t>
            </a:r>
            <a:r>
              <a:rPr lang="pt-BR" sz="2300" dirty="0">
                <a:latin typeface="Trebuchet MS"/>
                <a:cs typeface="Trebuchet MS"/>
              </a:rPr>
              <a:t>, em sua simplicidade, se submeteu às exigências  do Concílio e solicitou ao novo bispo de Lyon autorização para pregar, a qual lhe foi negada, e ele foi ameaçado de excomunhão, caso insistisse. Em vez de se </a:t>
            </a:r>
            <a:r>
              <a:rPr lang="pt-BR" sz="2300" dirty="0" smtClean="0">
                <a:latin typeface="Trebuchet MS"/>
                <a:cs typeface="Trebuchet MS"/>
              </a:rPr>
              <a:t>abater, Valdo </a:t>
            </a:r>
            <a:r>
              <a:rPr lang="pt-BR" sz="2300" dirty="0">
                <a:latin typeface="Trebuchet MS"/>
                <a:cs typeface="Trebuchet MS"/>
              </a:rPr>
              <a:t>se levantou “como um leão que desperta do </a:t>
            </a:r>
            <a:r>
              <a:rPr lang="pt-BR" sz="2300" dirty="0" smtClean="0">
                <a:latin typeface="Trebuchet MS"/>
                <a:cs typeface="Trebuchet MS"/>
              </a:rPr>
              <a:t>sono”  </a:t>
            </a:r>
            <a:r>
              <a:rPr lang="pt-BR" sz="2300" dirty="0">
                <a:latin typeface="Trebuchet MS"/>
                <a:cs typeface="Trebuchet MS"/>
              </a:rPr>
              <a:t>e, citando Pedro, afirmou ao bispo que “devemos obedecer a Deus antes que aos homens</a:t>
            </a:r>
            <a:r>
              <a:rPr lang="pt-BR" sz="2300" dirty="0" smtClean="0">
                <a:latin typeface="Trebuchet MS"/>
                <a:cs typeface="Trebuchet MS"/>
              </a:rPr>
              <a:t>”.  </a:t>
            </a:r>
            <a:endParaRPr lang="pt-BR" sz="23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946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96476" y="1235075"/>
            <a:ext cx="6985000" cy="363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Trebuchet MS"/>
                <a:cs typeface="Trebuchet MS"/>
              </a:rPr>
              <a:t>A </a:t>
            </a:r>
            <a:r>
              <a:rPr lang="pt-BR" sz="2300" dirty="0">
                <a:latin typeface="Trebuchet MS"/>
                <a:cs typeface="Trebuchet MS"/>
              </a:rPr>
              <a:t>partir daquele momento</a:t>
            </a:r>
            <a:r>
              <a:rPr lang="pt-BR" sz="2300" dirty="0" smtClean="0">
                <a:latin typeface="Trebuchet MS"/>
                <a:cs typeface="Trebuchet MS"/>
              </a:rPr>
              <a:t>,   </a:t>
            </a:r>
            <a:r>
              <a:rPr lang="pt-BR" sz="2300" dirty="0">
                <a:latin typeface="Trebuchet MS"/>
                <a:cs typeface="Trebuchet MS"/>
              </a:rPr>
              <a:t>ocorreu a separação definitiva entre a Igreja de Roma e os valdenses, que se espalharam por toda </a:t>
            </a:r>
            <a:r>
              <a:rPr lang="pt-BR" sz="2300" dirty="0" smtClean="0">
                <a:latin typeface="Trebuchet MS"/>
                <a:cs typeface="Trebuchet MS"/>
              </a:rPr>
              <a:t>Europa </a:t>
            </a:r>
            <a:r>
              <a:rPr lang="pt-BR" sz="2300" dirty="0">
                <a:latin typeface="Trebuchet MS"/>
                <a:cs typeface="Trebuchet MS"/>
              </a:rPr>
              <a:t>levando à ruptura definitiva com o  catolicismo romano? </a:t>
            </a:r>
            <a:r>
              <a:rPr lang="pt-BR" sz="2300" dirty="0" smtClean="0">
                <a:latin typeface="Trebuchet MS"/>
                <a:cs typeface="Trebuchet MS"/>
              </a:rPr>
              <a:t>Embora não </a:t>
            </a:r>
            <a:r>
              <a:rPr lang="pt-BR" sz="2300" dirty="0">
                <a:latin typeface="Trebuchet MS"/>
                <a:cs typeface="Trebuchet MS"/>
              </a:rPr>
              <a:t>tivesse nenhum fim separatista, o movimento afirmou, de forma explícita, a autoridade soberana das Escrituras Sagradas, o dever e o direito de exigir da autoridade eclesiástica a Palavra de Deus como única regra de fé. </a:t>
            </a:r>
          </a:p>
        </p:txBody>
      </p:sp>
    </p:spTree>
    <p:extLst>
      <p:ext uri="{BB962C8B-B14F-4D97-AF65-F5344CB8AC3E}">
        <p14:creationId xmlns:p14="http://schemas.microsoft.com/office/powerpoint/2010/main" val="13821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350" y="1159291"/>
            <a:ext cx="6985000" cy="327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Trebuchet MS"/>
                <a:cs typeface="Trebuchet MS"/>
              </a:rPr>
              <a:t>Assim</a:t>
            </a:r>
            <a:r>
              <a:rPr lang="pt-BR" sz="2300" dirty="0">
                <a:latin typeface="Trebuchet MS"/>
                <a:cs typeface="Trebuchet MS"/>
              </a:rPr>
              <a:t>, nasceu a convicção de que seu principal dever era difundir a mensagem, por meio da leitura e da pregação. O princípio fundamental, a partir de então, foi o apostólico: “obedecer a Deus antes que aos homens”. Naquele momento, isso significava “desobedecer à igreja para seguir a Cristo e atrair novamente a Ele os crentes por meio da livre pregação do evangelho”.</a:t>
            </a:r>
          </a:p>
          <a:p>
            <a:pPr algn="just"/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18448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Kassandra\Pictures\Nova pasta\0364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4898947" cy="6531929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476672"/>
            <a:ext cx="60486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Apesar de os valdenses terem desenvolvido uma organização com pastores, missionários e líderes gerais, o movimento foi, em sua essência, leigo. O membro comum participava do mesmo modo que os dirigentes. Abandonando as riquezas, buscava a liberdade para meditar na Palavra e dispor de tempo para pregá-la, confiando que Deus proveria todo o sustento. O chamado à pregação foi seguido também por </a:t>
            </a:r>
            <a:r>
              <a:rPr lang="pt-BR" sz="2300" dirty="0" smtClean="0">
                <a:latin typeface="Trebuchet MS"/>
                <a:cs typeface="Trebuchet MS"/>
              </a:rPr>
              <a:t>mulheres.  </a:t>
            </a:r>
            <a:r>
              <a:rPr lang="pt-BR" sz="2300" dirty="0">
                <a:latin typeface="Trebuchet MS"/>
                <a:cs typeface="Trebuchet MS"/>
              </a:rPr>
              <a:t>Acreditavam que, ao responder tal chamado, davam continuidade ao trabalho de Cristo e de Seus </a:t>
            </a:r>
            <a:r>
              <a:rPr lang="pt-BR" sz="2300" dirty="0" smtClean="0">
                <a:latin typeface="Trebuchet MS"/>
                <a:cs typeface="Trebuchet MS"/>
              </a:rPr>
              <a:t>discípulos.</a:t>
            </a:r>
            <a:endParaRPr lang="pt-BR" sz="2300" dirty="0">
              <a:latin typeface="Trebuchet MS"/>
              <a:cs typeface="Trebuchet MS"/>
            </a:endParaRPr>
          </a:p>
          <a:p>
            <a:pPr algn="just"/>
            <a:endParaRPr lang="pt-BR" sz="23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916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350" y="1200930"/>
            <a:ext cx="7057082" cy="398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A fidelidade à vocação cristã desse grupo de crentes medievais foi admirável. Mais admirável ainda era sua constância ante a perseguição e o exílio. Podemos aprender com eles que um compromisso sincero com a Palavra de Deus leva à verdade, despertando a vocação de vida ética e serviço, por meio  da proclamação do evangelho. Quanto à vida em comunidade, vemos que todo o desejo sincero de seguir a orientação bíblica leva a imitar a ética de Jesus, cumprir a missão de pregar o evangelho e viver a fé em comunhão fraternal com os </a:t>
            </a:r>
            <a:r>
              <a:rPr lang="pt-BR" sz="2300" dirty="0" smtClean="0">
                <a:latin typeface="Trebuchet MS"/>
                <a:cs typeface="Trebuchet MS"/>
              </a:rPr>
              <a:t>irmãos</a:t>
            </a:r>
            <a:r>
              <a:rPr lang="pt-BR" sz="2300" dirty="0">
                <a:latin typeface="Trebuchet MS"/>
                <a:cs typeface="Trebuchet MS"/>
              </a:rPr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3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ssandra\Pictures\Nova pasta\0415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9753600" cy="7315200"/>
          </a:xfrm>
          <a:prstGeom prst="rect">
            <a:avLst/>
          </a:prstGeom>
          <a:noFill/>
          <a:effectLst>
            <a:reflection stA="26000" endPos="65000" dist="50800" dir="5400000" sy="-100000" algn="bl" rotWithShape="0"/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476672"/>
            <a:ext cx="5400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Os cristãos que desejaram  imitar a vida e a obra de Jesus </a:t>
            </a:r>
            <a:r>
              <a:rPr lang="pt-BR" sz="2300" dirty="0" smtClean="0">
                <a:latin typeface="Trebuchet MS"/>
                <a:cs typeface="Trebuchet MS"/>
              </a:rPr>
              <a:t>Cristo buscaram </a:t>
            </a:r>
            <a:r>
              <a:rPr lang="pt-BR" sz="2300" dirty="0">
                <a:latin typeface="Trebuchet MS"/>
                <a:cs typeface="Trebuchet MS"/>
              </a:rPr>
              <a:t>não somente seguir Seu exemplo e Seus ensinamentos como é revelado nos Evangelhos, mas tiveram  um ideal a ser seguido, em sua primeira comunidade de crentes de Jerusalém. Se considerarmos os pequenos grupos como uma metodologia que organiza a igreja para a vida em comunidade e para a missão, de maneira mais eficaz e similar ao modelo </a:t>
            </a:r>
            <a:r>
              <a:rPr lang="pt-BR" sz="2300" dirty="0" err="1">
                <a:latin typeface="Trebuchet MS"/>
                <a:cs typeface="Trebuchet MS"/>
              </a:rPr>
              <a:t>neotestamentário</a:t>
            </a:r>
            <a:r>
              <a:rPr lang="pt-BR" sz="2300" dirty="0">
                <a:latin typeface="Trebuchet MS"/>
                <a:cs typeface="Trebuchet MS"/>
              </a:rPr>
              <a:t>, sem dúvida encontraremos um desejo análogo manifestado por cristãos de diferentes períodos da história da igreja. </a:t>
            </a:r>
          </a:p>
        </p:txBody>
      </p:sp>
    </p:spTree>
    <p:extLst>
      <p:ext uri="{BB962C8B-B14F-4D97-AF65-F5344CB8AC3E}">
        <p14:creationId xmlns:p14="http://schemas.microsoft.com/office/powerpoint/2010/main" val="18352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ssandra\Pictures\Nova pasta\_Pray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785048" cy="358878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350" y="1200930"/>
            <a:ext cx="705708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Trebuchet MS"/>
                <a:cs typeface="Trebuchet MS"/>
              </a:rPr>
              <a:t>Frente </a:t>
            </a:r>
            <a:r>
              <a:rPr lang="pt-BR" sz="2300" dirty="0">
                <a:latin typeface="Trebuchet MS"/>
                <a:cs typeface="Trebuchet MS"/>
              </a:rPr>
              <a:t>à opressão e à perseguição, os seguidores de Pedro Valdo mantiveram o compromisso com a autoridade das Escrituras Sagradas e a proclamação do evangelho. Não há dúvidas de que o estilo de vida em comunidade, em cavernas ou casas, para o estudo da Bíblia, oração e o discipulado, apoiou o compromisso de ser perseverante.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40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27784" y="587375"/>
            <a:ext cx="3888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u="sng" dirty="0" smtClean="0">
                <a:latin typeface="Trebuchet MS"/>
                <a:cs typeface="Trebuchet MS"/>
              </a:rPr>
              <a:t>OS ANABATISTAS</a:t>
            </a:r>
            <a:endParaRPr lang="pt-BR" sz="2500" u="sng" dirty="0">
              <a:latin typeface="Trebuchet MS"/>
              <a:cs typeface="Trebuchet M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03350" y="1237836"/>
            <a:ext cx="6985000" cy="363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Em 21 de janeiro de 1525, um grupo de homens se reuniu, em particular, na cidade de Zurique, Suíça. Ajoelhados, rogaram a Deus que lhes mostrasse Sua vontade e tivesse misericórdia deles. Pouco depois, Jorge Jacob pediu que Conrado </a:t>
            </a:r>
            <a:r>
              <a:rPr lang="pt-BR" sz="2300" dirty="0" err="1">
                <a:latin typeface="Trebuchet MS"/>
                <a:cs typeface="Trebuchet MS"/>
              </a:rPr>
              <a:t>Grebel</a:t>
            </a:r>
            <a:r>
              <a:rPr lang="pt-BR" sz="2300" dirty="0">
                <a:latin typeface="Trebuchet MS"/>
                <a:cs typeface="Trebuchet MS"/>
              </a:rPr>
              <a:t> o batizasse com o verdadeiro batismo cristão: com base na fé e no conhecimento. Após sua decisão, todos os presentes decidiram se batizar. Com essa cerimônia, surgiu o anabatismo, constituído pela primeira igreja dos irmãos </a:t>
            </a:r>
            <a:r>
              <a:rPr lang="pt-BR" sz="2300" dirty="0" smtClean="0">
                <a:latin typeface="Trebuchet MS"/>
                <a:cs typeface="Trebuchet MS"/>
              </a:rPr>
              <a:t>suíços. </a:t>
            </a:r>
          </a:p>
        </p:txBody>
      </p:sp>
    </p:spTree>
    <p:extLst>
      <p:ext uri="{BB962C8B-B14F-4D97-AF65-F5344CB8AC3E}">
        <p14:creationId xmlns:p14="http://schemas.microsoft.com/office/powerpoint/2010/main" val="7358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03350" y="1237836"/>
            <a:ext cx="6985000" cy="390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Trebuchet MS"/>
                <a:cs typeface="Trebuchet MS"/>
              </a:rPr>
              <a:t>Esse </a:t>
            </a:r>
            <a:r>
              <a:rPr lang="pt-BR" sz="2300" dirty="0">
                <a:latin typeface="Trebuchet MS"/>
                <a:cs typeface="Trebuchet MS"/>
              </a:rPr>
              <a:t>foi um fato  revolucionário, porque simbolizou, mais que qualquer outro, a ruptura total com o cristianismo tradicional e com o movi- mento reformador, apoiado pelas autoridades políticas simpatizantes da Reforma. Pela primeira vez em séculos, um grupo de cristãos se atreveu a formar uma igreja seguindo o modelo do Novo Testamento. Acreditavam que, para ser parte dela, era preciso entregar-se pessoal- mente a Cristo e desejar ser parte de Sua igreja.</a:t>
            </a:r>
          </a:p>
          <a:p>
            <a:pPr algn="just"/>
            <a:endParaRPr lang="pt-BR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40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350" y="836712"/>
            <a:ext cx="6985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Não obstante, os irmãos suíços, como preferiam ser chamados, participaram da reforma magisterial,14 dirigida por </a:t>
            </a:r>
            <a:r>
              <a:rPr lang="pt-BR" sz="2300" dirty="0" err="1">
                <a:latin typeface="Trebuchet MS"/>
                <a:cs typeface="Trebuchet MS"/>
              </a:rPr>
              <a:t>Ulrico</a:t>
            </a:r>
            <a:r>
              <a:rPr lang="pt-BR" sz="2300" dirty="0">
                <a:latin typeface="Trebuchet MS"/>
                <a:cs typeface="Trebuchet MS"/>
              </a:rPr>
              <a:t> </a:t>
            </a:r>
            <a:r>
              <a:rPr lang="pt-BR" sz="2300" dirty="0" err="1">
                <a:latin typeface="Trebuchet MS"/>
                <a:cs typeface="Trebuchet MS"/>
              </a:rPr>
              <a:t>Zwínglio</a:t>
            </a:r>
            <a:r>
              <a:rPr lang="pt-BR" sz="2300" dirty="0">
                <a:latin typeface="Trebuchet MS"/>
                <a:cs typeface="Trebuchet MS"/>
              </a:rPr>
              <a:t>, reformador da cidade de Zurique, Suíça. </a:t>
            </a:r>
            <a:r>
              <a:rPr lang="pt-BR" sz="2300" dirty="0" err="1">
                <a:latin typeface="Trebuchet MS"/>
                <a:cs typeface="Trebuchet MS"/>
              </a:rPr>
              <a:t>Zwínglio</a:t>
            </a:r>
            <a:r>
              <a:rPr lang="pt-BR" sz="2300" dirty="0">
                <a:latin typeface="Trebuchet MS"/>
                <a:cs typeface="Trebuchet MS"/>
              </a:rPr>
              <a:t> era um antigo sacerdote, que reunia em si mesmo, as qualidades de erudito, humanista e reformador </a:t>
            </a:r>
            <a:r>
              <a:rPr lang="pt-BR" sz="2300" dirty="0" smtClean="0">
                <a:latin typeface="Trebuchet MS"/>
                <a:cs typeface="Trebuchet MS"/>
              </a:rPr>
              <a:t>evangélico. Vários </a:t>
            </a:r>
            <a:r>
              <a:rPr lang="pt-BR" sz="2300" dirty="0">
                <a:latin typeface="Trebuchet MS"/>
                <a:cs typeface="Trebuchet MS"/>
              </a:rPr>
              <a:t>jovens universitários humanistas, admiradores da obra de restauração das Escrituras nos idiomas originais e das críticas contra os abusos de grandes mestres humanistas da igreja,15  se agruparam, para viver pessoalmente o processo reformador de </a:t>
            </a:r>
            <a:r>
              <a:rPr lang="pt-BR" sz="2300" dirty="0" err="1">
                <a:latin typeface="Trebuchet MS"/>
                <a:cs typeface="Trebuchet MS"/>
              </a:rPr>
              <a:t>Zwínglio</a:t>
            </a:r>
            <a:r>
              <a:rPr lang="pt-BR" sz="2300" dirty="0">
                <a:latin typeface="Trebuchet MS"/>
                <a:cs typeface="Trebuchet MS"/>
              </a:rPr>
              <a:t>, em Zurique. Com entusiasmo, apoiaram sua obra e se deixaram guiar por ele. </a:t>
            </a:r>
            <a:endParaRPr lang="pt-BR" sz="2300" dirty="0" smtClean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70149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ssandra\Pictures\Nova pasta\Scr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1024"/>
            <a:ext cx="3992960" cy="3992960"/>
          </a:xfrm>
          <a:prstGeom prst="rect">
            <a:avLst/>
          </a:prstGeom>
          <a:noFill/>
          <a:effectLst>
            <a:softEdge rad="647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350" y="836712"/>
            <a:ext cx="69850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algn="just"/>
            <a:r>
              <a:rPr lang="pt-BR" sz="2300" dirty="0" smtClean="0">
                <a:latin typeface="Trebuchet MS"/>
                <a:cs typeface="Trebuchet MS"/>
              </a:rPr>
              <a:t>Porém</a:t>
            </a:r>
            <a:r>
              <a:rPr lang="pt-BR" sz="2300" dirty="0">
                <a:latin typeface="Trebuchet MS"/>
                <a:cs typeface="Trebuchet MS"/>
              </a:rPr>
              <a:t>, logo se desencantaram devido à lentidão das reformas. Exasperaram-se, ao ver  </a:t>
            </a:r>
            <a:r>
              <a:rPr lang="pt-BR" sz="2300" dirty="0" err="1">
                <a:latin typeface="Trebuchet MS"/>
                <a:cs typeface="Trebuchet MS"/>
              </a:rPr>
              <a:t>Zwínglio</a:t>
            </a:r>
            <a:r>
              <a:rPr lang="pt-BR" sz="2300" dirty="0">
                <a:latin typeface="Trebuchet MS"/>
                <a:cs typeface="Trebuchet MS"/>
              </a:rPr>
              <a:t> sacrificar  suas convicções para assegurar o apoio do conselho da cidade. </a:t>
            </a:r>
            <a:r>
              <a:rPr lang="pt-BR" sz="2300" dirty="0" err="1">
                <a:latin typeface="Trebuchet MS"/>
                <a:cs typeface="Trebuchet MS"/>
              </a:rPr>
              <a:t>Zwínglio</a:t>
            </a:r>
            <a:r>
              <a:rPr lang="pt-BR" sz="2300" dirty="0">
                <a:latin typeface="Trebuchet MS"/>
                <a:cs typeface="Trebuchet MS"/>
              </a:rPr>
              <a:t> não estava disposto a ir além do que foi implementado pelo conselho. Os jovens reformadores não concebiam a </a:t>
            </a:r>
            <a:r>
              <a:rPr lang="pt-BR" sz="2300" dirty="0" smtClean="0">
                <a:latin typeface="Trebuchet MS"/>
                <a:cs typeface="Trebuchet MS"/>
              </a:rPr>
              <a:t>ideia </a:t>
            </a:r>
            <a:r>
              <a:rPr lang="pt-BR" sz="2300" dirty="0">
                <a:latin typeface="Trebuchet MS"/>
                <a:cs typeface="Trebuchet MS"/>
              </a:rPr>
              <a:t>de que a Reforma fosse guiada por outra autoridade que não fosse as Escrituras. Por fim, decidiram romper com a reforma </a:t>
            </a:r>
            <a:endParaRPr lang="pt-BR" sz="2300" dirty="0" smtClean="0">
              <a:latin typeface="Trebuchet MS"/>
              <a:cs typeface="Trebuchet MS"/>
            </a:endParaRPr>
          </a:p>
          <a:p>
            <a:pPr algn="just"/>
            <a:r>
              <a:rPr lang="pt-BR" sz="2300" dirty="0" err="1" smtClean="0">
                <a:latin typeface="Trebuchet MS"/>
                <a:cs typeface="Trebuchet MS"/>
              </a:rPr>
              <a:t>magisterial</a:t>
            </a:r>
            <a:r>
              <a:rPr lang="pt-BR" sz="2300" dirty="0" smtClean="0">
                <a:latin typeface="Trebuchet MS"/>
                <a:cs typeface="Trebuchet MS"/>
              </a:rPr>
              <a:t> </a:t>
            </a:r>
            <a:r>
              <a:rPr lang="pt-BR" sz="2300" dirty="0">
                <a:latin typeface="Trebuchet MS"/>
                <a:cs typeface="Trebuchet MS"/>
              </a:rPr>
              <a:t>e iniciaram sua própria </a:t>
            </a:r>
            <a:endParaRPr lang="pt-BR" sz="2300" dirty="0" smtClean="0">
              <a:latin typeface="Trebuchet MS"/>
              <a:cs typeface="Trebuchet MS"/>
            </a:endParaRPr>
          </a:p>
          <a:p>
            <a:pPr algn="just"/>
            <a:r>
              <a:rPr lang="pt-BR" sz="2300" dirty="0" smtClean="0">
                <a:latin typeface="Trebuchet MS"/>
                <a:cs typeface="Trebuchet MS"/>
              </a:rPr>
              <a:t>igreja</a:t>
            </a:r>
            <a:r>
              <a:rPr lang="pt-BR" sz="2300" dirty="0">
                <a:latin typeface="Trebuchet MS"/>
                <a:cs typeface="Trebuchet MS"/>
              </a:rPr>
              <a:t>, a qual reflete o ideal </a:t>
            </a:r>
            <a:endParaRPr lang="pt-BR" sz="2300" dirty="0" smtClean="0">
              <a:latin typeface="Trebuchet MS"/>
              <a:cs typeface="Trebuchet MS"/>
            </a:endParaRPr>
          </a:p>
          <a:p>
            <a:pPr algn="just"/>
            <a:r>
              <a:rPr lang="pt-BR" sz="2300" dirty="0" err="1" smtClean="0">
                <a:latin typeface="Trebuchet MS"/>
                <a:cs typeface="Trebuchet MS"/>
              </a:rPr>
              <a:t>neotestamentário</a:t>
            </a:r>
            <a:r>
              <a:rPr lang="pt-BR" sz="2300" dirty="0" smtClean="0">
                <a:latin typeface="Trebuchet MS"/>
                <a:cs typeface="Trebuchet MS"/>
              </a:rPr>
              <a:t> </a:t>
            </a:r>
            <a:r>
              <a:rPr lang="pt-BR" sz="2300" dirty="0">
                <a:latin typeface="Trebuchet MS"/>
                <a:cs typeface="Trebuchet MS"/>
              </a:rPr>
              <a:t>em sua plenitude.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986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98786" y="1235075"/>
            <a:ext cx="6985000" cy="327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O movimento anabatista do século 16 foi uma das expressões religiosas mais valentes e trágicas da história do cristianismo. Os anabatistas viviam destemidamente a fé segundo a própria consciência, em uma época de muita violência religiosa. Não era um movimento </a:t>
            </a:r>
            <a:r>
              <a:rPr lang="pt-BR" sz="2300" dirty="0" smtClean="0">
                <a:latin typeface="Trebuchet MS"/>
                <a:cs typeface="Trebuchet MS"/>
              </a:rPr>
              <a:t>homogêneo</a:t>
            </a:r>
            <a:r>
              <a:rPr lang="pt-BR" sz="2300" dirty="0">
                <a:latin typeface="Trebuchet MS"/>
                <a:cs typeface="Trebuchet MS"/>
              </a:rPr>
              <a:t>, mas caracterizava-se pela crença de que as Escrituras  eram a fonte autoritária de toda fé e prática cristãs.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4231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03350" y="1020763"/>
            <a:ext cx="6985000" cy="53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Trebuchet MS"/>
                <a:cs typeface="Trebuchet MS"/>
              </a:rPr>
              <a:t>A </a:t>
            </a:r>
            <a:r>
              <a:rPr lang="pt-BR" sz="2300" dirty="0">
                <a:latin typeface="Trebuchet MS"/>
                <a:cs typeface="Trebuchet MS"/>
              </a:rPr>
              <a:t>maioria interpretava a Bíblia literalmente. Acreditavam que a igreja  </a:t>
            </a:r>
            <a:r>
              <a:rPr lang="pt-BR" sz="2300" dirty="0" smtClean="0">
                <a:latin typeface="Trebuchet MS"/>
                <a:cs typeface="Trebuchet MS"/>
              </a:rPr>
              <a:t>com </a:t>
            </a:r>
            <a:r>
              <a:rPr lang="pt-BR" sz="2300" dirty="0">
                <a:latin typeface="Trebuchet MS"/>
                <a:cs typeface="Trebuchet MS"/>
              </a:rPr>
              <a:t>membros comprometidos. Consideravam que devia haver </a:t>
            </a:r>
            <a:r>
              <a:rPr lang="pt-BR" sz="2300" dirty="0" smtClean="0">
                <a:latin typeface="Trebuchet MS"/>
                <a:cs typeface="Trebuchet MS"/>
              </a:rPr>
              <a:t>total separação </a:t>
            </a:r>
            <a:r>
              <a:rPr lang="pt-BR" sz="2300" dirty="0">
                <a:latin typeface="Trebuchet MS"/>
                <a:cs typeface="Trebuchet MS"/>
              </a:rPr>
              <a:t>entre Igreja e Estado. Apenas membros adultos eram batizados. Sua oposição ao batismo infantil, por ser esta uma prática não citada na Bíblia, foi a razão de receberem o nome de anabatistas ou “</a:t>
            </a:r>
            <a:r>
              <a:rPr lang="pt-BR" sz="2300" dirty="0" err="1">
                <a:latin typeface="Trebuchet MS"/>
                <a:cs typeface="Trebuchet MS"/>
              </a:rPr>
              <a:t>rebatizadores</a:t>
            </a:r>
            <a:r>
              <a:rPr lang="pt-BR" sz="2300" dirty="0">
                <a:latin typeface="Trebuchet MS"/>
                <a:cs typeface="Trebuchet MS"/>
              </a:rPr>
              <a:t>”. Alguns eram inclinados ao pacifismo e se negavam a praticar juramentos ou exercer cargos de governo. Outros eram milenaristas e praticavam a comunhão de bens. O alvo era fazer com que a igreja voltasse à pureza bíblica e a Cristo, por meio do verdadeiro discipulado.16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3730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825578"/>
            <a:ext cx="6984702" cy="6032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Qual era a principal crítica dos reformadores anabatistas contra a igreja tradicional e a reforma </a:t>
            </a:r>
            <a:r>
              <a:rPr lang="pt-BR" sz="2300" dirty="0" err="1">
                <a:latin typeface="Trebuchet MS"/>
                <a:cs typeface="Trebuchet MS"/>
              </a:rPr>
              <a:t>magisterial</a:t>
            </a:r>
            <a:r>
              <a:rPr lang="pt-BR" sz="2300" dirty="0">
                <a:latin typeface="Trebuchet MS"/>
                <a:cs typeface="Trebuchet MS"/>
              </a:rPr>
              <a:t>? Embora a rejeição ao batismo infantil fosse a característica de destaque desse grupo, sua principal crítica era contra uma igreja constituída por todo cidadão que, desde criança, era visto como um membro por meio do batismo e sem consenti- mento próprio. Isso fazia com que a igreja fosse mais uma instituição de estrutura </a:t>
            </a:r>
            <a:r>
              <a:rPr lang="pt-BR" sz="2300" dirty="0" smtClean="0">
                <a:latin typeface="Trebuchet MS"/>
                <a:cs typeface="Trebuchet MS"/>
              </a:rPr>
              <a:t>social. Defendiam </a:t>
            </a:r>
            <a:r>
              <a:rPr lang="pt-BR" sz="2300" dirty="0">
                <a:latin typeface="Trebuchet MS"/>
                <a:cs typeface="Trebuchet MS"/>
              </a:rPr>
              <a:t>uma igreja livre, formada por crentes comprometidos com Cristo e com a comunidade de fé. Em segundo lugar, vem o conceito do cristianismo como discipulado, ato revolucionário aos olhos da sociedade do </a:t>
            </a:r>
            <a:r>
              <a:rPr lang="pt-BR" sz="2300" dirty="0" smtClean="0">
                <a:latin typeface="Trebuchet MS"/>
                <a:cs typeface="Trebuchet MS"/>
              </a:rPr>
              <a:t>século. </a:t>
            </a:r>
            <a:r>
              <a:rPr lang="pt-BR" sz="2300" dirty="0">
                <a:latin typeface="Trebuchet MS"/>
                <a:cs typeface="Trebuchet MS"/>
              </a:rPr>
              <a:t>Tal fato foi reprimido com dureza, já que foi considerado um atentado contra a ordem pública.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3212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11238" y="847723"/>
            <a:ext cx="6985000" cy="567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Os anabatistas enfatizavam a importância de viver o amor pelos irmãos da comunidade e obtiveram êxito como resultado desse trabalho missionário. Nas pequenas vilas da Suíça e do sul da Alemanha, o  número  de conversos foi grande. A mensagem e o estilo de vida apelavam tanto a burgueses como a camponeses. Apenas a repressão brutal foi capaz de  detê-los. É lamentável que a maior parte dessas comunidades tenha  desaparecido. Em alguns lugares mais tolerantes da Alemanha, Morávia e Holanda, alguns grupos sobreviveram e logo saíram da Europa, em busca de  liberdade para adorar segundo sua consciência. Não há dúvida de que foram os cristãos mais fiéis, menos compreendidos e tolerados no século da Reforma.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256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350" y="1124744"/>
            <a:ext cx="6985000" cy="363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Praticamente todos os líderes anabatistas suíços e alemães morreram de forma violenta, quando ainda eram bem jovens. Que contraste entre o ideal de paz e fidelidade  às Escrituras  dos anabatistas e a intolerância dos líderes  religiosos e políticos, em nome da ordem e da conformidade! Por ser um grupo marginal, o anabatismo não organizou congregações  visíveis e públicas. Por outro lado, os líderes sentiam o dever de ensinar a verdade bíblica a toda a população. </a:t>
            </a:r>
          </a:p>
        </p:txBody>
      </p:sp>
    </p:spTree>
    <p:extLst>
      <p:ext uri="{BB962C8B-B14F-4D97-AF65-F5344CB8AC3E}">
        <p14:creationId xmlns:p14="http://schemas.microsoft.com/office/powerpoint/2010/main" val="154244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350" y="1042565"/>
            <a:ext cx="69850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Trebuchet MS"/>
                <a:cs typeface="Trebuchet MS"/>
              </a:rPr>
              <a:t>Entretanto</a:t>
            </a:r>
            <a:r>
              <a:rPr lang="pt-BR" sz="2300" dirty="0">
                <a:latin typeface="Trebuchet MS"/>
                <a:cs typeface="Trebuchet MS"/>
              </a:rPr>
              <a:t>, o objetivo primordial desses cristãos não era apenas imitar a primeira comunidade, mas ser o mais fiel possível aos ensinos do Senhor. Este capítulo focalizará os valdenses, da era medieval, e os anabatistas, do século 16. Ambos são muito significativos, uma vez que o cristianismo majoritário se diferenciou consideravelmente do modelo </a:t>
            </a:r>
            <a:r>
              <a:rPr lang="pt-BR" sz="2300" dirty="0" err="1">
                <a:latin typeface="Trebuchet MS"/>
                <a:cs typeface="Trebuchet MS"/>
              </a:rPr>
              <a:t>neotestamentário</a:t>
            </a:r>
            <a:r>
              <a:rPr lang="pt-BR" sz="2300" dirty="0">
                <a:latin typeface="Trebuchet MS"/>
                <a:cs typeface="Trebuchet MS"/>
              </a:rPr>
              <a:t>, e eles, em circunstâncias desfavoráveis, não hesitaram em tentar regressar aos costumes da igreja primitiva. Para nos situarmos na linha do tempo, é preciso explicar, de forma breve, os inícios dos períodos e destacar, de forma geral, as mudanças que aconteceram desde o período </a:t>
            </a:r>
            <a:r>
              <a:rPr lang="pt-BR" sz="2300" dirty="0" err="1">
                <a:latin typeface="Trebuchet MS"/>
                <a:cs typeface="Trebuchet MS"/>
              </a:rPr>
              <a:t>neotestamentário</a:t>
            </a:r>
            <a:r>
              <a:rPr lang="pt-BR" sz="2300" dirty="0">
                <a:latin typeface="Trebuchet MS"/>
                <a:cs typeface="Trebuchet MS"/>
              </a:rPr>
              <a:t> até o século 13.</a:t>
            </a:r>
          </a:p>
          <a:p>
            <a:pPr algn="just"/>
            <a:endParaRPr lang="pt-BR"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281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350" y="1124744"/>
            <a:ext cx="6985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Trebuchet MS"/>
                <a:cs typeface="Trebuchet MS"/>
              </a:rPr>
              <a:t>Para </a:t>
            </a:r>
            <a:r>
              <a:rPr lang="pt-BR" sz="2300" dirty="0">
                <a:latin typeface="Trebuchet MS"/>
                <a:cs typeface="Trebuchet MS"/>
              </a:rPr>
              <a:t>alcançar tal objetivo, ao chegar a uma localidade, visitavam cada casa, ensinando a Bíblia, pregando em pequenos grupos. A mensagem destacava a necessidade de fé e arrependimento, baseada na autoridade das Escrituras. Uma vez que havia convicção e desejo de nova vida de discipulado em Cristo, ensinavam a necessidade de cumprir o ensinamento de Cristo, batizando-se na água. Dessa forma, era negada a validez do batismo infantil.18  Dos grupos de fiéis nascia uma comunidade pequena, reunida nas casas ou lugares separados.</a:t>
            </a:r>
          </a:p>
        </p:txBody>
      </p:sp>
    </p:spTree>
    <p:extLst>
      <p:ext uri="{BB962C8B-B14F-4D97-AF65-F5344CB8AC3E}">
        <p14:creationId xmlns:p14="http://schemas.microsoft.com/office/powerpoint/2010/main" val="1897099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350" y="836712"/>
            <a:ext cx="7057082" cy="540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O legado do anabatismo para nós, a partir dos pontos destacados, os quais concordam com a reforma </a:t>
            </a:r>
            <a:r>
              <a:rPr lang="pt-BR" sz="2300" dirty="0" err="1">
                <a:latin typeface="Trebuchet MS"/>
                <a:cs typeface="Trebuchet MS"/>
              </a:rPr>
              <a:t>magisterial</a:t>
            </a:r>
            <a:r>
              <a:rPr lang="pt-BR" sz="2300" dirty="0">
                <a:latin typeface="Trebuchet MS"/>
                <a:cs typeface="Trebuchet MS"/>
              </a:rPr>
              <a:t>, compõe-se do seguinte: o conceito da essência do cristianismo como discipulado, a igreja como fraternidade, a ética e a moralidade baseadas no Sermão do Monte.20   Insistiam na importância da comunidade de fé para a oração, mútuas correção e ajuda material</a:t>
            </a:r>
            <a:r>
              <a:rPr lang="pt-BR" sz="2300" dirty="0" smtClean="0">
                <a:latin typeface="Trebuchet MS"/>
                <a:cs typeface="Trebuchet MS"/>
              </a:rPr>
              <a:t>. Também </a:t>
            </a:r>
            <a:r>
              <a:rPr lang="pt-BR" sz="2300" dirty="0">
                <a:latin typeface="Trebuchet MS"/>
                <a:cs typeface="Trebuchet MS"/>
              </a:rPr>
              <a:t>pregavam a necessidade da comunidade ser estabelecida voluntariamente e da celebração da Ceia do Senhor.21   Eram muito missionários. Não hesitavam em colocar a vida em perigo para pregar o evangelho. Se fossem expulsos de um local, iam a outro. Se presos, enfrentavam a tortura com coragem e amor para com seus inimigos. </a:t>
            </a:r>
          </a:p>
        </p:txBody>
      </p:sp>
    </p:spTree>
    <p:extLst>
      <p:ext uri="{BB962C8B-B14F-4D97-AF65-F5344CB8AC3E}">
        <p14:creationId xmlns:p14="http://schemas.microsoft.com/office/powerpoint/2010/main" val="3984345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350" y="908720"/>
            <a:ext cx="7129090" cy="614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Michael </a:t>
            </a:r>
            <a:r>
              <a:rPr lang="pt-BR" sz="2300" dirty="0" err="1">
                <a:latin typeface="Trebuchet MS"/>
                <a:cs typeface="Trebuchet MS"/>
              </a:rPr>
              <a:t>Sattler</a:t>
            </a:r>
            <a:r>
              <a:rPr lang="pt-BR" sz="2300" dirty="0">
                <a:latin typeface="Trebuchet MS"/>
                <a:cs typeface="Trebuchet MS"/>
              </a:rPr>
              <a:t>, pastor mártir, escreveu as seguintes palavras de despedida, dirigidas à sua congregação</a:t>
            </a:r>
            <a:r>
              <a:rPr lang="pt-BR" sz="2300" dirty="0" smtClean="0">
                <a:latin typeface="Trebuchet MS"/>
                <a:cs typeface="Trebuchet MS"/>
              </a:rPr>
              <a:t>:</a:t>
            </a:r>
          </a:p>
          <a:p>
            <a:pPr algn="just"/>
            <a:endParaRPr lang="pt-BR" sz="1200" dirty="0">
              <a:latin typeface="Trebuchet MS"/>
              <a:cs typeface="Trebuchet MS"/>
            </a:endParaRPr>
          </a:p>
          <a:p>
            <a:pPr algn="just"/>
            <a:r>
              <a:rPr lang="pt-BR" dirty="0">
                <a:latin typeface="Trebuchet MS"/>
                <a:cs typeface="Trebuchet MS"/>
              </a:rPr>
              <a:t>“E não permitam que ninguém tire o princípio estabelecido pelas Sagradas Escrituras, selado com o sangue de Cristo e de muitas de suas fiéis testemunhas [...] Sem dúvida, os irmãos já sabem que alguns de nós seremos presos. [...] Agora, nossos adversários têm muitas acusações contra nós. Já ameaçaram  nos levar à forca, à fogueira e à espada. Neste momento, eu me submeto inteiramente à vontade do Senhor e me preparo, com todos os meus irmãos e minha esposa, para morrer pela honra do seu testemunho [...] acredito ser necessário </a:t>
            </a:r>
            <a:r>
              <a:rPr lang="pt-BR" dirty="0" smtClean="0">
                <a:latin typeface="Trebuchet MS"/>
                <a:cs typeface="Trebuchet MS"/>
              </a:rPr>
              <a:t>incentivá-los </a:t>
            </a:r>
            <a:r>
              <a:rPr lang="pt-BR" dirty="0">
                <a:latin typeface="Trebuchet MS"/>
                <a:cs typeface="Trebuchet MS"/>
              </a:rPr>
              <a:t>com esta exortação, para seguirem na disputa por Deus, para que se sintam confortados e não desencorajem a correção do Senhor [...] Em suma, caros irmãos e irmãs, esta carta será minha despedida de vocês, os que amam a Deus em verdade e O seguem [...] Cuidado com os falsos irmãos; digo isso porque, provavelmente, o Senhor me chamará para estar com Ele. Espero em meu Deus; orem sem cessar por todos os que estão encarcerados. Deus esteja com todos vocês. Amém!”22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867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12872" y="1182845"/>
            <a:ext cx="6975478" cy="4970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Na experiência de fé demonstrada por esses dois grupos de cristãos do passado, vemos que seu desejo de viver o ideal </a:t>
            </a:r>
            <a:r>
              <a:rPr lang="pt-BR" sz="2300" dirty="0" err="1">
                <a:latin typeface="Trebuchet MS"/>
                <a:cs typeface="Trebuchet MS"/>
              </a:rPr>
              <a:t>neotestamentário</a:t>
            </a:r>
            <a:r>
              <a:rPr lang="pt-BR" sz="2300" dirty="0">
                <a:latin typeface="Trebuchet MS"/>
                <a:cs typeface="Trebuchet MS"/>
              </a:rPr>
              <a:t> os levava à proclamação da Palavra de Deus. Pregavam a vida em comunidade fraternal e destacavam os imperativos do verdadeiro discipulado cristão. Os valdenses enfatizaram a renúncia aos bens materiais e a pregação da Palavra, não por apenas alguns escolhidos, mas por todos os discípulos de Cristo. Os anabatistas realçaram a formação de comunidades de cristãos comprometidos. Também deram destaque para o discipulado e a proclamação da Palavra de Deus.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455876" y="587375"/>
            <a:ext cx="2232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u="sng" dirty="0" smtClean="0">
                <a:latin typeface="Trebuchet MS"/>
                <a:cs typeface="Trebuchet MS"/>
              </a:rPr>
              <a:t>CONCLUSÃO</a:t>
            </a:r>
            <a:endParaRPr lang="pt-BR" sz="2500" u="sng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489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1124745"/>
            <a:ext cx="6984702" cy="426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O movimento contemporâneo em favor dos pequenos grupos encontra inspiração sólida para seu trabalho e estrutura nos exemplos da Idade Média e da Reforma. É claro que não vemos os pequenos grupos daquela época do mesmo modo que os de hoje. Entretanto, cada vez que a igreja tentar imitar o modelo da igreja primitiva, será levada à proclamação, comunhão fraternal e ao discipulado em grupos homogêneos e pequenos, nos quais o membro possa se sentir parte de uma família: a família de Deus.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224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95636" y="620688"/>
            <a:ext cx="65527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u="sng" dirty="0" smtClean="0">
                <a:latin typeface="Trebuchet MS"/>
                <a:cs typeface="Trebuchet MS"/>
              </a:rPr>
              <a:t>PERGUNTAS PARA REFLEXÃO</a:t>
            </a:r>
          </a:p>
        </p:txBody>
      </p:sp>
      <p:sp>
        <p:nvSpPr>
          <p:cNvPr id="3" name="CaixaDeTexto 1"/>
          <p:cNvSpPr txBox="1"/>
          <p:nvPr/>
        </p:nvSpPr>
        <p:spPr>
          <a:xfrm>
            <a:off x="1403350" y="1474618"/>
            <a:ext cx="6985000" cy="390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t-BR" sz="2300" dirty="0" smtClean="0">
                <a:latin typeface="Trebuchet MS"/>
                <a:cs typeface="Trebuchet MS"/>
              </a:rPr>
              <a:t>Quais </a:t>
            </a:r>
            <a:r>
              <a:rPr lang="pt-BR" sz="2300" dirty="0">
                <a:latin typeface="Trebuchet MS"/>
                <a:cs typeface="Trebuchet MS"/>
              </a:rPr>
              <a:t>foram as principais ênfases da mensagem dos valdenses</a:t>
            </a:r>
            <a:r>
              <a:rPr lang="pt-BR" sz="2300" dirty="0" smtClean="0">
                <a:latin typeface="Trebuchet MS"/>
                <a:cs typeface="Trebuchet MS"/>
              </a:rPr>
              <a:t>?</a:t>
            </a:r>
          </a:p>
          <a:p>
            <a:pPr marL="457200" indent="-457200" algn="just">
              <a:buAutoNum type="arabicPeriod"/>
            </a:pPr>
            <a:endParaRPr lang="pt-BR" sz="2300" dirty="0" smtClean="0">
              <a:latin typeface="Trebuchet MS"/>
              <a:cs typeface="Trebuchet MS"/>
            </a:endParaRPr>
          </a:p>
          <a:p>
            <a:pPr marL="457200" indent="-457200" algn="just">
              <a:buAutoNum type="arabicPeriod"/>
            </a:pPr>
            <a:endParaRPr lang="pt-BR" sz="2300" dirty="0">
              <a:latin typeface="Trebuchet MS"/>
              <a:cs typeface="Trebuchet MS"/>
            </a:endParaRPr>
          </a:p>
          <a:p>
            <a:pPr algn="just"/>
            <a:r>
              <a:rPr lang="pt-BR" sz="2300" b="1" dirty="0">
                <a:latin typeface="Trebuchet MS"/>
                <a:cs typeface="Trebuchet MS"/>
              </a:rPr>
              <a:t>2. </a:t>
            </a:r>
            <a:r>
              <a:rPr lang="pt-BR" sz="2300" dirty="0">
                <a:latin typeface="Trebuchet MS"/>
                <a:cs typeface="Trebuchet MS"/>
              </a:rPr>
              <a:t>O que significa o nome “anabatistas” e quais eram suas crenças principais</a:t>
            </a:r>
            <a:r>
              <a:rPr lang="pt-BR" sz="2300" dirty="0" smtClean="0">
                <a:latin typeface="Trebuchet MS"/>
                <a:cs typeface="Trebuchet MS"/>
              </a:rPr>
              <a:t>?</a:t>
            </a:r>
          </a:p>
          <a:p>
            <a:pPr algn="just"/>
            <a:endParaRPr lang="pt-BR" sz="2300" dirty="0" smtClean="0">
              <a:latin typeface="Trebuchet MS"/>
              <a:cs typeface="Trebuchet MS"/>
            </a:endParaRPr>
          </a:p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algn="just"/>
            <a:r>
              <a:rPr lang="pt-BR" sz="2300" b="1" dirty="0">
                <a:latin typeface="Trebuchet MS"/>
                <a:cs typeface="Trebuchet MS"/>
              </a:rPr>
              <a:t>3. </a:t>
            </a:r>
            <a:r>
              <a:rPr lang="pt-BR" sz="2300" dirty="0">
                <a:latin typeface="Trebuchet MS"/>
                <a:cs typeface="Trebuchet MS"/>
              </a:rPr>
              <a:t>Que lições o exemplo desses movimentos podem ensinar aos pequenos grupos do </a:t>
            </a:r>
            <a:r>
              <a:rPr lang="pt-BR" sz="2300" dirty="0" err="1">
                <a:latin typeface="Trebuchet MS"/>
                <a:cs typeface="Trebuchet MS"/>
              </a:rPr>
              <a:t>adventismo</a:t>
            </a:r>
            <a:r>
              <a:rPr lang="pt-BR" sz="2300" dirty="0">
                <a:latin typeface="Trebuchet MS"/>
                <a:cs typeface="Trebuchet MS"/>
              </a:rPr>
              <a:t> atual?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724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sandra\Pictures\Nova pasta\Fak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2" t="333" r="22389" b="5927"/>
          <a:stretch/>
        </p:blipFill>
        <p:spPr bwMode="auto">
          <a:xfrm>
            <a:off x="5920463" y="2546213"/>
            <a:ext cx="3633855" cy="4365747"/>
          </a:xfrm>
          <a:prstGeom prst="rect">
            <a:avLst/>
          </a:prstGeom>
          <a:noFill/>
          <a:effectLst>
            <a:softEdge rad="774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11760" y="310153"/>
            <a:ext cx="4536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u="sng" dirty="0" smtClean="0"/>
              <a:t>APOSTASIA DA IGREJA</a:t>
            </a:r>
            <a:endParaRPr lang="pt-BR" sz="2500" u="sng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5576" y="787207"/>
            <a:ext cx="8208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É de conhecimento geral que a igreja ocidental, após as perseguições romanas, se diferenciou muito do modelo </a:t>
            </a:r>
            <a:r>
              <a:rPr lang="pt-BR" sz="2300" dirty="0" err="1">
                <a:latin typeface="Trebuchet MS"/>
                <a:cs typeface="Trebuchet MS"/>
              </a:rPr>
              <a:t>neotestamentário</a:t>
            </a:r>
            <a:r>
              <a:rPr lang="pt-BR" sz="2300" dirty="0">
                <a:latin typeface="Trebuchet MS"/>
                <a:cs typeface="Trebuchet MS"/>
              </a:rPr>
              <a:t>. A comunidade cristã passou a ser a religião do Império, ligada intima- mente a seus costumes e suas práticas. O culto se tornou sofisticado, em lugares para grandes multidões, onde o membro </a:t>
            </a:r>
            <a:r>
              <a:rPr lang="pt-BR" sz="2300" dirty="0" smtClean="0">
                <a:latin typeface="Trebuchet MS"/>
                <a:cs typeface="Trebuchet MS"/>
              </a:rPr>
              <a:t>era </a:t>
            </a:r>
            <a:r>
              <a:rPr lang="pt-BR" sz="2300" dirty="0">
                <a:solidFill>
                  <a:prstClr val="black"/>
                </a:solidFill>
                <a:latin typeface="Trebuchet MS"/>
                <a:cs typeface="Trebuchet MS"/>
              </a:rPr>
              <a:t>apenas mais um. </a:t>
            </a:r>
            <a:endParaRPr lang="pt-BR" sz="2300" dirty="0">
              <a:latin typeface="Trebuchet MS"/>
              <a:cs typeface="Trebuchet M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3003198"/>
            <a:ext cx="583264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300" dirty="0" smtClean="0">
                <a:solidFill>
                  <a:prstClr val="black"/>
                </a:solidFill>
                <a:latin typeface="Trebuchet MS"/>
                <a:cs typeface="Trebuchet MS"/>
              </a:rPr>
              <a:t>Privilegiou-se </a:t>
            </a:r>
            <a:r>
              <a:rPr lang="pt-BR" sz="2300" dirty="0">
                <a:solidFill>
                  <a:prstClr val="black"/>
                </a:solidFill>
                <a:latin typeface="Trebuchet MS"/>
                <a:cs typeface="Trebuchet MS"/>
              </a:rPr>
              <a:t>o ritual exterior acima da vida interior e a fraternidade em comunidades pequenas, onde todos se conheciam. Rapidamente se estabeleceu uma distinção entre membros e dirigentes, entre laicos e clero. A história da igreja passou a ser feita pelas autarquias e por </a:t>
            </a:r>
            <a:r>
              <a:rPr lang="pt-BR" sz="2300" dirty="0" smtClean="0">
                <a:solidFill>
                  <a:prstClr val="black"/>
                </a:solidFill>
                <a:latin typeface="Trebuchet MS"/>
                <a:cs typeface="Trebuchet MS"/>
              </a:rPr>
              <a:t>    </a:t>
            </a:r>
          </a:p>
          <a:p>
            <a:pPr lvl="0" algn="just"/>
            <a:r>
              <a:rPr lang="pt-BR" sz="23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pt-BR" sz="2300" dirty="0" smtClean="0">
                <a:solidFill>
                  <a:prstClr val="black"/>
                </a:solidFill>
                <a:latin typeface="Trebuchet MS"/>
                <a:cs typeface="Trebuchet MS"/>
              </a:rPr>
              <a:t>      suas </a:t>
            </a:r>
            <a:r>
              <a:rPr lang="pt-BR" sz="2300" dirty="0">
                <a:solidFill>
                  <a:prstClr val="black"/>
                </a:solidFill>
                <a:latin typeface="Trebuchet MS"/>
                <a:cs typeface="Trebuchet MS"/>
              </a:rPr>
              <a:t>ações. O membro comum não era </a:t>
            </a:r>
            <a:endParaRPr lang="pt-BR" sz="2300" dirty="0" smtClean="0">
              <a:solidFill>
                <a:prstClr val="black"/>
              </a:solidFill>
              <a:latin typeface="Trebuchet MS"/>
              <a:cs typeface="Trebuchet MS"/>
            </a:endParaRPr>
          </a:p>
          <a:p>
            <a:pPr lvl="0" algn="just"/>
            <a:r>
              <a:rPr lang="pt-BR" sz="23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pt-BR" sz="2300" dirty="0" smtClean="0">
                <a:solidFill>
                  <a:prstClr val="black"/>
                </a:solidFill>
                <a:latin typeface="Trebuchet MS"/>
                <a:cs typeface="Trebuchet MS"/>
              </a:rPr>
              <a:t>        mais </a:t>
            </a:r>
            <a:r>
              <a:rPr lang="pt-BR" sz="2300" dirty="0">
                <a:solidFill>
                  <a:prstClr val="black"/>
                </a:solidFill>
                <a:latin typeface="Trebuchet MS"/>
                <a:cs typeface="Trebuchet MS"/>
              </a:rPr>
              <a:t>o protagonista.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08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350" y="1180541"/>
            <a:ext cx="6984702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Os que desejavam praticar um cristianismo superior buscaram alternativas em costumes não cristãos, como a monarquia, que chegou a ser um meio para escapar do mundanismo e para alcançar, por meio do ascetismo, uma comunhão mais íntima com Deus; porém, separa- dos da igreja. Lamentavelmente, os cristãos comprometidos, porém com uma distorcida visão da vida cristã, acabaram sendo instrumentos eficazes para a evangelização em territórios pagãos e os defensores mais radicais da hierarquia estabelecida.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1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350" y="1124744"/>
            <a:ext cx="6985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Então, a igreja converteu os alemães, vencedores do Império Romano, mas, em contrapartida, ocorreu uma depressão social, cultural e religiosa no ocidente, afetando também a igreja. O retrocesso cultural cooperou com a ignorância, em relação às Escrituras, não só entre o povo cristão em geral, mas também entre os pastores. Durante a Alta e a Baixa Idade Média, essas tendências se acentuaram. A igreja adotou a estrutura feudal, que fortalecia o domínio da hierarquia sobre ela mesma, e aspirava ao domínio da sociedade secular</a:t>
            </a:r>
            <a:r>
              <a:rPr lang="pt-BR" sz="2300" dirty="0" smtClean="0">
                <a:latin typeface="Trebuchet MS"/>
                <a:cs typeface="Trebuchet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3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assandra\Pictures\Nova pasta\StoneHeart_Soft_Ed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99392"/>
            <a:ext cx="7266855" cy="726685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3608" y="620688"/>
            <a:ext cx="44644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Trebuchet MS"/>
                <a:cs typeface="Trebuchet MS"/>
              </a:rPr>
              <a:t>A </a:t>
            </a:r>
            <a:r>
              <a:rPr lang="pt-BR" sz="2300" dirty="0">
                <a:latin typeface="Trebuchet MS"/>
                <a:cs typeface="Trebuchet MS"/>
              </a:rPr>
              <a:t>Reforma Protestante produziu uma separação  dessa ordem de coisas, mas, em termos de organização e comunidade cristã ideal, não conseguiu  superar as deficiências   da igreja medieval, uma vez que manteve a estrutura da igreja do Estado da qual cada cidadão </a:t>
            </a:r>
            <a:r>
              <a:rPr lang="pt-BR" sz="2300" dirty="0" smtClean="0">
                <a:latin typeface="Trebuchet MS"/>
                <a:cs typeface="Trebuchet MS"/>
              </a:rPr>
              <a:t>obriga </a:t>
            </a:r>
            <a:r>
              <a:rPr lang="pt-BR" sz="2300" dirty="0" err="1" smtClean="0">
                <a:latin typeface="Trebuchet MS"/>
                <a:cs typeface="Trebuchet MS"/>
              </a:rPr>
              <a:t>toriamente</a:t>
            </a:r>
            <a:r>
              <a:rPr lang="pt-BR" sz="2300" dirty="0" smtClean="0">
                <a:latin typeface="Trebuchet MS"/>
                <a:cs typeface="Trebuchet MS"/>
              </a:rPr>
              <a:t> </a:t>
            </a:r>
            <a:r>
              <a:rPr lang="pt-BR" sz="2300" dirty="0">
                <a:latin typeface="Trebuchet MS"/>
                <a:cs typeface="Trebuchet MS"/>
              </a:rPr>
              <a:t>era membro. Como resultado, a vida espiritual das massas protestantes foi definhando.</a:t>
            </a:r>
          </a:p>
          <a:p>
            <a:pPr algn="just"/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17760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350" y="1196752"/>
            <a:ext cx="6985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rebuchet MS"/>
                <a:cs typeface="Trebuchet MS"/>
              </a:rPr>
              <a:t>Diante das mudanças importantes do ideal cristão, ao longo da história da igreja, estudamos dois exemplos, um medieval e outro moderno, de grupos que almejavam o retorno ao modelo </a:t>
            </a:r>
            <a:r>
              <a:rPr lang="pt-BR" sz="2400" dirty="0" err="1">
                <a:latin typeface="Trebuchet MS"/>
                <a:cs typeface="Trebuchet MS"/>
              </a:rPr>
              <a:t>neotestamentário</a:t>
            </a:r>
            <a:r>
              <a:rPr lang="pt-BR" sz="2400" dirty="0">
                <a:latin typeface="Trebuchet MS"/>
                <a:cs typeface="Trebuchet MS"/>
              </a:rPr>
              <a:t>: os valdenses, da Baixa Idade Média, e os anabatistas do século 16. Essa experiência pode nos ensinar lições úteis e também ser inspiração para a igreja contemporânea, desejosa de imitar o exemplo </a:t>
            </a:r>
            <a:r>
              <a:rPr lang="pt-BR" sz="2400" dirty="0" err="1">
                <a:latin typeface="Trebuchet MS"/>
                <a:cs typeface="Trebuchet MS"/>
              </a:rPr>
              <a:t>neotestamentário</a:t>
            </a:r>
            <a:r>
              <a:rPr lang="pt-BR" sz="2400" dirty="0">
                <a:latin typeface="Trebuchet MS"/>
                <a:cs typeface="Trebuchet MS"/>
              </a:rPr>
              <a:t> e de ser fiel aos mandamentos de nosso Senhor.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0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9792" y="620688"/>
            <a:ext cx="3672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u="sng" dirty="0" smtClean="0">
                <a:latin typeface="Trebuchet MS"/>
                <a:cs typeface="Trebuchet MS"/>
              </a:rPr>
              <a:t>OS VALDENSES</a:t>
            </a:r>
            <a:endParaRPr lang="pt-BR" sz="2500" u="sng" dirty="0">
              <a:latin typeface="Trebuchet MS"/>
              <a:cs typeface="Trebuchet M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03350" y="1124744"/>
            <a:ext cx="6985000" cy="540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Trebuchet MS"/>
                <a:cs typeface="Trebuchet MS"/>
              </a:rPr>
              <a:t>O movimento valdense remonta sua origem a Valdo</a:t>
            </a:r>
            <a:r>
              <a:rPr lang="pt-BR" sz="2300" dirty="0" smtClean="0">
                <a:latin typeface="Trebuchet MS"/>
                <a:cs typeface="Trebuchet MS"/>
              </a:rPr>
              <a:t>, </a:t>
            </a:r>
            <a:r>
              <a:rPr lang="pt-BR" sz="2300" dirty="0">
                <a:latin typeface="Trebuchet MS"/>
                <a:cs typeface="Trebuchet MS"/>
              </a:rPr>
              <a:t>um mercador que vivia no anonimato, na cidade de Lyon, França. Em meados do século 13, após uma vida sem nenhuma preocupação por coisas </a:t>
            </a:r>
            <a:r>
              <a:rPr lang="pt-BR" sz="2300" dirty="0" smtClean="0">
                <a:latin typeface="Trebuchet MS"/>
                <a:cs typeface="Trebuchet MS"/>
              </a:rPr>
              <a:t>espirituais</a:t>
            </a:r>
            <a:r>
              <a:rPr lang="pt-BR" sz="2300" dirty="0">
                <a:latin typeface="Trebuchet MS"/>
                <a:cs typeface="Trebuchet MS"/>
              </a:rPr>
              <a:t>, ele experimentou uma profunda conversão. O medo da morte e do juízo, ao presenciar o falecimento repentino de um amigo, o levou a buscar ajuda espiritual. Ao conhecer a mensagem do evangelho, sentiu o impacto do chamado de Cristo: renunciar aos bens materiais para segui-Lo de todo o coração, de acordo com o diálogo de Jesus com o jovem rico: “Se queres ser perfeito, vai, vende tudo o que tens, dá aos pobres e terás um tesouro no Céu; depois vem e segue-Me” (</a:t>
            </a:r>
            <a:r>
              <a:rPr lang="pt-BR" sz="2300" dirty="0" err="1">
                <a:latin typeface="Trebuchet MS"/>
                <a:cs typeface="Trebuchet MS"/>
              </a:rPr>
              <a:t>Mt</a:t>
            </a:r>
            <a:r>
              <a:rPr lang="pt-BR" sz="2300" dirty="0">
                <a:latin typeface="Trebuchet MS"/>
                <a:cs typeface="Trebuchet MS"/>
              </a:rPr>
              <a:t> 19:21</a:t>
            </a:r>
            <a:r>
              <a:rPr lang="pt-BR" sz="2300" dirty="0" smtClean="0">
                <a:latin typeface="Trebuchet MS"/>
                <a:cs typeface="Trebuchet MS"/>
              </a:rPr>
              <a:t>).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33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3407</Words>
  <Application>Microsoft Office PowerPoint</Application>
  <PresentationFormat>Apresentação na tela (4:3)</PresentationFormat>
  <Paragraphs>59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Aprofundando a Caminhada  Entre os Valdenses e os Anabatistas</dc:title>
  <dc:creator>UCOB - Deia Sabino</dc:creator>
  <cp:lastModifiedBy>Kassandra</cp:lastModifiedBy>
  <cp:revision>31</cp:revision>
  <dcterms:created xsi:type="dcterms:W3CDTF">2011-10-25T12:38:33Z</dcterms:created>
  <dcterms:modified xsi:type="dcterms:W3CDTF">2012-04-02T01:22:53Z</dcterms:modified>
</cp:coreProperties>
</file>