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1" r:id="rId4"/>
    <p:sldId id="258" r:id="rId5"/>
    <p:sldId id="285" r:id="rId6"/>
    <p:sldId id="259" r:id="rId7"/>
    <p:sldId id="260" r:id="rId8"/>
    <p:sldId id="286" r:id="rId9"/>
    <p:sldId id="287" r:id="rId10"/>
    <p:sldId id="261" r:id="rId11"/>
    <p:sldId id="262" r:id="rId12"/>
    <p:sldId id="282" r:id="rId13"/>
    <p:sldId id="288" r:id="rId14"/>
    <p:sldId id="263" r:id="rId15"/>
    <p:sldId id="264" r:id="rId16"/>
    <p:sldId id="283" r:id="rId17"/>
    <p:sldId id="265" r:id="rId18"/>
    <p:sldId id="289" r:id="rId19"/>
    <p:sldId id="266" r:id="rId20"/>
    <p:sldId id="290" r:id="rId21"/>
    <p:sldId id="267" r:id="rId22"/>
    <p:sldId id="291" r:id="rId23"/>
    <p:sldId id="268" r:id="rId24"/>
    <p:sldId id="292" r:id="rId25"/>
    <p:sldId id="269" r:id="rId26"/>
    <p:sldId id="293" r:id="rId27"/>
    <p:sldId id="270" r:id="rId28"/>
    <p:sldId id="294" r:id="rId29"/>
    <p:sldId id="271" r:id="rId30"/>
    <p:sldId id="295" r:id="rId31"/>
    <p:sldId id="272" r:id="rId32"/>
    <p:sldId id="296" r:id="rId33"/>
    <p:sldId id="273" r:id="rId34"/>
    <p:sldId id="274" r:id="rId35"/>
    <p:sldId id="297" r:id="rId36"/>
    <p:sldId id="275" r:id="rId37"/>
    <p:sldId id="298" r:id="rId38"/>
    <p:sldId id="276" r:id="rId39"/>
    <p:sldId id="299" r:id="rId40"/>
    <p:sldId id="277" r:id="rId41"/>
    <p:sldId id="300" r:id="rId42"/>
    <p:sldId id="278" r:id="rId43"/>
    <p:sldId id="301" r:id="rId44"/>
    <p:sldId id="284" r:id="rId45"/>
    <p:sldId id="279" r:id="rId46"/>
    <p:sldId id="280" r:id="rId4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94" y="72"/>
      </p:cViewPr>
      <p:guideLst>
        <p:guide orient="horz" pos="4065"/>
        <p:guide orient="horz" pos="2160"/>
        <p:guide orient="horz" pos="392"/>
        <p:guide orient="horz" pos="573"/>
        <p:guide orient="horz" pos="391"/>
        <p:guide orient="horz" pos="799"/>
        <p:guide pos="5290"/>
        <p:guide pos="2886"/>
        <p:guide pos="936"/>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0A18171-C499-4309-99FF-72F8C561E2AE}" type="datetimeFigureOut">
              <a:rPr lang="pt-BR" smtClean="0"/>
              <a:pPr/>
              <a:t>13/4/2012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2DAE2DC-B464-4841-B22C-CAA22ECC9C16}" type="slidenum">
              <a:rPr lang="pt-BR" smtClean="0"/>
              <a:pPr/>
              <a:t>‹nº›</a:t>
            </a:fld>
            <a:endParaRPr lang="pt-BR"/>
          </a:p>
        </p:txBody>
      </p:sp>
      <p:pic>
        <p:nvPicPr>
          <p:cNvPr id="8" name="Picture 7" descr="frente3.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6629"/>
          </a:xfrm>
          <a:prstGeom prst="rect">
            <a:avLst/>
          </a:prstGeom>
        </p:spPr>
      </p:pic>
    </p:spTree>
    <p:extLst>
      <p:ext uri="{BB962C8B-B14F-4D97-AF65-F5344CB8AC3E}">
        <p14:creationId xmlns:p14="http://schemas.microsoft.com/office/powerpoint/2010/main" xmlns="" val="3954781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0A18171-C499-4309-99FF-72F8C561E2AE}" type="datetimeFigureOut">
              <a:rPr lang="pt-BR" smtClean="0"/>
              <a:pPr/>
              <a:t>13/4/2012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2DAE2DC-B464-4841-B22C-CAA22ECC9C16}" type="slidenum">
              <a:rPr lang="pt-BR" smtClean="0"/>
              <a:pPr/>
              <a:t>‹nº›</a:t>
            </a:fld>
            <a:endParaRPr lang="pt-BR"/>
          </a:p>
        </p:txBody>
      </p:sp>
    </p:spTree>
    <p:extLst>
      <p:ext uri="{BB962C8B-B14F-4D97-AF65-F5344CB8AC3E}">
        <p14:creationId xmlns:p14="http://schemas.microsoft.com/office/powerpoint/2010/main" xmlns="" val="165855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0A18171-C499-4309-99FF-72F8C561E2AE}" type="datetimeFigureOut">
              <a:rPr lang="pt-BR" smtClean="0"/>
              <a:pPr/>
              <a:t>13/4/2012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2DAE2DC-B464-4841-B22C-CAA22ECC9C16}" type="slidenum">
              <a:rPr lang="pt-BR" smtClean="0"/>
              <a:pPr/>
              <a:t>‹nº›</a:t>
            </a:fld>
            <a:endParaRPr lang="pt-BR"/>
          </a:p>
        </p:txBody>
      </p:sp>
    </p:spTree>
    <p:extLst>
      <p:ext uri="{BB962C8B-B14F-4D97-AF65-F5344CB8AC3E}">
        <p14:creationId xmlns:p14="http://schemas.microsoft.com/office/powerpoint/2010/main" xmlns="" val="4153433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0A18171-C499-4309-99FF-72F8C561E2AE}" type="datetimeFigureOut">
              <a:rPr lang="pt-BR" smtClean="0"/>
              <a:pPr/>
              <a:t>13/4/2012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2DAE2DC-B464-4841-B22C-CAA22ECC9C16}" type="slidenum">
              <a:rPr lang="pt-BR" smtClean="0"/>
              <a:pPr/>
              <a:t>‹nº›</a:t>
            </a:fld>
            <a:endParaRPr lang="pt-BR"/>
          </a:p>
        </p:txBody>
      </p:sp>
      <p:pic>
        <p:nvPicPr>
          <p:cNvPr id="7" name="Picture 6" descr="fundos3.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6629"/>
          </a:xfrm>
          <a:prstGeom prst="rect">
            <a:avLst/>
          </a:prstGeom>
        </p:spPr>
      </p:pic>
    </p:spTree>
    <p:extLst>
      <p:ext uri="{BB962C8B-B14F-4D97-AF65-F5344CB8AC3E}">
        <p14:creationId xmlns:p14="http://schemas.microsoft.com/office/powerpoint/2010/main" xmlns="" val="222647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00A18171-C499-4309-99FF-72F8C561E2AE}" type="datetimeFigureOut">
              <a:rPr lang="pt-BR" smtClean="0"/>
              <a:pPr/>
              <a:t>13/4/2012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2DAE2DC-B464-4841-B22C-CAA22ECC9C16}" type="slidenum">
              <a:rPr lang="pt-BR" smtClean="0"/>
              <a:pPr/>
              <a:t>‹nº›</a:t>
            </a:fld>
            <a:endParaRPr lang="pt-BR"/>
          </a:p>
        </p:txBody>
      </p:sp>
    </p:spTree>
    <p:extLst>
      <p:ext uri="{BB962C8B-B14F-4D97-AF65-F5344CB8AC3E}">
        <p14:creationId xmlns:p14="http://schemas.microsoft.com/office/powerpoint/2010/main" xmlns="" val="2340006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0A18171-C499-4309-99FF-72F8C561E2AE}" type="datetimeFigureOut">
              <a:rPr lang="pt-BR" smtClean="0"/>
              <a:pPr/>
              <a:t>13/4/2012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2DAE2DC-B464-4841-B22C-CAA22ECC9C16}" type="slidenum">
              <a:rPr lang="pt-BR" smtClean="0"/>
              <a:pPr/>
              <a:t>‹nº›</a:t>
            </a:fld>
            <a:endParaRPr lang="pt-BR"/>
          </a:p>
        </p:txBody>
      </p:sp>
    </p:spTree>
    <p:extLst>
      <p:ext uri="{BB962C8B-B14F-4D97-AF65-F5344CB8AC3E}">
        <p14:creationId xmlns:p14="http://schemas.microsoft.com/office/powerpoint/2010/main" xmlns="" val="2474001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0A18171-C499-4309-99FF-72F8C561E2AE}" type="datetimeFigureOut">
              <a:rPr lang="pt-BR" smtClean="0"/>
              <a:pPr/>
              <a:t>13/4/2012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2DAE2DC-B464-4841-B22C-CAA22ECC9C16}" type="slidenum">
              <a:rPr lang="pt-BR" smtClean="0"/>
              <a:pPr/>
              <a:t>‹nº›</a:t>
            </a:fld>
            <a:endParaRPr lang="pt-BR"/>
          </a:p>
        </p:txBody>
      </p:sp>
    </p:spTree>
    <p:extLst>
      <p:ext uri="{BB962C8B-B14F-4D97-AF65-F5344CB8AC3E}">
        <p14:creationId xmlns:p14="http://schemas.microsoft.com/office/powerpoint/2010/main" xmlns="" val="208037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00A18171-C499-4309-99FF-72F8C561E2AE}" type="datetimeFigureOut">
              <a:rPr lang="pt-BR" smtClean="0"/>
              <a:pPr/>
              <a:t>13/4/2012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2DAE2DC-B464-4841-B22C-CAA22ECC9C16}" type="slidenum">
              <a:rPr lang="pt-BR" smtClean="0"/>
              <a:pPr/>
              <a:t>‹nº›</a:t>
            </a:fld>
            <a:endParaRPr lang="pt-BR"/>
          </a:p>
        </p:txBody>
      </p:sp>
    </p:spTree>
    <p:extLst>
      <p:ext uri="{BB962C8B-B14F-4D97-AF65-F5344CB8AC3E}">
        <p14:creationId xmlns:p14="http://schemas.microsoft.com/office/powerpoint/2010/main" xmlns="" val="2974789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0A18171-C499-4309-99FF-72F8C561E2AE}" type="datetimeFigureOut">
              <a:rPr lang="pt-BR" smtClean="0"/>
              <a:pPr/>
              <a:t>13/4/2012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2DAE2DC-B464-4841-B22C-CAA22ECC9C16}" type="slidenum">
              <a:rPr lang="pt-BR" smtClean="0"/>
              <a:pPr/>
              <a:t>‹nº›</a:t>
            </a:fld>
            <a:endParaRPr lang="pt-BR"/>
          </a:p>
        </p:txBody>
      </p:sp>
    </p:spTree>
    <p:extLst>
      <p:ext uri="{BB962C8B-B14F-4D97-AF65-F5344CB8AC3E}">
        <p14:creationId xmlns:p14="http://schemas.microsoft.com/office/powerpoint/2010/main" xmlns="" val="1077769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0A18171-C499-4309-99FF-72F8C561E2AE}" type="datetimeFigureOut">
              <a:rPr lang="pt-BR" smtClean="0"/>
              <a:pPr/>
              <a:t>13/4/2012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2DAE2DC-B464-4841-B22C-CAA22ECC9C16}" type="slidenum">
              <a:rPr lang="pt-BR" smtClean="0"/>
              <a:pPr/>
              <a:t>‹nº›</a:t>
            </a:fld>
            <a:endParaRPr lang="pt-BR"/>
          </a:p>
        </p:txBody>
      </p:sp>
    </p:spTree>
    <p:extLst>
      <p:ext uri="{BB962C8B-B14F-4D97-AF65-F5344CB8AC3E}">
        <p14:creationId xmlns:p14="http://schemas.microsoft.com/office/powerpoint/2010/main" xmlns="" val="1884641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0A18171-C499-4309-99FF-72F8C561E2AE}" type="datetimeFigureOut">
              <a:rPr lang="pt-BR" smtClean="0"/>
              <a:pPr/>
              <a:t>13/4/2012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2DAE2DC-B464-4841-B22C-CAA22ECC9C16}" type="slidenum">
              <a:rPr lang="pt-BR" smtClean="0"/>
              <a:pPr/>
              <a:t>‹nº›</a:t>
            </a:fld>
            <a:endParaRPr lang="pt-BR"/>
          </a:p>
        </p:txBody>
      </p:sp>
    </p:spTree>
    <p:extLst>
      <p:ext uri="{BB962C8B-B14F-4D97-AF65-F5344CB8AC3E}">
        <p14:creationId xmlns:p14="http://schemas.microsoft.com/office/powerpoint/2010/main" xmlns="" val="1001387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18171-C499-4309-99FF-72F8C561E2AE}" type="datetimeFigureOut">
              <a:rPr lang="pt-BR" smtClean="0"/>
              <a:pPr/>
              <a:t>13/4/2012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AE2DC-B464-4841-B22C-CAA22ECC9C16}" type="slidenum">
              <a:rPr lang="pt-BR" smtClean="0"/>
              <a:pPr/>
              <a:t>‹nº›</a:t>
            </a:fld>
            <a:endParaRPr lang="pt-BR"/>
          </a:p>
        </p:txBody>
      </p:sp>
      <p:pic>
        <p:nvPicPr>
          <p:cNvPr id="7" name="Picture 6" descr="fundos3.jp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6629"/>
          </a:xfrm>
          <a:prstGeom prst="rect">
            <a:avLst/>
          </a:prstGeom>
        </p:spPr>
      </p:pic>
    </p:spTree>
    <p:extLst>
      <p:ext uri="{BB962C8B-B14F-4D97-AF65-F5344CB8AC3E}">
        <p14:creationId xmlns:p14="http://schemas.microsoft.com/office/powerpoint/2010/main" xmlns="" val="189798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ente3.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6629"/>
          </a:xfrm>
          <a:prstGeom prst="rect">
            <a:avLst/>
          </a:prstGeom>
        </p:spPr>
      </p:pic>
      <p:sp>
        <p:nvSpPr>
          <p:cNvPr id="4" name="CaixaDeTexto 3"/>
          <p:cNvSpPr txBox="1"/>
          <p:nvPr/>
        </p:nvSpPr>
        <p:spPr>
          <a:xfrm>
            <a:off x="3059832" y="6393522"/>
            <a:ext cx="5832648" cy="707886"/>
          </a:xfrm>
          <a:prstGeom prst="rect">
            <a:avLst/>
          </a:prstGeom>
          <a:noFill/>
        </p:spPr>
        <p:txBody>
          <a:bodyPr wrap="square" rtlCol="0">
            <a:spAutoFit/>
          </a:bodyPr>
          <a:lstStyle/>
          <a:p>
            <a:pPr algn="r"/>
            <a:r>
              <a:rPr lang="pt-BR" sz="1100" i="1" dirty="0"/>
              <a:t>Paulo </a:t>
            </a:r>
            <a:r>
              <a:rPr lang="pt-BR" sz="1100" i="1" dirty="0" err="1"/>
              <a:t>Clézio</a:t>
            </a:r>
            <a:r>
              <a:rPr lang="pt-BR" sz="1100" i="1" dirty="0"/>
              <a:t> dos Santos é doutor em Teologia e professor</a:t>
            </a:r>
          </a:p>
          <a:p>
            <a:pPr algn="r"/>
            <a:r>
              <a:rPr lang="pt-BR" sz="1100" i="1" dirty="0"/>
              <a:t> </a:t>
            </a:r>
            <a:r>
              <a:rPr lang="pt-BR" sz="1100" i="1" dirty="0" smtClean="0"/>
              <a:t>na </a:t>
            </a:r>
            <a:r>
              <a:rPr lang="pt-BR" sz="1100" i="1" dirty="0"/>
              <a:t>Universidade Adventista da Bolívia</a:t>
            </a:r>
          </a:p>
          <a:p>
            <a:endParaRPr lang="pt-BR" dirty="0"/>
          </a:p>
        </p:txBody>
      </p:sp>
      <p:sp>
        <p:nvSpPr>
          <p:cNvPr id="5" name="Subtítulo 2"/>
          <p:cNvSpPr txBox="1">
            <a:spLocks/>
          </p:cNvSpPr>
          <p:nvPr/>
        </p:nvSpPr>
        <p:spPr>
          <a:xfrm>
            <a:off x="179512" y="5754191"/>
            <a:ext cx="3384376" cy="141922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defRPr/>
            </a:pPr>
            <a:r>
              <a:rPr lang="pt-BR" sz="3000" dirty="0" smtClean="0">
                <a:solidFill>
                  <a:schemeClr val="tx1"/>
                </a:solidFill>
                <a:latin typeface="Trebuchet MS"/>
                <a:cs typeface="Trebuchet MS"/>
              </a:rPr>
              <a:t>CRISTIANISMO CONTEMPORÂNEO</a:t>
            </a:r>
            <a:r>
              <a:rPr lang="pt-BR" sz="2800" dirty="0" smtClean="0">
                <a:latin typeface="Trebuchet MS"/>
                <a:cs typeface="Trebuchet MS"/>
              </a:rPr>
              <a:t/>
            </a:r>
            <a:br>
              <a:rPr lang="pt-BR" sz="2800" dirty="0" smtClean="0">
                <a:latin typeface="Trebuchet MS"/>
                <a:cs typeface="Trebuchet MS"/>
              </a:rPr>
            </a:br>
            <a:endParaRPr lang="pt-BR" sz="3000" spc="300" dirty="0">
              <a:solidFill>
                <a:schemeClr val="tx1"/>
              </a:solidFill>
              <a:latin typeface="Trebuchet MS"/>
              <a:cs typeface="Trebuchet MS"/>
            </a:endParaRPr>
          </a:p>
        </p:txBody>
      </p:sp>
      <p:sp>
        <p:nvSpPr>
          <p:cNvPr id="6" name="TextBox 5"/>
          <p:cNvSpPr txBox="1">
            <a:spLocks noChangeArrowheads="1"/>
          </p:cNvSpPr>
          <p:nvPr/>
        </p:nvSpPr>
        <p:spPr bwMode="auto">
          <a:xfrm>
            <a:off x="250825" y="260350"/>
            <a:ext cx="16573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pt-BR" sz="1800" b="1" dirty="0"/>
              <a:t>CAP. </a:t>
            </a:r>
            <a:r>
              <a:rPr lang="pt-BR" sz="1800" b="1" dirty="0" smtClean="0"/>
              <a:t>5</a:t>
            </a:r>
            <a:endParaRPr lang="pt-BR" sz="1800" dirty="0"/>
          </a:p>
          <a:p>
            <a:pPr eaLnBrk="1" hangingPunct="1"/>
            <a:endParaRPr lang="en-US" sz="1800" dirty="0"/>
          </a:p>
        </p:txBody>
      </p:sp>
    </p:spTree>
    <p:extLst>
      <p:ext uri="{BB962C8B-B14F-4D97-AF65-F5344CB8AC3E}">
        <p14:creationId xmlns:p14="http://schemas.microsoft.com/office/powerpoint/2010/main" xmlns="" val="1333055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403648" y="836712"/>
            <a:ext cx="6911974" cy="4970592"/>
          </a:xfrm>
          <a:prstGeom prst="rect">
            <a:avLst/>
          </a:prstGeom>
          <a:noFill/>
        </p:spPr>
        <p:txBody>
          <a:bodyPr wrap="square" rtlCol="0">
            <a:spAutoFit/>
          </a:bodyPr>
          <a:lstStyle/>
          <a:p>
            <a:pPr algn="just"/>
            <a:r>
              <a:rPr lang="pt-BR" sz="2300" dirty="0" smtClean="0">
                <a:latin typeface="Trebuchet MS"/>
                <a:cs typeface="Trebuchet MS"/>
              </a:rPr>
              <a:t>Quando o puritanismo alargou suas fronteiras, das universidades inglesas até as paróquias, povos vizinhos e o restante da Inglaterra, a família ocupou lugar de destaque no estudo da Bíblia. As casas passaram a ser o ambiente  principal para o desenvolvimento da vida cristã, enquanto a paróquia e a igreja católica romana estavam ociosas e praticamente inoperantes durante a semana. As igrejas puritanas ficavam abertas aos sábados, porém, o principal lugar para as atividades religiosas nos outros seis dias da semana eram os lares, onde acontecia uma atividade diligente e produtiva.</a:t>
            </a:r>
          </a:p>
          <a:p>
            <a:endParaRPr lang="pt-BR" dirty="0"/>
          </a:p>
        </p:txBody>
      </p:sp>
    </p:spTree>
    <p:extLst>
      <p:ext uri="{BB962C8B-B14F-4D97-AF65-F5344CB8AC3E}">
        <p14:creationId xmlns:p14="http://schemas.microsoft.com/office/powerpoint/2010/main" xmlns="" val="344362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403648" y="764704"/>
            <a:ext cx="6911975" cy="5955477"/>
          </a:xfrm>
          <a:prstGeom prst="rect">
            <a:avLst/>
          </a:prstGeom>
          <a:noFill/>
        </p:spPr>
        <p:txBody>
          <a:bodyPr wrap="square" rtlCol="0">
            <a:spAutoFit/>
          </a:bodyPr>
          <a:lstStyle/>
          <a:p>
            <a:pPr algn="just"/>
            <a:r>
              <a:rPr lang="pt-BR" sz="2300" dirty="0">
                <a:latin typeface="Trebuchet MS"/>
                <a:cs typeface="Trebuchet MS"/>
              </a:rPr>
              <a:t>Em casa, o pai fazia o papel de ministro e incentivava a família e os vizinhos a participarem dos estudos bíblicos. As crianças aprendiam estratégias sobre como estudar a Bíblia, criando, assim, um vínculo com a educação e a alfabetização.12</a:t>
            </a:r>
          </a:p>
          <a:p>
            <a:pPr algn="just"/>
            <a:r>
              <a:rPr lang="pt-BR" sz="2300" dirty="0">
                <a:latin typeface="Trebuchet MS"/>
                <a:cs typeface="Trebuchet MS"/>
              </a:rPr>
              <a:t>Dentro do mesmo puritanismo, surgiu outro  grupo responsável pelo movimento dos </a:t>
            </a:r>
            <a:r>
              <a:rPr lang="pt-BR" sz="2300" dirty="0" err="1">
                <a:latin typeface="Trebuchet MS"/>
                <a:cs typeface="Trebuchet MS"/>
              </a:rPr>
              <a:t>quakers</a:t>
            </a:r>
            <a:r>
              <a:rPr lang="pt-BR" sz="2300" dirty="0">
                <a:latin typeface="Trebuchet MS"/>
                <a:cs typeface="Trebuchet MS"/>
              </a:rPr>
              <a:t>. Foi fundado no século 17, por George Fox (1624-1691). O nome dos integrantes desse movimento tem origem nas fortes emoções que os envolviam quando estavam reunidos nas casas, especialmente quando oravam. Por esse motivo, seus opositores os chamavam de </a:t>
            </a:r>
            <a:r>
              <a:rPr lang="pt-BR" sz="2300" dirty="0" err="1">
                <a:latin typeface="Trebuchet MS"/>
                <a:cs typeface="Trebuchet MS"/>
              </a:rPr>
              <a:t>quakers</a:t>
            </a:r>
            <a:r>
              <a:rPr lang="pt-BR" sz="2300" dirty="0">
                <a:latin typeface="Trebuchet MS"/>
                <a:cs typeface="Trebuchet MS"/>
              </a:rPr>
              <a:t>, que significa “os que tremem</a:t>
            </a:r>
            <a:r>
              <a:rPr lang="pt-BR" sz="2300" dirty="0" smtClean="0">
                <a:latin typeface="Trebuchet MS"/>
                <a:cs typeface="Trebuchet MS"/>
              </a:rPr>
              <a:t>”.</a:t>
            </a:r>
          </a:p>
          <a:p>
            <a:endParaRPr lang="pt-BR" dirty="0"/>
          </a:p>
          <a:p>
            <a:endParaRPr lang="pt-BR" dirty="0"/>
          </a:p>
        </p:txBody>
      </p:sp>
    </p:spTree>
    <p:extLst>
      <p:ext uri="{BB962C8B-B14F-4D97-AF65-F5344CB8AC3E}">
        <p14:creationId xmlns:p14="http://schemas.microsoft.com/office/powerpoint/2010/main" xmlns="" val="2556980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403648" y="836712"/>
            <a:ext cx="6911975" cy="4970592"/>
          </a:xfrm>
          <a:prstGeom prst="rect">
            <a:avLst/>
          </a:prstGeom>
          <a:noFill/>
        </p:spPr>
        <p:txBody>
          <a:bodyPr wrap="square" rtlCol="0">
            <a:spAutoFit/>
          </a:bodyPr>
          <a:lstStyle/>
          <a:p>
            <a:pPr algn="just"/>
            <a:r>
              <a:rPr lang="pt-BR" sz="2300" dirty="0" smtClean="0">
                <a:latin typeface="Trebuchet MS"/>
                <a:cs typeface="Trebuchet MS"/>
              </a:rPr>
              <a:t>Desejando </a:t>
            </a:r>
            <a:r>
              <a:rPr lang="pt-BR" sz="2300" dirty="0">
                <a:latin typeface="Trebuchet MS"/>
                <a:cs typeface="Trebuchet MS"/>
              </a:rPr>
              <a:t>restaurar o cristianismo, os </a:t>
            </a:r>
            <a:r>
              <a:rPr lang="pt-BR" sz="2300" dirty="0" err="1">
                <a:latin typeface="Trebuchet MS"/>
                <a:cs typeface="Trebuchet MS"/>
              </a:rPr>
              <a:t>quakers</a:t>
            </a:r>
            <a:r>
              <a:rPr lang="pt-BR" sz="2300" dirty="0">
                <a:latin typeface="Trebuchet MS"/>
                <a:cs typeface="Trebuchet MS"/>
              </a:rPr>
              <a:t> perceberam que templos, liturgias e sacramentos não tinham o mesmo papel no desenvolvimento de uma vida cristã que tinham as reuniões nas casas, onde a oração e o estudo da Bíblia eram destaques. Com esse objetivo, instituíram os </a:t>
            </a:r>
            <a:r>
              <a:rPr lang="pt-BR" sz="2300" i="1" dirty="0" err="1">
                <a:latin typeface="Trebuchet MS"/>
                <a:cs typeface="Trebuchet MS"/>
              </a:rPr>
              <a:t>conventicles</a:t>
            </a:r>
            <a:r>
              <a:rPr lang="pt-BR" sz="2300" i="1" dirty="0">
                <a:latin typeface="Trebuchet MS"/>
                <a:cs typeface="Trebuchet MS"/>
              </a:rPr>
              <a:t> </a:t>
            </a:r>
            <a:r>
              <a:rPr lang="pt-BR" sz="2300" dirty="0">
                <a:latin typeface="Trebuchet MS"/>
                <a:cs typeface="Trebuchet MS"/>
              </a:rPr>
              <a:t>de </a:t>
            </a:r>
            <a:r>
              <a:rPr lang="pt-BR" sz="2300" dirty="0" err="1">
                <a:latin typeface="Trebuchet MS"/>
                <a:cs typeface="Trebuchet MS"/>
              </a:rPr>
              <a:t>Schwenckfeld</a:t>
            </a:r>
            <a:r>
              <a:rPr lang="pt-BR" sz="2300" dirty="0">
                <a:latin typeface="Trebuchet MS"/>
                <a:cs typeface="Trebuchet MS"/>
              </a:rPr>
              <a:t>, nos quais aconteciam </a:t>
            </a:r>
            <a:r>
              <a:rPr lang="pt-BR" sz="2300" dirty="0" smtClean="0">
                <a:latin typeface="Trebuchet MS"/>
                <a:cs typeface="Trebuchet MS"/>
              </a:rPr>
              <a:t>tanto </a:t>
            </a:r>
            <a:r>
              <a:rPr lang="pt-BR" sz="2300" dirty="0">
                <a:latin typeface="Trebuchet MS"/>
                <a:cs typeface="Trebuchet MS"/>
              </a:rPr>
              <a:t>atividades de cunho espiritual quanto relacional.13</a:t>
            </a:r>
          </a:p>
          <a:p>
            <a:pPr algn="just"/>
            <a:r>
              <a:rPr lang="pt-BR" sz="2300" dirty="0">
                <a:latin typeface="Trebuchet MS"/>
                <a:cs typeface="Trebuchet MS"/>
              </a:rPr>
              <a:t>Contudo, os pequenos grupos e as reuniões nas casas de família não foram implementados somente pelos grupos dissidentes do anglicanismo. O mesmo pode ser identificado no luteranismo.</a:t>
            </a:r>
          </a:p>
          <a:p>
            <a:endParaRPr lang="pt-BR" dirty="0"/>
          </a:p>
        </p:txBody>
      </p:sp>
    </p:spTree>
    <p:extLst>
      <p:ext uri="{BB962C8B-B14F-4D97-AF65-F5344CB8AC3E}">
        <p14:creationId xmlns:p14="http://schemas.microsoft.com/office/powerpoint/2010/main" xmlns="" val="4244695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87624" y="1340768"/>
            <a:ext cx="6768752" cy="1508105"/>
          </a:xfrm>
          <a:prstGeom prst="rect">
            <a:avLst/>
          </a:prstGeom>
          <a:noFill/>
        </p:spPr>
        <p:txBody>
          <a:bodyPr wrap="square" rtlCol="0">
            <a:spAutoFit/>
          </a:bodyPr>
          <a:lstStyle/>
          <a:p>
            <a:pPr algn="just"/>
            <a:r>
              <a:rPr lang="pt-BR" sz="2300" dirty="0">
                <a:latin typeface="Trebuchet MS"/>
                <a:cs typeface="Trebuchet MS"/>
              </a:rPr>
              <a:t>Em meados do século 17, o ímpeto da igreja luterana diminuiu de forma notável na Alemanha. O fervor espiritual deu lugar a uma ortodoxia fria e altamente intelectualizada. </a:t>
            </a:r>
          </a:p>
        </p:txBody>
      </p:sp>
      <p:sp>
        <p:nvSpPr>
          <p:cNvPr id="3" name="CaixaDeTexto 2"/>
          <p:cNvSpPr txBox="1"/>
          <p:nvPr/>
        </p:nvSpPr>
        <p:spPr>
          <a:xfrm>
            <a:off x="3347864" y="548680"/>
            <a:ext cx="2520280" cy="446276"/>
          </a:xfrm>
          <a:prstGeom prst="rect">
            <a:avLst/>
          </a:prstGeom>
          <a:noFill/>
        </p:spPr>
        <p:txBody>
          <a:bodyPr wrap="square" rtlCol="0">
            <a:spAutoFit/>
          </a:bodyPr>
          <a:lstStyle/>
          <a:p>
            <a:r>
              <a:rPr lang="pt-BR" sz="2300" b="1" u="sng" dirty="0" smtClean="0">
                <a:latin typeface="Trebuchet MS"/>
                <a:cs typeface="Trebuchet MS"/>
              </a:rPr>
              <a:t>OS LUTERANOS</a:t>
            </a:r>
            <a:endParaRPr lang="pt-BR" sz="2300" u="sng" dirty="0">
              <a:latin typeface="Trebuchet MS"/>
              <a:cs typeface="Trebuchet MS"/>
            </a:endParaRPr>
          </a:p>
        </p:txBody>
      </p:sp>
      <p:sp>
        <p:nvSpPr>
          <p:cNvPr id="6" name="CaixaDeTexto 5"/>
          <p:cNvSpPr txBox="1"/>
          <p:nvPr/>
        </p:nvSpPr>
        <p:spPr>
          <a:xfrm>
            <a:off x="1115616" y="3140968"/>
            <a:ext cx="6984776" cy="2215991"/>
          </a:xfrm>
          <a:prstGeom prst="rect">
            <a:avLst/>
          </a:prstGeom>
          <a:noFill/>
        </p:spPr>
        <p:txBody>
          <a:bodyPr wrap="square" rtlCol="0">
            <a:spAutoFit/>
          </a:bodyPr>
          <a:lstStyle/>
          <a:p>
            <a:pPr algn="just"/>
            <a:r>
              <a:rPr lang="pt-BR" sz="2300" dirty="0" smtClean="0">
                <a:latin typeface="Trebuchet MS"/>
                <a:cs typeface="Trebuchet MS"/>
              </a:rPr>
              <a:t>Dentro </a:t>
            </a:r>
            <a:r>
              <a:rPr lang="pt-BR" sz="2300" dirty="0">
                <a:latin typeface="Trebuchet MS"/>
                <a:cs typeface="Trebuchet MS"/>
              </a:rPr>
              <a:t>da igreja luterana surgiu um grupo desapontado com o luteranismo: os chamados </a:t>
            </a:r>
            <a:r>
              <a:rPr lang="pt-BR" sz="2300" dirty="0" err="1">
                <a:latin typeface="Trebuchet MS"/>
                <a:cs typeface="Trebuchet MS"/>
              </a:rPr>
              <a:t>pietistas</a:t>
            </a:r>
            <a:r>
              <a:rPr lang="pt-BR" sz="2300" dirty="0">
                <a:latin typeface="Trebuchet MS"/>
                <a:cs typeface="Trebuchet MS"/>
              </a:rPr>
              <a:t>. Esse movimento não rejeitava a Reforma, nem a teologia de Lutero; mas a considerava incompleta; por isso, incentivava uma nova alteração</a:t>
            </a:r>
            <a:r>
              <a:rPr lang="pt-BR" sz="2300" dirty="0" smtClean="0">
                <a:latin typeface="Trebuchet MS"/>
                <a:cs typeface="Trebuchet MS"/>
              </a:rPr>
              <a:t>.</a:t>
            </a:r>
            <a:endParaRPr lang="pt-BR" sz="2300" dirty="0">
              <a:latin typeface="Trebuchet MS"/>
              <a:cs typeface="Trebuchet MS"/>
            </a:endParaRPr>
          </a:p>
        </p:txBody>
      </p:sp>
    </p:spTree>
    <p:extLst>
      <p:ext uri="{BB962C8B-B14F-4D97-AF65-F5344CB8AC3E}">
        <p14:creationId xmlns:p14="http://schemas.microsoft.com/office/powerpoint/2010/main" xmlns="" val="3268310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Z:\Olga\Imagens\PG II.jpg"/>
          <p:cNvPicPr>
            <a:picLocks noChangeAspect="1" noChangeArrowheads="1"/>
          </p:cNvPicPr>
          <p:nvPr/>
        </p:nvPicPr>
        <p:blipFill>
          <a:blip r:embed="rId2" cstate="print"/>
          <a:srcRect/>
          <a:stretch>
            <a:fillRect/>
          </a:stretch>
        </p:blipFill>
        <p:spPr bwMode="auto">
          <a:xfrm>
            <a:off x="2051720" y="2876788"/>
            <a:ext cx="6383016" cy="4256676"/>
          </a:xfrm>
          <a:prstGeom prst="rect">
            <a:avLst/>
          </a:prstGeom>
          <a:noFill/>
          <a:effectLst>
            <a:softEdge rad="635000"/>
          </a:effectLst>
        </p:spPr>
      </p:pic>
      <p:sp>
        <p:nvSpPr>
          <p:cNvPr id="2" name="CaixaDeTexto 1"/>
          <p:cNvSpPr txBox="1"/>
          <p:nvPr/>
        </p:nvSpPr>
        <p:spPr>
          <a:xfrm>
            <a:off x="1043608" y="908720"/>
            <a:ext cx="7282259" cy="3554819"/>
          </a:xfrm>
          <a:prstGeom prst="rect">
            <a:avLst/>
          </a:prstGeom>
          <a:noFill/>
        </p:spPr>
        <p:txBody>
          <a:bodyPr wrap="square" rtlCol="0">
            <a:spAutoFit/>
          </a:bodyPr>
          <a:lstStyle/>
          <a:p>
            <a:pPr algn="just"/>
            <a:r>
              <a:rPr lang="pt-BR" sz="2300" dirty="0" smtClean="0">
                <a:latin typeface="Trebuchet MS"/>
                <a:cs typeface="Trebuchet MS"/>
              </a:rPr>
              <a:t>Sob </a:t>
            </a:r>
            <a:r>
              <a:rPr lang="pt-BR" sz="2300" dirty="0">
                <a:latin typeface="Trebuchet MS"/>
                <a:cs typeface="Trebuchet MS"/>
              </a:rPr>
              <a:t>a direção do sacerdote alemão </a:t>
            </a:r>
            <a:r>
              <a:rPr lang="pt-BR" sz="2300" dirty="0" err="1">
                <a:latin typeface="Trebuchet MS"/>
                <a:cs typeface="Trebuchet MS"/>
              </a:rPr>
              <a:t>Philipp</a:t>
            </a:r>
            <a:r>
              <a:rPr lang="pt-BR" sz="2300" dirty="0">
                <a:latin typeface="Trebuchet MS"/>
                <a:cs typeface="Trebuchet MS"/>
              </a:rPr>
              <a:t> Jakob </a:t>
            </a:r>
            <a:r>
              <a:rPr lang="pt-BR" sz="2300" dirty="0" err="1">
                <a:latin typeface="Trebuchet MS"/>
                <a:cs typeface="Trebuchet MS"/>
              </a:rPr>
              <a:t>Spener</a:t>
            </a:r>
            <a:r>
              <a:rPr lang="pt-BR" sz="2300" dirty="0">
                <a:latin typeface="Trebuchet MS"/>
                <a:cs typeface="Trebuchet MS"/>
              </a:rPr>
              <a:t>, em 1670, deu-se início a uma reforma que ele chamou de </a:t>
            </a:r>
            <a:r>
              <a:rPr lang="pt-BR" sz="2300" i="1" dirty="0" err="1">
                <a:latin typeface="Trebuchet MS"/>
                <a:cs typeface="Trebuchet MS"/>
              </a:rPr>
              <a:t>collegia</a:t>
            </a:r>
            <a:r>
              <a:rPr lang="pt-BR" sz="2300" i="1" dirty="0">
                <a:latin typeface="Trebuchet MS"/>
                <a:cs typeface="Trebuchet MS"/>
              </a:rPr>
              <a:t> </a:t>
            </a:r>
            <a:r>
              <a:rPr lang="pt-BR" sz="2300" i="1" dirty="0" err="1">
                <a:latin typeface="Trebuchet MS"/>
                <a:cs typeface="Trebuchet MS"/>
              </a:rPr>
              <a:t>pietatis</a:t>
            </a:r>
            <a:r>
              <a:rPr lang="pt-BR" sz="2300" i="1" dirty="0">
                <a:latin typeface="Trebuchet MS"/>
                <a:cs typeface="Trebuchet MS"/>
              </a:rPr>
              <a:t> </a:t>
            </a:r>
            <a:r>
              <a:rPr lang="pt-BR" sz="2300" dirty="0">
                <a:latin typeface="Trebuchet MS"/>
                <a:cs typeface="Trebuchet MS"/>
              </a:rPr>
              <a:t>(escola de piedade). Cinco anos mais tarde, </a:t>
            </a:r>
            <a:r>
              <a:rPr lang="pt-BR" sz="2300" dirty="0" err="1">
                <a:latin typeface="Trebuchet MS"/>
                <a:cs typeface="Trebuchet MS"/>
              </a:rPr>
              <a:t>Spener</a:t>
            </a:r>
            <a:r>
              <a:rPr lang="pt-BR" sz="2300" dirty="0">
                <a:latin typeface="Trebuchet MS"/>
                <a:cs typeface="Trebuchet MS"/>
              </a:rPr>
              <a:t> lançou o livro intitula- do </a:t>
            </a:r>
            <a:r>
              <a:rPr lang="pt-BR" sz="2300" i="1" dirty="0">
                <a:latin typeface="Trebuchet MS"/>
                <a:cs typeface="Trebuchet MS"/>
              </a:rPr>
              <a:t>Pia </a:t>
            </a:r>
            <a:r>
              <a:rPr lang="pt-BR" sz="2300" i="1" dirty="0" err="1">
                <a:latin typeface="Trebuchet MS"/>
                <a:cs typeface="Trebuchet MS"/>
              </a:rPr>
              <a:t>Desideria</a:t>
            </a:r>
            <a:r>
              <a:rPr lang="pt-BR" sz="2300" i="1" dirty="0">
                <a:latin typeface="Trebuchet MS"/>
                <a:cs typeface="Trebuchet MS"/>
              </a:rPr>
              <a:t> </a:t>
            </a:r>
            <a:r>
              <a:rPr lang="pt-BR" sz="2300" dirty="0">
                <a:latin typeface="Trebuchet MS"/>
                <a:cs typeface="Trebuchet MS"/>
              </a:rPr>
              <a:t>(programa para a renovação da igreja), por meio do qual enfatizou os elementos essenciais para reavivar a piedade, dando destaque às reuniões de  oração em pequenos grupos, nas casas dos integrantes do </a:t>
            </a:r>
            <a:r>
              <a:rPr lang="pt-BR" sz="2300" dirty="0" smtClean="0">
                <a:latin typeface="Trebuchet MS"/>
                <a:cs typeface="Trebuchet MS"/>
              </a:rPr>
              <a:t>movimento.</a:t>
            </a:r>
            <a:endParaRPr lang="pt-BR" sz="2300" dirty="0">
              <a:latin typeface="Trebuchet MS"/>
              <a:cs typeface="Trebuchet MS"/>
            </a:endParaRPr>
          </a:p>
          <a:p>
            <a:endParaRPr lang="pt-BR" dirty="0"/>
          </a:p>
        </p:txBody>
      </p:sp>
    </p:spTree>
    <p:extLst>
      <p:ext uri="{BB962C8B-B14F-4D97-AF65-F5344CB8AC3E}">
        <p14:creationId xmlns:p14="http://schemas.microsoft.com/office/powerpoint/2010/main" xmlns="" val="1548914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Z:\Olga\Imagens\Corbis-CBR002971.jpg"/>
          <p:cNvPicPr>
            <a:picLocks noChangeAspect="1" noChangeArrowheads="1"/>
          </p:cNvPicPr>
          <p:nvPr/>
        </p:nvPicPr>
        <p:blipFill>
          <a:blip r:embed="rId2" cstate="print"/>
          <a:srcRect/>
          <a:stretch>
            <a:fillRect/>
          </a:stretch>
        </p:blipFill>
        <p:spPr bwMode="auto">
          <a:xfrm>
            <a:off x="3275856" y="3041576"/>
            <a:ext cx="5720167" cy="3816424"/>
          </a:xfrm>
          <a:prstGeom prst="rect">
            <a:avLst/>
          </a:prstGeom>
          <a:noFill/>
          <a:effectLst>
            <a:softEdge rad="635000"/>
          </a:effectLst>
        </p:spPr>
      </p:pic>
      <p:sp>
        <p:nvSpPr>
          <p:cNvPr id="2" name="CaixaDeTexto 1"/>
          <p:cNvSpPr txBox="1"/>
          <p:nvPr/>
        </p:nvSpPr>
        <p:spPr>
          <a:xfrm>
            <a:off x="1115616" y="620688"/>
            <a:ext cx="6758508" cy="1862048"/>
          </a:xfrm>
          <a:prstGeom prst="rect">
            <a:avLst/>
          </a:prstGeom>
          <a:noFill/>
        </p:spPr>
        <p:txBody>
          <a:bodyPr wrap="square" rtlCol="0">
            <a:spAutoFit/>
          </a:bodyPr>
          <a:lstStyle/>
          <a:p>
            <a:pPr algn="just"/>
            <a:r>
              <a:rPr lang="pt-BR" sz="2300" dirty="0">
                <a:latin typeface="Trebuchet MS"/>
                <a:cs typeface="Trebuchet MS"/>
              </a:rPr>
              <a:t>Seu plano de reforma incluiu a ampliação dos círculos piedosos como uma </a:t>
            </a:r>
            <a:r>
              <a:rPr lang="pt-BR" sz="2300" i="1" dirty="0" err="1">
                <a:latin typeface="Trebuchet MS"/>
                <a:cs typeface="Trebuchet MS"/>
              </a:rPr>
              <a:t>ecclesiolae</a:t>
            </a:r>
            <a:r>
              <a:rPr lang="pt-BR" sz="2300" i="1" dirty="0">
                <a:latin typeface="Trebuchet MS"/>
                <a:cs typeface="Trebuchet MS"/>
              </a:rPr>
              <a:t> in </a:t>
            </a:r>
            <a:r>
              <a:rPr lang="pt-BR" sz="2300" i="1" dirty="0" err="1">
                <a:latin typeface="Trebuchet MS"/>
                <a:cs typeface="Trebuchet MS"/>
              </a:rPr>
              <a:t>ecclesia</a:t>
            </a:r>
            <a:r>
              <a:rPr lang="pt-BR" sz="2300" i="1" dirty="0">
                <a:latin typeface="Trebuchet MS"/>
                <a:cs typeface="Trebuchet MS"/>
              </a:rPr>
              <a:t> </a:t>
            </a:r>
            <a:r>
              <a:rPr lang="pt-BR" sz="2300" dirty="0">
                <a:latin typeface="Trebuchet MS"/>
                <a:cs typeface="Trebuchet MS"/>
              </a:rPr>
              <a:t>(pequena igreja dentro da igreja), a fim de incentivar o estudo da Bíblia, a vida espiritual, a ajuda mútua entre os irmãos e as boas ações. </a:t>
            </a:r>
            <a:endParaRPr lang="pt-BR" dirty="0"/>
          </a:p>
        </p:txBody>
      </p:sp>
      <p:sp>
        <p:nvSpPr>
          <p:cNvPr id="3" name="CaixaDeTexto 2"/>
          <p:cNvSpPr txBox="1"/>
          <p:nvPr/>
        </p:nvSpPr>
        <p:spPr>
          <a:xfrm>
            <a:off x="1115616" y="2348880"/>
            <a:ext cx="6984776" cy="2846933"/>
          </a:xfrm>
          <a:prstGeom prst="rect">
            <a:avLst/>
          </a:prstGeom>
          <a:noFill/>
        </p:spPr>
        <p:txBody>
          <a:bodyPr wrap="square" rtlCol="0">
            <a:spAutoFit/>
          </a:bodyPr>
          <a:lstStyle/>
          <a:p>
            <a:pPr algn="just"/>
            <a:r>
              <a:rPr lang="pt-BR" sz="2300" dirty="0" smtClean="0">
                <a:latin typeface="Trebuchet MS"/>
                <a:cs typeface="Trebuchet MS"/>
              </a:rPr>
              <a:t>Isso </a:t>
            </a:r>
            <a:r>
              <a:rPr lang="pt-BR" sz="2300" dirty="0">
                <a:latin typeface="Trebuchet MS"/>
                <a:cs typeface="Trebuchet MS"/>
              </a:rPr>
              <a:t>porque criam firmemente que grande parte do problema da frieza espiritual estava na condição passiva da igreja em relação aos “leigos”, em contraposição aos ensinamentos </a:t>
            </a:r>
            <a:endParaRPr lang="pt-BR" sz="2300" dirty="0" smtClean="0">
              <a:latin typeface="Trebuchet MS"/>
              <a:cs typeface="Trebuchet MS"/>
            </a:endParaRPr>
          </a:p>
          <a:p>
            <a:pPr algn="just"/>
            <a:r>
              <a:rPr lang="pt-BR" sz="2300" dirty="0" smtClean="0">
                <a:latin typeface="Trebuchet MS"/>
                <a:cs typeface="Trebuchet MS"/>
              </a:rPr>
              <a:t>Do Novo </a:t>
            </a:r>
            <a:r>
              <a:rPr lang="pt-BR" sz="2300" dirty="0">
                <a:latin typeface="Trebuchet MS"/>
                <a:cs typeface="Trebuchet MS"/>
              </a:rPr>
              <a:t>Testamento, </a:t>
            </a:r>
            <a:endParaRPr lang="pt-BR" sz="2300" dirty="0" smtClean="0">
              <a:latin typeface="Trebuchet MS"/>
              <a:cs typeface="Trebuchet MS"/>
            </a:endParaRPr>
          </a:p>
          <a:p>
            <a:pPr algn="just"/>
            <a:r>
              <a:rPr lang="pt-BR" sz="2300" dirty="0" smtClean="0">
                <a:latin typeface="Trebuchet MS"/>
                <a:cs typeface="Trebuchet MS"/>
              </a:rPr>
              <a:t>sobre </a:t>
            </a:r>
            <a:r>
              <a:rPr lang="pt-BR" sz="2300" dirty="0">
                <a:latin typeface="Trebuchet MS"/>
                <a:cs typeface="Trebuchet MS"/>
              </a:rPr>
              <a:t>o sacerdócio </a:t>
            </a:r>
            <a:endParaRPr lang="pt-BR" sz="2300" dirty="0" smtClean="0">
              <a:latin typeface="Trebuchet MS"/>
              <a:cs typeface="Trebuchet MS"/>
            </a:endParaRPr>
          </a:p>
          <a:p>
            <a:pPr algn="just"/>
            <a:r>
              <a:rPr lang="pt-BR" sz="2300" dirty="0" smtClean="0">
                <a:latin typeface="Trebuchet MS"/>
                <a:cs typeface="Trebuchet MS"/>
              </a:rPr>
              <a:t>dos </a:t>
            </a:r>
            <a:r>
              <a:rPr lang="pt-BR" sz="2300" dirty="0">
                <a:latin typeface="Trebuchet MS"/>
                <a:cs typeface="Trebuchet MS"/>
              </a:rPr>
              <a:t>crentes (1Pe 2:9</a:t>
            </a:r>
            <a:r>
              <a:rPr lang="pt-BR" sz="2300" dirty="0" smtClean="0">
                <a:latin typeface="Trebuchet MS"/>
                <a:cs typeface="Trebuchet MS"/>
              </a:rPr>
              <a:t>).</a:t>
            </a:r>
            <a:endParaRPr lang="pt-BR" sz="2300" dirty="0">
              <a:latin typeface="Trebuchet MS"/>
              <a:cs typeface="Trebuchet MS"/>
            </a:endParaRPr>
          </a:p>
          <a:p>
            <a:endParaRPr lang="pt-BR" dirty="0"/>
          </a:p>
        </p:txBody>
      </p:sp>
    </p:spTree>
    <p:extLst>
      <p:ext uri="{BB962C8B-B14F-4D97-AF65-F5344CB8AC3E}">
        <p14:creationId xmlns:p14="http://schemas.microsoft.com/office/powerpoint/2010/main" xmlns="" val="1972164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403648" y="692696"/>
            <a:ext cx="6922592" cy="5678479"/>
          </a:xfrm>
          <a:prstGeom prst="rect">
            <a:avLst/>
          </a:prstGeom>
          <a:noFill/>
        </p:spPr>
        <p:txBody>
          <a:bodyPr wrap="square" rtlCol="0">
            <a:spAutoFit/>
          </a:bodyPr>
          <a:lstStyle/>
          <a:p>
            <a:pPr algn="just"/>
            <a:r>
              <a:rPr lang="pt-BR" sz="2300" dirty="0" smtClean="0">
                <a:latin typeface="Trebuchet MS"/>
                <a:cs typeface="Trebuchet MS"/>
              </a:rPr>
              <a:t>Nos </a:t>
            </a:r>
            <a:r>
              <a:rPr lang="pt-BR" sz="2300" dirty="0">
                <a:latin typeface="Trebuchet MS"/>
                <a:cs typeface="Trebuchet MS"/>
              </a:rPr>
              <a:t>Países Baixos, a expressão que se referia a essas reuniões de renovação era ‘</a:t>
            </a:r>
            <a:r>
              <a:rPr lang="pt-BR" sz="2300" i="1" dirty="0" err="1">
                <a:latin typeface="Trebuchet MS"/>
                <a:cs typeface="Trebuchet MS"/>
              </a:rPr>
              <a:t>Huis</a:t>
            </a:r>
            <a:r>
              <a:rPr lang="pt-BR" sz="2300" i="1" dirty="0">
                <a:latin typeface="Trebuchet MS"/>
                <a:cs typeface="Trebuchet MS"/>
              </a:rPr>
              <a:t> </a:t>
            </a:r>
            <a:r>
              <a:rPr lang="pt-BR" sz="2300" i="1" dirty="0" err="1">
                <a:latin typeface="Trebuchet MS"/>
                <a:cs typeface="Trebuchet MS"/>
              </a:rPr>
              <a:t>Kerk</a:t>
            </a:r>
            <a:r>
              <a:rPr lang="pt-BR" sz="2300" i="1" dirty="0">
                <a:latin typeface="Trebuchet MS"/>
                <a:cs typeface="Trebuchet MS"/>
              </a:rPr>
              <a:t>’ </a:t>
            </a:r>
            <a:r>
              <a:rPr lang="pt-BR" sz="2300" dirty="0">
                <a:latin typeface="Trebuchet MS"/>
                <a:cs typeface="Trebuchet MS"/>
              </a:rPr>
              <a:t>(igrejas domésticas).16 </a:t>
            </a:r>
            <a:r>
              <a:rPr lang="pt-BR" sz="2300" dirty="0" err="1">
                <a:latin typeface="Trebuchet MS"/>
                <a:cs typeface="Trebuchet MS"/>
              </a:rPr>
              <a:t>Spener</a:t>
            </a:r>
            <a:r>
              <a:rPr lang="pt-BR" sz="2300" dirty="0">
                <a:latin typeface="Trebuchet MS"/>
                <a:cs typeface="Trebuchet MS"/>
              </a:rPr>
              <a:t> não considerava essas reuniões como uma nova igreja, senão como extensão da reforma no interior das igrejas reformadas, que objetivava fortalecer tanto a tarefa dos pastores quanto a dos leigos.17</a:t>
            </a:r>
          </a:p>
          <a:p>
            <a:pPr algn="just"/>
            <a:r>
              <a:rPr lang="pt-BR" sz="2300" dirty="0">
                <a:latin typeface="Trebuchet MS"/>
                <a:cs typeface="Trebuchet MS"/>
              </a:rPr>
              <a:t>Nas ‘</a:t>
            </a:r>
            <a:r>
              <a:rPr lang="pt-BR" sz="2300" i="1" dirty="0" err="1">
                <a:latin typeface="Trebuchet MS"/>
                <a:cs typeface="Trebuchet MS"/>
              </a:rPr>
              <a:t>Huis</a:t>
            </a:r>
            <a:r>
              <a:rPr lang="pt-BR" sz="2300" i="1" dirty="0">
                <a:latin typeface="Trebuchet MS"/>
                <a:cs typeface="Trebuchet MS"/>
              </a:rPr>
              <a:t> </a:t>
            </a:r>
            <a:r>
              <a:rPr lang="pt-BR" sz="2300" i="1" dirty="0" err="1">
                <a:latin typeface="Trebuchet MS"/>
                <a:cs typeface="Trebuchet MS"/>
              </a:rPr>
              <a:t>Kerk</a:t>
            </a:r>
            <a:r>
              <a:rPr lang="pt-BR" sz="2300" i="1" dirty="0">
                <a:latin typeface="Trebuchet MS"/>
                <a:cs typeface="Trebuchet MS"/>
              </a:rPr>
              <a:t>’ </a:t>
            </a:r>
            <a:r>
              <a:rPr lang="pt-BR" sz="2300" dirty="0">
                <a:latin typeface="Trebuchet MS"/>
                <a:cs typeface="Trebuchet MS"/>
              </a:rPr>
              <a:t>as solenidades ocorriam duas vezes por semana e eram frequentadas por homens e mulheres. Em pouco tempo, essas reuniões se espalharam para toda a cidade. Pessoas interessadas na edificação espiritual abraçaram o movimento, que tinha como finalidade desenvolver a piedade cristã, a devoção e o apoio mútuo, formando assim centenas de células.18</a:t>
            </a:r>
          </a:p>
          <a:p>
            <a:endParaRPr lang="pt-BR" dirty="0"/>
          </a:p>
        </p:txBody>
      </p:sp>
    </p:spTree>
    <p:extLst>
      <p:ext uri="{BB962C8B-B14F-4D97-AF65-F5344CB8AC3E}">
        <p14:creationId xmlns:p14="http://schemas.microsoft.com/office/powerpoint/2010/main" xmlns="" val="2825433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Z:\Olga\Imagens\Corbis-42-18084474.jpg"/>
          <p:cNvPicPr>
            <a:picLocks noChangeAspect="1" noChangeArrowheads="1"/>
          </p:cNvPicPr>
          <p:nvPr/>
        </p:nvPicPr>
        <p:blipFill>
          <a:blip r:embed="rId2" cstate="print"/>
          <a:srcRect/>
          <a:stretch>
            <a:fillRect/>
          </a:stretch>
        </p:blipFill>
        <p:spPr bwMode="auto">
          <a:xfrm>
            <a:off x="1547664" y="2924944"/>
            <a:ext cx="6218560" cy="4149080"/>
          </a:xfrm>
          <a:prstGeom prst="rect">
            <a:avLst/>
          </a:prstGeom>
          <a:noFill/>
          <a:effectLst>
            <a:softEdge rad="635000"/>
          </a:effectLst>
        </p:spPr>
      </p:pic>
      <p:sp>
        <p:nvSpPr>
          <p:cNvPr id="2" name="CaixaDeTexto 1"/>
          <p:cNvSpPr txBox="1"/>
          <p:nvPr/>
        </p:nvSpPr>
        <p:spPr>
          <a:xfrm>
            <a:off x="971600" y="908720"/>
            <a:ext cx="7488832" cy="2923878"/>
          </a:xfrm>
          <a:prstGeom prst="rect">
            <a:avLst/>
          </a:prstGeom>
          <a:noFill/>
        </p:spPr>
        <p:txBody>
          <a:bodyPr wrap="square" rtlCol="0">
            <a:spAutoFit/>
          </a:bodyPr>
          <a:lstStyle/>
          <a:p>
            <a:pPr algn="just"/>
            <a:r>
              <a:rPr lang="pt-BR" sz="2300" dirty="0">
                <a:latin typeface="Trebuchet MS"/>
                <a:cs typeface="Trebuchet MS"/>
              </a:rPr>
              <a:t>Uma das características dessas reuniões era a possibilidade de cada integrante expressar livremente as culpas e as dores que os afligiam. Com grande zelo, foi pregado o arrependimento, denunciada a apostasia da “Noiva de Cristo” de seu primeiro amor. Uma sólida mensagem também era proclamada, enfatizando o ensinamento bíblico a respeito do caráter e da vida santa. </a:t>
            </a:r>
            <a:endParaRPr lang="pt-BR" dirty="0"/>
          </a:p>
        </p:txBody>
      </p:sp>
    </p:spTree>
    <p:extLst>
      <p:ext uri="{BB962C8B-B14F-4D97-AF65-F5344CB8AC3E}">
        <p14:creationId xmlns:p14="http://schemas.microsoft.com/office/powerpoint/2010/main" xmlns="" val="2947383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99592" y="692696"/>
            <a:ext cx="7416823" cy="3908762"/>
          </a:xfrm>
          <a:prstGeom prst="rect">
            <a:avLst/>
          </a:prstGeom>
          <a:noFill/>
        </p:spPr>
        <p:txBody>
          <a:bodyPr wrap="square" rtlCol="0">
            <a:spAutoFit/>
          </a:bodyPr>
          <a:lstStyle/>
          <a:p>
            <a:pPr algn="just"/>
            <a:r>
              <a:rPr lang="pt-BR" sz="2300" dirty="0" smtClean="0">
                <a:latin typeface="Trebuchet MS"/>
                <a:cs typeface="Trebuchet MS"/>
              </a:rPr>
              <a:t>A </a:t>
            </a:r>
            <a:r>
              <a:rPr lang="pt-BR" sz="2300" dirty="0">
                <a:latin typeface="Trebuchet MS"/>
                <a:cs typeface="Trebuchet MS"/>
              </a:rPr>
              <a:t>preponderância da conversão pessoal recebia destaque; assim como a piedade simples e ativa, sobre as verdades teológicas. Alegava-se também que a pureza doutrinária seria mantida melhor por uma vida simples do que por disputas teológicas.</a:t>
            </a:r>
          </a:p>
          <a:p>
            <a:pPr algn="just"/>
            <a:r>
              <a:rPr lang="pt-BR" sz="2300" dirty="0">
                <a:latin typeface="Trebuchet MS"/>
                <a:cs typeface="Trebuchet MS"/>
              </a:rPr>
              <a:t>De modo semelhante, a compaixão pelos mais fracos e </a:t>
            </a:r>
            <a:r>
              <a:rPr lang="pt-BR" sz="2300" dirty="0" smtClean="0">
                <a:latin typeface="Trebuchet MS"/>
                <a:cs typeface="Trebuchet MS"/>
              </a:rPr>
              <a:t>necessitados </a:t>
            </a:r>
            <a:r>
              <a:rPr lang="pt-BR" sz="2300" dirty="0">
                <a:latin typeface="Trebuchet MS"/>
                <a:cs typeface="Trebuchet MS"/>
              </a:rPr>
              <a:t>era característica de todas as reuniões. Em 1795, foi inaugurada uma escola para crianças pobres, que logo foi ampliada, devido à grande demanda.19</a:t>
            </a:r>
          </a:p>
          <a:p>
            <a:endParaRPr lang="pt-BR" dirty="0"/>
          </a:p>
        </p:txBody>
      </p:sp>
      <p:sp>
        <p:nvSpPr>
          <p:cNvPr id="3" name="CaixaDeTexto 2"/>
          <p:cNvSpPr txBox="1"/>
          <p:nvPr/>
        </p:nvSpPr>
        <p:spPr>
          <a:xfrm>
            <a:off x="1691680" y="4221088"/>
            <a:ext cx="6624736" cy="2492990"/>
          </a:xfrm>
          <a:prstGeom prst="rect">
            <a:avLst/>
          </a:prstGeom>
          <a:noFill/>
        </p:spPr>
        <p:txBody>
          <a:bodyPr wrap="square" rtlCol="0">
            <a:spAutoFit/>
          </a:bodyPr>
          <a:lstStyle/>
          <a:p>
            <a:pPr algn="just"/>
            <a:r>
              <a:rPr lang="pt-BR" sz="2300" dirty="0" smtClean="0">
                <a:latin typeface="Trebuchet MS"/>
                <a:cs typeface="Trebuchet MS"/>
              </a:rPr>
              <a:t>Essa </a:t>
            </a:r>
            <a:r>
              <a:rPr lang="pt-BR" sz="2300" dirty="0">
                <a:latin typeface="Trebuchet MS"/>
                <a:cs typeface="Trebuchet MS"/>
              </a:rPr>
              <a:t>corrente inspirou a igreja a ter uma vida de devoção e uma fé que tocava a mente, o coração e impulsionava as mãos. Com o </a:t>
            </a:r>
            <a:r>
              <a:rPr lang="pt-BR" sz="2300" dirty="0" err="1">
                <a:latin typeface="Trebuchet MS"/>
                <a:cs typeface="Trebuchet MS"/>
              </a:rPr>
              <a:t>trans</a:t>
            </a:r>
            <a:r>
              <a:rPr lang="pt-BR" sz="2300" dirty="0">
                <a:latin typeface="Trebuchet MS"/>
                <a:cs typeface="Trebuchet MS"/>
              </a:rPr>
              <a:t>- correr do tempo, essa ideologia foi assimilada por grande parte do luteranismo, que adotou tais características.</a:t>
            </a:r>
          </a:p>
          <a:p>
            <a:endParaRPr lang="pt-BR" dirty="0"/>
          </a:p>
        </p:txBody>
      </p:sp>
    </p:spTree>
    <p:extLst>
      <p:ext uri="{BB962C8B-B14F-4D97-AF65-F5344CB8AC3E}">
        <p14:creationId xmlns:p14="http://schemas.microsoft.com/office/powerpoint/2010/main" xmlns="" val="3645094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Z:\Olga\Imagens\Corbis-42-18526069.jpg"/>
          <p:cNvPicPr>
            <a:picLocks noChangeAspect="1" noChangeArrowheads="1"/>
          </p:cNvPicPr>
          <p:nvPr/>
        </p:nvPicPr>
        <p:blipFill>
          <a:blip r:embed="rId2" cstate="print"/>
          <a:srcRect/>
          <a:stretch>
            <a:fillRect/>
          </a:stretch>
        </p:blipFill>
        <p:spPr bwMode="auto">
          <a:xfrm>
            <a:off x="1547664" y="2924944"/>
            <a:ext cx="6326482" cy="4221088"/>
          </a:xfrm>
          <a:prstGeom prst="rect">
            <a:avLst/>
          </a:prstGeom>
          <a:noFill/>
          <a:effectLst>
            <a:softEdge rad="635000"/>
          </a:effectLst>
        </p:spPr>
      </p:pic>
      <p:sp>
        <p:nvSpPr>
          <p:cNvPr id="2" name="CaixaDeTexto 1"/>
          <p:cNvSpPr txBox="1"/>
          <p:nvPr/>
        </p:nvSpPr>
        <p:spPr>
          <a:xfrm>
            <a:off x="1043608" y="908720"/>
            <a:ext cx="7373057" cy="3200876"/>
          </a:xfrm>
          <a:prstGeom prst="rect">
            <a:avLst/>
          </a:prstGeom>
          <a:noFill/>
        </p:spPr>
        <p:txBody>
          <a:bodyPr wrap="square" rtlCol="0">
            <a:spAutoFit/>
          </a:bodyPr>
          <a:lstStyle/>
          <a:p>
            <a:pPr algn="just"/>
            <a:r>
              <a:rPr lang="pt-BR" sz="2300" dirty="0">
                <a:latin typeface="Trebuchet MS"/>
                <a:cs typeface="Trebuchet MS"/>
              </a:rPr>
              <a:t>Mais tarde, a história do </a:t>
            </a:r>
            <a:r>
              <a:rPr lang="pt-BR" sz="2300" dirty="0" err="1">
                <a:latin typeface="Trebuchet MS"/>
                <a:cs typeface="Trebuchet MS"/>
              </a:rPr>
              <a:t>pietismo</a:t>
            </a:r>
            <a:r>
              <a:rPr lang="pt-BR" sz="2300" dirty="0">
                <a:latin typeface="Trebuchet MS"/>
                <a:cs typeface="Trebuchet MS"/>
              </a:rPr>
              <a:t> se associou aos </a:t>
            </a:r>
            <a:r>
              <a:rPr lang="pt-BR" sz="2300" i="1" dirty="0" err="1">
                <a:latin typeface="Trebuchet MS"/>
                <a:cs typeface="Trebuchet MS"/>
              </a:rPr>
              <a:t>Unitas</a:t>
            </a:r>
            <a:r>
              <a:rPr lang="pt-BR" sz="2300" i="1" dirty="0">
                <a:latin typeface="Trebuchet MS"/>
                <a:cs typeface="Trebuchet MS"/>
              </a:rPr>
              <a:t> </a:t>
            </a:r>
            <a:r>
              <a:rPr lang="pt-BR" sz="2300" i="1" dirty="0" err="1">
                <a:latin typeface="Trebuchet MS"/>
                <a:cs typeface="Trebuchet MS"/>
              </a:rPr>
              <a:t>Fratum</a:t>
            </a:r>
            <a:r>
              <a:rPr lang="pt-BR" sz="2300" i="1" dirty="0">
                <a:latin typeface="Trebuchet MS"/>
                <a:cs typeface="Trebuchet MS"/>
              </a:rPr>
              <a:t> </a:t>
            </a:r>
            <a:r>
              <a:rPr lang="pt-BR" sz="2300" dirty="0">
                <a:latin typeface="Trebuchet MS"/>
                <a:cs typeface="Trebuchet MS"/>
              </a:rPr>
              <a:t>(irmãos unidos), antiga companhia de irmãos perseguidos. Após longos anos de peregrinação, encontraram um lugar nas terras de Nicolás Von </a:t>
            </a:r>
            <a:r>
              <a:rPr lang="pt-BR" sz="2300" dirty="0" err="1">
                <a:latin typeface="Trebuchet MS"/>
                <a:cs typeface="Trebuchet MS"/>
              </a:rPr>
              <a:t>Zinzendorf</a:t>
            </a:r>
            <a:r>
              <a:rPr lang="pt-BR" sz="2300" dirty="0">
                <a:latin typeface="Trebuchet MS"/>
                <a:cs typeface="Trebuchet MS"/>
              </a:rPr>
              <a:t> (1700-1760), poderoso nobre alemão. Esse, inspirado pelos ensinamentos de </a:t>
            </a:r>
            <a:r>
              <a:rPr lang="pt-BR" sz="2300" dirty="0" err="1">
                <a:latin typeface="Trebuchet MS"/>
                <a:cs typeface="Trebuchet MS"/>
              </a:rPr>
              <a:t>Spener</a:t>
            </a:r>
            <a:r>
              <a:rPr lang="pt-BR" sz="2300" dirty="0">
                <a:latin typeface="Trebuchet MS"/>
                <a:cs typeface="Trebuchet MS"/>
              </a:rPr>
              <a:t> e </a:t>
            </a:r>
            <a:r>
              <a:rPr lang="pt-BR" sz="2300" dirty="0" err="1">
                <a:latin typeface="Trebuchet MS"/>
                <a:cs typeface="Trebuchet MS"/>
              </a:rPr>
              <a:t>Francke</a:t>
            </a:r>
            <a:r>
              <a:rPr lang="pt-BR" sz="2300" dirty="0">
                <a:latin typeface="Trebuchet MS"/>
                <a:cs typeface="Trebuchet MS"/>
              </a:rPr>
              <a:t>, deu início a um novo capítulo da história do </a:t>
            </a:r>
            <a:r>
              <a:rPr lang="pt-BR" sz="2300" dirty="0" err="1">
                <a:latin typeface="Trebuchet MS"/>
                <a:cs typeface="Trebuchet MS"/>
              </a:rPr>
              <a:t>pietismo</a:t>
            </a:r>
            <a:r>
              <a:rPr lang="pt-BR" sz="2300" dirty="0">
                <a:latin typeface="Trebuchet MS"/>
                <a:cs typeface="Trebuchet MS"/>
              </a:rPr>
              <a:t>, cujas consequências teriam vasto alcance.</a:t>
            </a:r>
          </a:p>
          <a:p>
            <a:endParaRPr lang="pt-BR" dirty="0"/>
          </a:p>
        </p:txBody>
      </p:sp>
    </p:spTree>
    <p:extLst>
      <p:ext uri="{BB962C8B-B14F-4D97-AF65-F5344CB8AC3E}">
        <p14:creationId xmlns:p14="http://schemas.microsoft.com/office/powerpoint/2010/main" xmlns="" val="3926072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Gláucia Meireles\Falta Imagens PPT\Original Art\_Exploration.jpg"/>
          <p:cNvPicPr>
            <a:picLocks noChangeAspect="1" noChangeArrowheads="1"/>
          </p:cNvPicPr>
          <p:nvPr/>
        </p:nvPicPr>
        <p:blipFill>
          <a:blip r:embed="rId2" cstate="print"/>
          <a:srcRect/>
          <a:stretch>
            <a:fillRect/>
          </a:stretch>
        </p:blipFill>
        <p:spPr bwMode="auto">
          <a:xfrm>
            <a:off x="3707904" y="2852936"/>
            <a:ext cx="5001072" cy="3750804"/>
          </a:xfrm>
          <a:prstGeom prst="rect">
            <a:avLst/>
          </a:prstGeom>
          <a:ln>
            <a:noFill/>
          </a:ln>
          <a:effectLst>
            <a:softEdge rad="635000"/>
          </a:effectLst>
        </p:spPr>
      </p:pic>
      <p:sp>
        <p:nvSpPr>
          <p:cNvPr id="2" name="CaixaDeTexto 1"/>
          <p:cNvSpPr txBox="1"/>
          <p:nvPr/>
        </p:nvSpPr>
        <p:spPr>
          <a:xfrm>
            <a:off x="1187624" y="620688"/>
            <a:ext cx="6911975" cy="3277821"/>
          </a:xfrm>
          <a:prstGeom prst="rect">
            <a:avLst/>
          </a:prstGeom>
          <a:noFill/>
        </p:spPr>
        <p:txBody>
          <a:bodyPr wrap="square" rtlCol="0">
            <a:spAutoFit/>
          </a:bodyPr>
          <a:lstStyle/>
          <a:p>
            <a:pPr algn="just"/>
            <a:r>
              <a:rPr lang="pt-BR" sz="2300" dirty="0">
                <a:latin typeface="Trebuchet MS"/>
                <a:cs typeface="Trebuchet MS"/>
              </a:rPr>
              <a:t>No  íntimo do ser humano existe uma necessidade profunda de </a:t>
            </a:r>
            <a:r>
              <a:rPr lang="pt-BR" sz="2300" dirty="0" smtClean="0">
                <a:latin typeface="Trebuchet MS"/>
                <a:cs typeface="Trebuchet MS"/>
              </a:rPr>
              <a:t>se </a:t>
            </a:r>
            <a:r>
              <a:rPr lang="pt-BR" sz="2300" dirty="0">
                <a:latin typeface="Trebuchet MS"/>
                <a:cs typeface="Trebuchet MS"/>
              </a:rPr>
              <a:t>relacionar, conhecer outras pessoas e ser amado por </a:t>
            </a:r>
            <a:r>
              <a:rPr lang="pt-BR" sz="2300" dirty="0" smtClean="0">
                <a:latin typeface="Trebuchet MS"/>
                <a:cs typeface="Trebuchet MS"/>
              </a:rPr>
              <a:t>elas. T . </a:t>
            </a:r>
            <a:r>
              <a:rPr lang="pt-BR" sz="2300" dirty="0">
                <a:latin typeface="Trebuchet MS"/>
                <a:cs typeface="Trebuchet MS"/>
              </a:rPr>
              <a:t>S. Eliot declarou que “não existe vida fora de uma comunidade”.</a:t>
            </a:r>
            <a:r>
              <a:rPr lang="pt-BR" sz="2300" dirty="0" smtClean="0">
                <a:latin typeface="Trebuchet MS"/>
                <a:cs typeface="Trebuchet MS"/>
              </a:rPr>
              <a:t>1 Essa</a:t>
            </a:r>
            <a:r>
              <a:rPr lang="pt-BR" sz="2300" dirty="0">
                <a:latin typeface="Trebuchet MS"/>
                <a:cs typeface="Trebuchet MS"/>
              </a:rPr>
              <a:t>; afirmação está em plena harmonia com o plano de Deus para a humanidade, ao declarar: “Não é bom que o homem esteja só” (</a:t>
            </a:r>
            <a:r>
              <a:rPr lang="pt-BR" sz="2300" dirty="0" err="1" smtClean="0">
                <a:latin typeface="Trebuchet MS"/>
                <a:cs typeface="Trebuchet MS"/>
              </a:rPr>
              <a:t>Gn</a:t>
            </a:r>
            <a:r>
              <a:rPr lang="pt-BR" sz="2300" dirty="0" smtClean="0">
                <a:latin typeface="Trebuchet MS"/>
                <a:cs typeface="Trebuchet MS"/>
              </a:rPr>
              <a:t>. </a:t>
            </a:r>
            <a:r>
              <a:rPr lang="pt-BR" sz="2300" dirty="0">
                <a:latin typeface="Trebuchet MS"/>
                <a:cs typeface="Trebuchet MS"/>
              </a:rPr>
              <a:t>2:18), o que pode ser confirmado do início ao fim das Sagradas Escrituras</a:t>
            </a:r>
            <a:r>
              <a:rPr lang="pt-BR" sz="2300" dirty="0" smtClean="0">
                <a:latin typeface="Trebuchet MS"/>
                <a:cs typeface="Trebuchet MS"/>
              </a:rPr>
              <a:t>.</a:t>
            </a:r>
            <a:endParaRPr lang="pt-BR" sz="2300" dirty="0">
              <a:latin typeface="Trebuchet MS"/>
              <a:cs typeface="Trebuchet MS"/>
            </a:endParaRPr>
          </a:p>
        </p:txBody>
      </p:sp>
    </p:spTree>
    <p:extLst>
      <p:ext uri="{BB962C8B-B14F-4D97-AF65-F5344CB8AC3E}">
        <p14:creationId xmlns:p14="http://schemas.microsoft.com/office/powerpoint/2010/main" xmlns="" val="3128216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Z:\Olga\Imagens\Corbis-42-18085342.jpg"/>
          <p:cNvPicPr>
            <a:picLocks noChangeAspect="1" noChangeArrowheads="1"/>
          </p:cNvPicPr>
          <p:nvPr/>
        </p:nvPicPr>
        <p:blipFill>
          <a:blip r:embed="rId2" cstate="print"/>
          <a:srcRect/>
          <a:stretch>
            <a:fillRect/>
          </a:stretch>
        </p:blipFill>
        <p:spPr bwMode="auto">
          <a:xfrm>
            <a:off x="1619672" y="3068960"/>
            <a:ext cx="5678937" cy="3789040"/>
          </a:xfrm>
          <a:prstGeom prst="rect">
            <a:avLst/>
          </a:prstGeom>
          <a:noFill/>
          <a:effectLst>
            <a:softEdge rad="635000"/>
          </a:effectLst>
        </p:spPr>
      </p:pic>
      <p:sp>
        <p:nvSpPr>
          <p:cNvPr id="2" name="CaixaDeTexto 1"/>
          <p:cNvSpPr txBox="1"/>
          <p:nvPr/>
        </p:nvSpPr>
        <p:spPr>
          <a:xfrm>
            <a:off x="971601" y="908720"/>
            <a:ext cx="7426274" cy="3200876"/>
          </a:xfrm>
          <a:prstGeom prst="rect">
            <a:avLst/>
          </a:prstGeom>
          <a:noFill/>
        </p:spPr>
        <p:txBody>
          <a:bodyPr wrap="square" rtlCol="0">
            <a:spAutoFit/>
          </a:bodyPr>
          <a:lstStyle/>
          <a:p>
            <a:pPr algn="just"/>
            <a:r>
              <a:rPr lang="pt-BR" sz="2300" dirty="0" smtClean="0">
                <a:latin typeface="Trebuchet MS"/>
                <a:cs typeface="Trebuchet MS"/>
              </a:rPr>
              <a:t>Na </a:t>
            </a:r>
            <a:r>
              <a:rPr lang="pt-BR" sz="2300" dirty="0">
                <a:latin typeface="Trebuchet MS"/>
                <a:cs typeface="Trebuchet MS"/>
              </a:rPr>
              <a:t>universidade de Leipzig, entre 1689 e 1692, e logo mais na cidade de </a:t>
            </a:r>
            <a:r>
              <a:rPr lang="pt-BR" sz="2300" dirty="0" err="1">
                <a:latin typeface="Trebuchet MS"/>
                <a:cs typeface="Trebuchet MS"/>
              </a:rPr>
              <a:t>Hale</a:t>
            </a:r>
            <a:r>
              <a:rPr lang="pt-BR" sz="2300" dirty="0">
                <a:latin typeface="Trebuchet MS"/>
                <a:cs typeface="Trebuchet MS"/>
              </a:rPr>
              <a:t>, um jovem amigo de </a:t>
            </a:r>
            <a:r>
              <a:rPr lang="pt-BR" sz="2300" dirty="0" err="1">
                <a:latin typeface="Trebuchet MS"/>
                <a:cs typeface="Trebuchet MS"/>
              </a:rPr>
              <a:t>Spener</a:t>
            </a:r>
            <a:r>
              <a:rPr lang="pt-BR" sz="2300" dirty="0">
                <a:latin typeface="Trebuchet MS"/>
                <a:cs typeface="Trebuchet MS"/>
              </a:rPr>
              <a:t> (August Hermann </a:t>
            </a:r>
            <a:r>
              <a:rPr lang="pt-BR" sz="2300" dirty="0" err="1">
                <a:latin typeface="Trebuchet MS"/>
                <a:cs typeface="Trebuchet MS"/>
              </a:rPr>
              <a:t>Francke</a:t>
            </a:r>
            <a:r>
              <a:rPr lang="pt-BR" sz="2300" dirty="0">
                <a:latin typeface="Trebuchet MS"/>
                <a:cs typeface="Trebuchet MS"/>
              </a:rPr>
              <a:t>) deu início a um programa de pequenos grupos, frequentados por destacados membros da sociedade e da família imperial: os </a:t>
            </a:r>
            <a:r>
              <a:rPr lang="pt-BR" sz="2300" i="1" dirty="0" err="1">
                <a:latin typeface="Trebuchet MS"/>
                <a:cs typeface="Trebuchet MS"/>
              </a:rPr>
              <a:t>collegia</a:t>
            </a:r>
            <a:r>
              <a:rPr lang="pt-BR" sz="2300" i="1" dirty="0">
                <a:latin typeface="Trebuchet MS"/>
                <a:cs typeface="Trebuchet MS"/>
              </a:rPr>
              <a:t> </a:t>
            </a:r>
            <a:r>
              <a:rPr lang="pt-BR" sz="2300" i="1" dirty="0" err="1">
                <a:latin typeface="Trebuchet MS"/>
                <a:cs typeface="Trebuchet MS"/>
              </a:rPr>
              <a:t>pietatis</a:t>
            </a:r>
            <a:r>
              <a:rPr lang="pt-BR" sz="2300" i="1" dirty="0">
                <a:latin typeface="Trebuchet MS"/>
                <a:cs typeface="Trebuchet MS"/>
              </a:rPr>
              <a:t>. </a:t>
            </a:r>
            <a:r>
              <a:rPr lang="pt-BR" sz="2300" dirty="0">
                <a:latin typeface="Trebuchet MS"/>
                <a:cs typeface="Trebuchet MS"/>
              </a:rPr>
              <a:t>Acredita-se que </a:t>
            </a:r>
            <a:r>
              <a:rPr lang="pt-BR" sz="2300" dirty="0" err="1">
                <a:latin typeface="Trebuchet MS"/>
                <a:cs typeface="Trebuchet MS"/>
              </a:rPr>
              <a:t>Zinzendorf</a:t>
            </a:r>
            <a:r>
              <a:rPr lang="pt-BR" sz="2300" dirty="0">
                <a:latin typeface="Trebuchet MS"/>
                <a:cs typeface="Trebuchet MS"/>
              </a:rPr>
              <a:t> ia a essas reuniões, as quais o </a:t>
            </a:r>
            <a:r>
              <a:rPr lang="pt-BR" sz="2300" dirty="0" smtClean="0">
                <a:latin typeface="Trebuchet MS"/>
                <a:cs typeface="Trebuchet MS"/>
              </a:rPr>
              <a:t>influenciaram </a:t>
            </a:r>
            <a:r>
              <a:rPr lang="pt-BR" sz="2300" dirty="0">
                <a:latin typeface="Trebuchet MS"/>
                <a:cs typeface="Trebuchet MS"/>
              </a:rPr>
              <a:t>a estabelecer a estrutura de </a:t>
            </a:r>
            <a:r>
              <a:rPr lang="pt-BR" sz="2300" i="1" dirty="0" err="1">
                <a:latin typeface="Trebuchet MS"/>
                <a:cs typeface="Trebuchet MS"/>
              </a:rPr>
              <a:t>Herrnhut</a:t>
            </a:r>
            <a:r>
              <a:rPr lang="pt-BR" sz="2300" i="1" dirty="0">
                <a:latin typeface="Trebuchet MS"/>
                <a:cs typeface="Trebuchet MS"/>
              </a:rPr>
              <a:t> </a:t>
            </a:r>
            <a:r>
              <a:rPr lang="pt-BR" sz="2300" dirty="0">
                <a:latin typeface="Trebuchet MS"/>
                <a:cs typeface="Trebuchet MS"/>
              </a:rPr>
              <a:t>(abrigo do Senhor).</a:t>
            </a:r>
          </a:p>
          <a:p>
            <a:endParaRPr lang="pt-BR" dirty="0"/>
          </a:p>
        </p:txBody>
      </p:sp>
    </p:spTree>
    <p:extLst>
      <p:ext uri="{BB962C8B-B14F-4D97-AF65-F5344CB8AC3E}">
        <p14:creationId xmlns:p14="http://schemas.microsoft.com/office/powerpoint/2010/main" xmlns="" val="1165784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Z:\Olga\Imagens\Corbis-42-15503900.jpg"/>
          <p:cNvPicPr>
            <a:picLocks noChangeAspect="1" noChangeArrowheads="1"/>
          </p:cNvPicPr>
          <p:nvPr/>
        </p:nvPicPr>
        <p:blipFill>
          <a:blip r:embed="rId2" cstate="print"/>
          <a:srcRect/>
          <a:stretch>
            <a:fillRect/>
          </a:stretch>
        </p:blipFill>
        <p:spPr bwMode="auto">
          <a:xfrm>
            <a:off x="1937012" y="2060848"/>
            <a:ext cx="7206988" cy="4797152"/>
          </a:xfrm>
          <a:prstGeom prst="rect">
            <a:avLst/>
          </a:prstGeom>
          <a:noFill/>
          <a:effectLst>
            <a:softEdge rad="635000"/>
          </a:effectLst>
        </p:spPr>
      </p:pic>
      <p:sp>
        <p:nvSpPr>
          <p:cNvPr id="2" name="CaixaDeTexto 1"/>
          <p:cNvSpPr txBox="1"/>
          <p:nvPr/>
        </p:nvSpPr>
        <p:spPr>
          <a:xfrm>
            <a:off x="1043608" y="764704"/>
            <a:ext cx="7426275" cy="4339650"/>
          </a:xfrm>
          <a:prstGeom prst="rect">
            <a:avLst/>
          </a:prstGeom>
          <a:noFill/>
        </p:spPr>
        <p:txBody>
          <a:bodyPr wrap="square" rtlCol="0">
            <a:spAutoFit/>
          </a:bodyPr>
          <a:lstStyle/>
          <a:p>
            <a:pPr algn="just"/>
            <a:r>
              <a:rPr lang="pt-BR" sz="2300" dirty="0">
                <a:latin typeface="Trebuchet MS"/>
                <a:cs typeface="Trebuchet MS"/>
              </a:rPr>
              <a:t>Essa comunidade (</a:t>
            </a:r>
            <a:r>
              <a:rPr lang="pt-BR" sz="2300" i="1" dirty="0" err="1">
                <a:latin typeface="Trebuchet MS"/>
                <a:cs typeface="Trebuchet MS"/>
              </a:rPr>
              <a:t>Herrnhut</a:t>
            </a:r>
            <a:r>
              <a:rPr lang="pt-BR" sz="2300" i="1" dirty="0">
                <a:latin typeface="Trebuchet MS"/>
                <a:cs typeface="Trebuchet MS"/>
              </a:rPr>
              <a:t>)  </a:t>
            </a:r>
            <a:r>
              <a:rPr lang="pt-BR" sz="2300" dirty="0">
                <a:latin typeface="Trebuchet MS"/>
                <a:cs typeface="Trebuchet MS"/>
              </a:rPr>
              <a:t>era um campo de refugiados religiosos  da Morávia e Boêmia, fundado por </a:t>
            </a:r>
            <a:r>
              <a:rPr lang="pt-BR" sz="2300" dirty="0" err="1">
                <a:latin typeface="Trebuchet MS"/>
                <a:cs typeface="Trebuchet MS"/>
              </a:rPr>
              <a:t>Zinzendorf</a:t>
            </a:r>
            <a:r>
              <a:rPr lang="pt-BR" sz="2300" dirty="0">
                <a:latin typeface="Trebuchet MS"/>
                <a:cs typeface="Trebuchet MS"/>
              </a:rPr>
              <a:t> em 1722, na Saxônia. </a:t>
            </a:r>
            <a:r>
              <a:rPr lang="pt-BR" sz="2300" dirty="0" err="1">
                <a:latin typeface="Trebuchet MS"/>
                <a:cs typeface="Trebuchet MS"/>
              </a:rPr>
              <a:t>Zinzendorf</a:t>
            </a:r>
            <a:r>
              <a:rPr lang="pt-BR" sz="2300" dirty="0">
                <a:latin typeface="Trebuchet MS"/>
                <a:cs typeface="Trebuchet MS"/>
              </a:rPr>
              <a:t> aderiu firmemente à ideia </a:t>
            </a:r>
            <a:r>
              <a:rPr lang="pt-BR" sz="2300" dirty="0" err="1">
                <a:latin typeface="Trebuchet MS"/>
                <a:cs typeface="Trebuchet MS"/>
              </a:rPr>
              <a:t>pietista</a:t>
            </a:r>
            <a:r>
              <a:rPr lang="pt-BR" sz="2300" dirty="0">
                <a:latin typeface="Trebuchet MS"/>
                <a:cs typeface="Trebuchet MS"/>
              </a:rPr>
              <a:t> de uma </a:t>
            </a:r>
            <a:r>
              <a:rPr lang="pt-BR" sz="2300" i="1" dirty="0" err="1">
                <a:latin typeface="Trebuchet MS"/>
                <a:cs typeface="Trebuchet MS"/>
              </a:rPr>
              <a:t>ecclesiola</a:t>
            </a:r>
            <a:r>
              <a:rPr lang="pt-BR" sz="2300" i="1" dirty="0">
                <a:latin typeface="Trebuchet MS"/>
                <a:cs typeface="Trebuchet MS"/>
              </a:rPr>
              <a:t> in </a:t>
            </a:r>
            <a:r>
              <a:rPr lang="pt-BR" sz="2300" i="1" dirty="0" err="1">
                <a:latin typeface="Trebuchet MS"/>
                <a:cs typeface="Trebuchet MS"/>
              </a:rPr>
              <a:t>ecclesia</a:t>
            </a:r>
            <a:r>
              <a:rPr lang="pt-BR" sz="2300" i="1" dirty="0">
                <a:latin typeface="Trebuchet MS"/>
                <a:cs typeface="Trebuchet MS"/>
              </a:rPr>
              <a:t> </a:t>
            </a:r>
            <a:r>
              <a:rPr lang="pt-BR" sz="2300" dirty="0">
                <a:latin typeface="Trebuchet MS"/>
                <a:cs typeface="Trebuchet MS"/>
              </a:rPr>
              <a:t>(pequenas igrejas dentro da igreja).</a:t>
            </a:r>
            <a:r>
              <a:rPr lang="pt-BR" sz="2300" dirty="0" smtClean="0">
                <a:latin typeface="Trebuchet MS"/>
                <a:cs typeface="Trebuchet MS"/>
              </a:rPr>
              <a:t>20</a:t>
            </a:r>
          </a:p>
          <a:p>
            <a:pPr algn="just"/>
            <a:r>
              <a:rPr lang="pt-BR" sz="2300" dirty="0" smtClean="0">
                <a:latin typeface="Trebuchet MS"/>
                <a:cs typeface="Trebuchet MS"/>
              </a:rPr>
              <a:t>Entretanto, há </a:t>
            </a:r>
            <a:r>
              <a:rPr lang="pt-BR" sz="2300" dirty="0">
                <a:latin typeface="Trebuchet MS"/>
                <a:cs typeface="Trebuchet MS"/>
              </a:rPr>
              <a:t>registros de que, </a:t>
            </a:r>
            <a:endParaRPr lang="pt-BR" sz="2300" dirty="0" smtClean="0">
              <a:latin typeface="Trebuchet MS"/>
              <a:cs typeface="Trebuchet MS"/>
            </a:endParaRPr>
          </a:p>
          <a:p>
            <a:pPr algn="just"/>
            <a:r>
              <a:rPr lang="pt-BR" sz="2300" dirty="0" smtClean="0">
                <a:latin typeface="Trebuchet MS"/>
                <a:cs typeface="Trebuchet MS"/>
              </a:rPr>
              <a:t>já </a:t>
            </a:r>
            <a:r>
              <a:rPr lang="pt-BR" sz="2300" dirty="0">
                <a:latin typeface="Trebuchet MS"/>
                <a:cs typeface="Trebuchet MS"/>
              </a:rPr>
              <a:t>em </a:t>
            </a:r>
            <a:r>
              <a:rPr lang="pt-BR" sz="2300" dirty="0" smtClean="0">
                <a:latin typeface="Trebuchet MS"/>
                <a:cs typeface="Trebuchet MS"/>
              </a:rPr>
              <a:t>1721,quando </a:t>
            </a:r>
            <a:r>
              <a:rPr lang="pt-BR" sz="2300" dirty="0">
                <a:latin typeface="Trebuchet MS"/>
                <a:cs typeface="Trebuchet MS"/>
              </a:rPr>
              <a:t>ganhou </a:t>
            </a:r>
            <a:r>
              <a:rPr lang="pt-BR" sz="2300" dirty="0" smtClean="0">
                <a:latin typeface="Trebuchet MS"/>
                <a:cs typeface="Trebuchet MS"/>
              </a:rPr>
              <a:t>o</a:t>
            </a:r>
          </a:p>
          <a:p>
            <a:pPr algn="just"/>
            <a:r>
              <a:rPr lang="pt-BR" sz="2300" dirty="0" smtClean="0">
                <a:latin typeface="Trebuchet MS"/>
                <a:cs typeface="Trebuchet MS"/>
              </a:rPr>
              <a:t>cargo de conselheiro </a:t>
            </a:r>
            <a:r>
              <a:rPr lang="pt-BR" sz="2300" dirty="0">
                <a:latin typeface="Trebuchet MS"/>
                <a:cs typeface="Trebuchet MS"/>
              </a:rPr>
              <a:t>judicial </a:t>
            </a:r>
            <a:r>
              <a:rPr lang="pt-BR" sz="2300" dirty="0" smtClean="0">
                <a:latin typeface="Trebuchet MS"/>
                <a:cs typeface="Trebuchet MS"/>
              </a:rPr>
              <a:t>do</a:t>
            </a:r>
          </a:p>
          <a:p>
            <a:pPr algn="just"/>
            <a:r>
              <a:rPr lang="pt-BR" sz="2300" dirty="0" smtClean="0">
                <a:latin typeface="Trebuchet MS"/>
                <a:cs typeface="Trebuchet MS"/>
              </a:rPr>
              <a:t>rei em </a:t>
            </a:r>
            <a:r>
              <a:rPr lang="pt-BR" sz="2300" dirty="0" err="1">
                <a:latin typeface="Trebuchet MS"/>
                <a:cs typeface="Trebuchet MS"/>
              </a:rPr>
              <a:t>Dresden</a:t>
            </a:r>
            <a:r>
              <a:rPr lang="pt-BR" sz="2300" dirty="0" smtClean="0">
                <a:latin typeface="Trebuchet MS"/>
                <a:cs typeface="Trebuchet MS"/>
              </a:rPr>
              <a:t>, sua </a:t>
            </a:r>
            <a:r>
              <a:rPr lang="pt-BR" sz="2300" dirty="0">
                <a:latin typeface="Trebuchet MS"/>
                <a:cs typeface="Trebuchet MS"/>
              </a:rPr>
              <a:t>casa era um </a:t>
            </a:r>
            <a:endParaRPr lang="pt-BR" sz="2300" dirty="0" smtClean="0">
              <a:latin typeface="Trebuchet MS"/>
              <a:cs typeface="Trebuchet MS"/>
            </a:endParaRPr>
          </a:p>
          <a:p>
            <a:pPr algn="just"/>
            <a:r>
              <a:rPr lang="pt-BR" sz="2300" dirty="0" smtClean="0">
                <a:latin typeface="Trebuchet MS"/>
                <a:cs typeface="Trebuchet MS"/>
              </a:rPr>
              <a:t>pequeno </a:t>
            </a:r>
            <a:r>
              <a:rPr lang="pt-BR" sz="2300" dirty="0">
                <a:latin typeface="Trebuchet MS"/>
                <a:cs typeface="Trebuchet MS"/>
              </a:rPr>
              <a:t>grupo</a:t>
            </a:r>
            <a:r>
              <a:rPr lang="pt-BR" sz="2300" dirty="0" smtClean="0">
                <a:latin typeface="Trebuchet MS"/>
                <a:cs typeface="Trebuchet MS"/>
              </a:rPr>
              <a:t>, com reuniões </a:t>
            </a:r>
          </a:p>
          <a:p>
            <a:pPr algn="just"/>
            <a:r>
              <a:rPr lang="pt-BR" sz="2300" dirty="0" smtClean="0">
                <a:latin typeface="Trebuchet MS"/>
                <a:cs typeface="Trebuchet MS"/>
              </a:rPr>
              <a:t>que propiciavam edificação</a:t>
            </a:r>
          </a:p>
          <a:p>
            <a:pPr algn="just"/>
            <a:r>
              <a:rPr lang="pt-BR" sz="2300" dirty="0" smtClean="0">
                <a:latin typeface="Trebuchet MS"/>
                <a:cs typeface="Trebuchet MS"/>
              </a:rPr>
              <a:t>espiritual.21</a:t>
            </a:r>
          </a:p>
        </p:txBody>
      </p:sp>
    </p:spTree>
    <p:extLst>
      <p:ext uri="{BB962C8B-B14F-4D97-AF65-F5344CB8AC3E}">
        <p14:creationId xmlns:p14="http://schemas.microsoft.com/office/powerpoint/2010/main" xmlns="" val="479247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485900" y="1052513"/>
            <a:ext cx="6911975" cy="4985981"/>
          </a:xfrm>
          <a:prstGeom prst="rect">
            <a:avLst/>
          </a:prstGeom>
          <a:noFill/>
        </p:spPr>
        <p:txBody>
          <a:bodyPr wrap="square" rtlCol="0">
            <a:spAutoFit/>
          </a:bodyPr>
          <a:lstStyle/>
          <a:p>
            <a:pPr algn="just"/>
            <a:r>
              <a:rPr lang="pt-BR" sz="2300" dirty="0" smtClean="0">
                <a:latin typeface="Trebuchet MS"/>
                <a:cs typeface="Trebuchet MS"/>
              </a:rPr>
              <a:t>Três </a:t>
            </a:r>
            <a:r>
              <a:rPr lang="pt-BR" sz="2300" dirty="0">
                <a:latin typeface="Trebuchet MS"/>
                <a:cs typeface="Trebuchet MS"/>
              </a:rPr>
              <a:t>tipos de pequenos grupos foram organizados por </a:t>
            </a:r>
            <a:r>
              <a:rPr lang="pt-BR" sz="2300" dirty="0" err="1">
                <a:latin typeface="Trebuchet MS"/>
                <a:cs typeface="Trebuchet MS"/>
              </a:rPr>
              <a:t>Zinzendorf</a:t>
            </a:r>
            <a:r>
              <a:rPr lang="pt-BR" sz="2300" dirty="0">
                <a:latin typeface="Trebuchet MS"/>
                <a:cs typeface="Trebuchet MS"/>
              </a:rPr>
              <a:t> em </a:t>
            </a:r>
            <a:r>
              <a:rPr lang="pt-BR" sz="2300" i="1" dirty="0" err="1">
                <a:latin typeface="Trebuchet MS"/>
                <a:cs typeface="Trebuchet MS"/>
              </a:rPr>
              <a:t>Herrnhut</a:t>
            </a:r>
            <a:r>
              <a:rPr lang="pt-BR" sz="2300" i="1" dirty="0">
                <a:latin typeface="Trebuchet MS"/>
                <a:cs typeface="Trebuchet MS"/>
              </a:rPr>
              <a:t>: </a:t>
            </a:r>
            <a:r>
              <a:rPr lang="pt-BR" sz="2300" dirty="0">
                <a:latin typeface="Trebuchet MS"/>
                <a:cs typeface="Trebuchet MS"/>
              </a:rPr>
              <a:t>o primeiro, formado por homens casados, denominado </a:t>
            </a:r>
            <a:r>
              <a:rPr lang="pt-BR" sz="2300" i="1" dirty="0" err="1">
                <a:latin typeface="Trebuchet MS"/>
                <a:cs typeface="Trebuchet MS"/>
              </a:rPr>
              <a:t>Banden</a:t>
            </a:r>
            <a:r>
              <a:rPr lang="pt-BR" sz="2300" i="1" dirty="0">
                <a:latin typeface="Trebuchet MS"/>
                <a:cs typeface="Trebuchet MS"/>
              </a:rPr>
              <a:t>  </a:t>
            </a:r>
            <a:r>
              <a:rPr lang="pt-BR" sz="2300" dirty="0">
                <a:latin typeface="Trebuchet MS"/>
                <a:cs typeface="Trebuchet MS"/>
              </a:rPr>
              <a:t>(Bandas). Suas reuniões eram realizadas nas casas, com duração de aproximadamente uma hora. Os participantes confessavam as faltas uns aos outros, oravam uns pelos outros e compartilhavam testemunhos. O segundo, </a:t>
            </a:r>
            <a:r>
              <a:rPr lang="pt-BR" sz="2300" i="1" dirty="0">
                <a:latin typeface="Trebuchet MS"/>
                <a:cs typeface="Trebuchet MS"/>
              </a:rPr>
              <a:t>Coros, </a:t>
            </a:r>
            <a:r>
              <a:rPr lang="pt-BR" sz="2300" dirty="0">
                <a:latin typeface="Trebuchet MS"/>
                <a:cs typeface="Trebuchet MS"/>
              </a:rPr>
              <a:t>era heterogêneo: casados, viúvos, jovens. Priorizava-se o ensino.22 O terceiro e último, conhecido como </a:t>
            </a:r>
            <a:r>
              <a:rPr lang="pt-BR" sz="2300" i="1" dirty="0">
                <a:latin typeface="Trebuchet MS"/>
                <a:cs typeface="Trebuchet MS"/>
              </a:rPr>
              <a:t>A Sociedade da Diáspora</a:t>
            </a:r>
            <a:r>
              <a:rPr lang="pt-BR" sz="2300" dirty="0">
                <a:latin typeface="Trebuchet MS"/>
                <a:cs typeface="Trebuchet MS"/>
              </a:rPr>
              <a:t>, era integrado por missionários que viajavam a diversos lugares, nos quais se reuniam para cantar, orar e ler a Bíblia.23</a:t>
            </a:r>
          </a:p>
          <a:p>
            <a:endParaRPr lang="pt-BR" sz="1900" dirty="0">
              <a:latin typeface="Trebuchet MS"/>
              <a:cs typeface="Trebuchet MS"/>
            </a:endParaRPr>
          </a:p>
        </p:txBody>
      </p:sp>
    </p:spTree>
    <p:extLst>
      <p:ext uri="{BB962C8B-B14F-4D97-AF65-F5344CB8AC3E}">
        <p14:creationId xmlns:p14="http://schemas.microsoft.com/office/powerpoint/2010/main" xmlns="" val="3260569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485900" y="1052513"/>
            <a:ext cx="6911975" cy="5678479"/>
          </a:xfrm>
          <a:prstGeom prst="rect">
            <a:avLst/>
          </a:prstGeom>
          <a:noFill/>
        </p:spPr>
        <p:txBody>
          <a:bodyPr wrap="square" rtlCol="0">
            <a:spAutoFit/>
          </a:bodyPr>
          <a:lstStyle/>
          <a:p>
            <a:pPr algn="just"/>
            <a:r>
              <a:rPr lang="pt-BR" sz="2300" dirty="0">
                <a:latin typeface="Trebuchet MS"/>
                <a:cs typeface="Trebuchet MS"/>
              </a:rPr>
              <a:t>Nesses grupos, aconteciam pequenas reuniões interativas, formadas por cristãos leigos, que se abriam à exposição da Bíblia, exortação, oração e louvor. Em vez de uma só pessoa ensinar e ministrar o culto, adotaram o formato de reunião descrito pelo apóstolo Paulo, em 1 Coríntios 14:26-40, que salienta o modelo de reuniões nas casas, nas quais eles podiam expressar os pensamentos, que se tornavam ensinamentos aos demais, sem desordem nem contendas. A contribuição de cada um era examinada por todos, principalmente por aqueles cujo ministério envolvia o ensino. Desse modo, todo o grupo era edificado</a:t>
            </a:r>
            <a:r>
              <a:rPr lang="pt-BR" sz="2300" dirty="0" smtClean="0">
                <a:latin typeface="Trebuchet MS"/>
                <a:cs typeface="Trebuchet MS"/>
              </a:rPr>
              <a:t>.</a:t>
            </a:r>
          </a:p>
          <a:p>
            <a:pPr algn="just"/>
            <a:endParaRPr lang="pt-BR" sz="2300" dirty="0">
              <a:latin typeface="Trebuchet MS"/>
              <a:cs typeface="Trebuchet MS"/>
            </a:endParaRPr>
          </a:p>
          <a:p>
            <a:endParaRPr lang="pt-BR" dirty="0"/>
          </a:p>
        </p:txBody>
      </p:sp>
    </p:spTree>
    <p:extLst>
      <p:ext uri="{BB962C8B-B14F-4D97-AF65-F5344CB8AC3E}">
        <p14:creationId xmlns:p14="http://schemas.microsoft.com/office/powerpoint/2010/main" xmlns="" val="111141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Z:\Olga\Imagens\Corbis-42-15309601.jpg"/>
          <p:cNvPicPr>
            <a:picLocks noChangeAspect="1" noChangeArrowheads="1"/>
          </p:cNvPicPr>
          <p:nvPr/>
        </p:nvPicPr>
        <p:blipFill>
          <a:blip r:embed="rId2" cstate="print"/>
          <a:srcRect/>
          <a:stretch>
            <a:fillRect/>
          </a:stretch>
        </p:blipFill>
        <p:spPr bwMode="auto">
          <a:xfrm>
            <a:off x="2343696" y="2708920"/>
            <a:ext cx="6800304" cy="4483950"/>
          </a:xfrm>
          <a:prstGeom prst="rect">
            <a:avLst/>
          </a:prstGeom>
          <a:noFill/>
          <a:effectLst>
            <a:softEdge rad="635000"/>
          </a:effectLst>
        </p:spPr>
      </p:pic>
      <p:sp>
        <p:nvSpPr>
          <p:cNvPr id="2" name="CaixaDeTexto 1"/>
          <p:cNvSpPr txBox="1"/>
          <p:nvPr/>
        </p:nvSpPr>
        <p:spPr>
          <a:xfrm>
            <a:off x="1331640" y="908720"/>
            <a:ext cx="6994227" cy="3908763"/>
          </a:xfrm>
          <a:prstGeom prst="rect">
            <a:avLst/>
          </a:prstGeom>
          <a:noFill/>
        </p:spPr>
        <p:txBody>
          <a:bodyPr wrap="square" rtlCol="0">
            <a:spAutoFit/>
          </a:bodyPr>
          <a:lstStyle/>
          <a:p>
            <a:pPr algn="just"/>
            <a:r>
              <a:rPr lang="pt-BR" sz="2300" dirty="0" smtClean="0">
                <a:latin typeface="Trebuchet MS"/>
                <a:cs typeface="Trebuchet MS"/>
              </a:rPr>
              <a:t>Num </a:t>
            </a:r>
            <a:r>
              <a:rPr lang="pt-BR" sz="2300" dirty="0">
                <a:latin typeface="Trebuchet MS"/>
                <a:cs typeface="Trebuchet MS"/>
              </a:rPr>
              <a:t>curto espaço de tempo, essa comunidade se tornou célebre. A  estrutura forte dos pequenos grupos desenvolvidos ali, deu origem ao maior movimento protestante do mundo naquela época. No entanto, como resultado dos esforços pela renovação, </a:t>
            </a:r>
            <a:r>
              <a:rPr lang="pt-BR" sz="2300" dirty="0" err="1">
                <a:latin typeface="Trebuchet MS"/>
                <a:cs typeface="Trebuchet MS"/>
              </a:rPr>
              <a:t>Zinzendorf</a:t>
            </a:r>
            <a:r>
              <a:rPr lang="pt-BR" sz="2300" dirty="0">
                <a:latin typeface="Trebuchet MS"/>
                <a:cs typeface="Trebuchet MS"/>
              </a:rPr>
              <a:t> foi severamente difamado, perseguido e literalmente acusado por toda a Alemanha. Ao fugir de cidade em cidade, surgiam novas igrejas nos lares, reavivando a estéril e formal igreja luterana.24</a:t>
            </a:r>
          </a:p>
          <a:p>
            <a:endParaRPr lang="pt-BR" dirty="0"/>
          </a:p>
        </p:txBody>
      </p:sp>
    </p:spTree>
    <p:extLst>
      <p:ext uri="{BB962C8B-B14F-4D97-AF65-F5344CB8AC3E}">
        <p14:creationId xmlns:p14="http://schemas.microsoft.com/office/powerpoint/2010/main" xmlns="" val="215332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87624" y="1340768"/>
            <a:ext cx="7210250" cy="3554819"/>
          </a:xfrm>
          <a:prstGeom prst="rect">
            <a:avLst/>
          </a:prstGeom>
          <a:noFill/>
        </p:spPr>
        <p:txBody>
          <a:bodyPr wrap="square" rtlCol="0">
            <a:spAutoFit/>
          </a:bodyPr>
          <a:lstStyle/>
          <a:p>
            <a:pPr algn="just"/>
            <a:r>
              <a:rPr lang="pt-BR" sz="2300" dirty="0">
                <a:latin typeface="Trebuchet MS"/>
                <a:cs typeface="Trebuchet MS"/>
              </a:rPr>
              <a:t>Em pouco tempo, o movimento, que a princípio contava somente com duzentos refugiados, teve mais de cem missionários em diferentes regiões, começando pelo Caribe, onde se estabeleceram primeira- mente nas Ilhas Virgens, depois no Suriname, Guiana, Egito e África do Sul. Em 1735, um grupo de morávios partiu para a Geórgia, na América do Norte, para  evangelizar os índios. Pouco depois, mais pessoas se deslocaram para lá.25</a:t>
            </a:r>
          </a:p>
          <a:p>
            <a:endParaRPr lang="pt-BR" dirty="0"/>
          </a:p>
        </p:txBody>
      </p:sp>
    </p:spTree>
    <p:extLst>
      <p:ext uri="{BB962C8B-B14F-4D97-AF65-F5344CB8AC3E}">
        <p14:creationId xmlns:p14="http://schemas.microsoft.com/office/powerpoint/2010/main" xmlns="" val="1639448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403648" y="836712"/>
            <a:ext cx="6911975" cy="5678479"/>
          </a:xfrm>
          <a:prstGeom prst="rect">
            <a:avLst/>
          </a:prstGeom>
          <a:noFill/>
        </p:spPr>
        <p:txBody>
          <a:bodyPr wrap="square" rtlCol="0">
            <a:spAutoFit/>
          </a:bodyPr>
          <a:lstStyle/>
          <a:p>
            <a:pPr algn="just"/>
            <a:r>
              <a:rPr lang="pt-BR" sz="2300" dirty="0" smtClean="0">
                <a:latin typeface="Trebuchet MS"/>
                <a:cs typeface="Trebuchet MS"/>
              </a:rPr>
              <a:t>Finalmente</a:t>
            </a:r>
            <a:r>
              <a:rPr lang="pt-BR" sz="2300" dirty="0">
                <a:latin typeface="Trebuchet MS"/>
                <a:cs typeface="Trebuchet MS"/>
              </a:rPr>
              <a:t>, os historiadores afirmam que o </a:t>
            </a:r>
            <a:r>
              <a:rPr lang="pt-BR" sz="2300" dirty="0" err="1">
                <a:latin typeface="Trebuchet MS"/>
                <a:cs typeface="Trebuchet MS"/>
              </a:rPr>
              <a:t>pietismo</a:t>
            </a:r>
            <a:r>
              <a:rPr lang="pt-BR" sz="2300" dirty="0">
                <a:latin typeface="Trebuchet MS"/>
                <a:cs typeface="Trebuchet MS"/>
              </a:rPr>
              <a:t> se tornou a fonte de todos os </a:t>
            </a:r>
            <a:r>
              <a:rPr lang="pt-BR" sz="2300" dirty="0" err="1">
                <a:latin typeface="Trebuchet MS"/>
                <a:cs typeface="Trebuchet MS"/>
              </a:rPr>
              <a:t>reavivamentos</a:t>
            </a:r>
            <a:r>
              <a:rPr lang="pt-BR" sz="2300" dirty="0">
                <a:latin typeface="Trebuchet MS"/>
                <a:cs typeface="Trebuchet MS"/>
              </a:rPr>
              <a:t> religiosos modernos. Ele introduziu o essencial ao Cristianismo: o novo nascimento, a vida espiritual e a música como parte da adoração. Por essa razão, é impossível reconhecer um movimento evangélico moderno que não tenha a marca do </a:t>
            </a:r>
            <a:r>
              <a:rPr lang="pt-BR" sz="2300" dirty="0" err="1" smtClean="0">
                <a:latin typeface="Trebuchet MS"/>
                <a:cs typeface="Trebuchet MS"/>
              </a:rPr>
              <a:t>pietismo</a:t>
            </a:r>
            <a:r>
              <a:rPr lang="pt-BR" sz="2300" dirty="0" smtClean="0">
                <a:latin typeface="Trebuchet MS"/>
                <a:cs typeface="Trebuchet MS"/>
              </a:rPr>
              <a:t>.</a:t>
            </a:r>
          </a:p>
          <a:p>
            <a:pPr algn="just"/>
            <a:endParaRPr lang="pt-BR" sz="2300" dirty="0">
              <a:latin typeface="Trebuchet MS"/>
              <a:cs typeface="Trebuchet MS"/>
            </a:endParaRPr>
          </a:p>
          <a:p>
            <a:pPr algn="just"/>
            <a:r>
              <a:rPr lang="pt-BR" sz="2300" dirty="0">
                <a:latin typeface="Trebuchet MS"/>
                <a:cs typeface="Trebuchet MS"/>
              </a:rPr>
              <a:t>Quando </a:t>
            </a:r>
            <a:r>
              <a:rPr lang="pt-BR" sz="2300" dirty="0" err="1">
                <a:latin typeface="Trebuchet MS"/>
                <a:cs typeface="Trebuchet MS"/>
              </a:rPr>
              <a:t>Zinzendorf</a:t>
            </a:r>
            <a:r>
              <a:rPr lang="pt-BR" sz="2300" dirty="0">
                <a:latin typeface="Trebuchet MS"/>
                <a:cs typeface="Trebuchet MS"/>
              </a:rPr>
              <a:t> faleceu, a igreja morávia estava firmemente estabelecida. Sua estrutura de pequenos grupos, criados por ele, proporcionou  o sólido fundamento para o prosseguimento das igrejas, sem nenhum inconveniente, apesar da morte de seu herói.27</a:t>
            </a:r>
          </a:p>
          <a:p>
            <a:endParaRPr lang="pt-BR" dirty="0"/>
          </a:p>
        </p:txBody>
      </p:sp>
    </p:spTree>
    <p:extLst>
      <p:ext uri="{BB962C8B-B14F-4D97-AF65-F5344CB8AC3E}">
        <p14:creationId xmlns:p14="http://schemas.microsoft.com/office/powerpoint/2010/main" xmlns="" val="3081944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Z:\Olga\Imagens\Corbis-42-32305278.jpg"/>
          <p:cNvPicPr>
            <a:picLocks noChangeAspect="1" noChangeArrowheads="1"/>
          </p:cNvPicPr>
          <p:nvPr/>
        </p:nvPicPr>
        <p:blipFill>
          <a:blip r:embed="rId2" cstate="print"/>
          <a:srcRect/>
          <a:stretch>
            <a:fillRect/>
          </a:stretch>
        </p:blipFill>
        <p:spPr bwMode="auto">
          <a:xfrm>
            <a:off x="5148064" y="1644017"/>
            <a:ext cx="4320480" cy="5213983"/>
          </a:xfrm>
          <a:prstGeom prst="rect">
            <a:avLst/>
          </a:prstGeom>
          <a:noFill/>
          <a:effectLst>
            <a:softEdge rad="635000"/>
          </a:effectLst>
        </p:spPr>
      </p:pic>
      <p:sp>
        <p:nvSpPr>
          <p:cNvPr id="2" name="CaixaDeTexto 1"/>
          <p:cNvSpPr txBox="1"/>
          <p:nvPr/>
        </p:nvSpPr>
        <p:spPr>
          <a:xfrm>
            <a:off x="971600" y="1268760"/>
            <a:ext cx="7344816" cy="1508105"/>
          </a:xfrm>
          <a:prstGeom prst="rect">
            <a:avLst/>
          </a:prstGeom>
          <a:noFill/>
        </p:spPr>
        <p:txBody>
          <a:bodyPr wrap="square" rtlCol="0">
            <a:spAutoFit/>
          </a:bodyPr>
          <a:lstStyle/>
          <a:p>
            <a:pPr algn="just"/>
            <a:r>
              <a:rPr lang="pt-BR" sz="2300" dirty="0">
                <a:latin typeface="Trebuchet MS"/>
                <a:cs typeface="Trebuchet MS"/>
              </a:rPr>
              <a:t>Enquanto luteranos, calvinistas e anglicanos fundavam igrejas estáveis, surgiram alguns grupos protestantes mais radicais, carentes de sólida estrutura e reconhecimento. </a:t>
            </a:r>
          </a:p>
        </p:txBody>
      </p:sp>
      <p:sp>
        <p:nvSpPr>
          <p:cNvPr id="3" name="CaixaDeTexto 2"/>
          <p:cNvSpPr txBox="1"/>
          <p:nvPr/>
        </p:nvSpPr>
        <p:spPr>
          <a:xfrm>
            <a:off x="1701205" y="548680"/>
            <a:ext cx="5760640" cy="800219"/>
          </a:xfrm>
          <a:prstGeom prst="rect">
            <a:avLst/>
          </a:prstGeom>
          <a:noFill/>
        </p:spPr>
        <p:txBody>
          <a:bodyPr wrap="square" rtlCol="0">
            <a:spAutoFit/>
          </a:bodyPr>
          <a:lstStyle/>
          <a:p>
            <a:pPr algn="ctr"/>
            <a:r>
              <a:rPr lang="pt-BR" sz="2300" b="1" u="sng" dirty="0" smtClean="0">
                <a:latin typeface="Trebuchet MS"/>
                <a:cs typeface="Trebuchet MS"/>
              </a:rPr>
              <a:t>OS ANABATISTAS E OS METODISTAS</a:t>
            </a:r>
            <a:endParaRPr lang="pt-BR" sz="2300" u="sng" dirty="0" smtClean="0">
              <a:latin typeface="Trebuchet MS"/>
              <a:cs typeface="Trebuchet MS"/>
            </a:endParaRPr>
          </a:p>
          <a:p>
            <a:endParaRPr lang="pt-BR" sz="2300" u="sng" dirty="0">
              <a:latin typeface="Trebuchet MS"/>
              <a:cs typeface="Trebuchet MS"/>
            </a:endParaRPr>
          </a:p>
        </p:txBody>
      </p:sp>
      <p:sp>
        <p:nvSpPr>
          <p:cNvPr id="5" name="CaixaDeTexto 4"/>
          <p:cNvSpPr txBox="1"/>
          <p:nvPr/>
        </p:nvSpPr>
        <p:spPr>
          <a:xfrm>
            <a:off x="971600" y="2708920"/>
            <a:ext cx="5112568" cy="2569934"/>
          </a:xfrm>
          <a:prstGeom prst="rect">
            <a:avLst/>
          </a:prstGeom>
          <a:noFill/>
        </p:spPr>
        <p:txBody>
          <a:bodyPr wrap="square" rtlCol="0">
            <a:spAutoFit/>
          </a:bodyPr>
          <a:lstStyle/>
          <a:p>
            <a:pPr algn="just"/>
            <a:r>
              <a:rPr lang="pt-BR" sz="2300" dirty="0" smtClean="0">
                <a:latin typeface="Trebuchet MS"/>
                <a:cs typeface="Trebuchet MS"/>
              </a:rPr>
              <a:t>A </a:t>
            </a:r>
            <a:r>
              <a:rPr lang="pt-BR" sz="2300" dirty="0">
                <a:latin typeface="Trebuchet MS"/>
                <a:cs typeface="Trebuchet MS"/>
              </a:rPr>
              <a:t>seita de destaque entre esses grupos era a anabatista, centralizada na Alemanha e nos Países Baixos. Os anabatistas rejeitavam o batismo de crianças, reservado apenas aos adultos fiéis, de acordo com a Bíblia</a:t>
            </a:r>
            <a:r>
              <a:rPr lang="pt-BR" sz="2300" dirty="0" smtClean="0">
                <a:latin typeface="Trebuchet MS"/>
                <a:cs typeface="Trebuchet MS"/>
              </a:rPr>
              <a:t>.</a:t>
            </a:r>
          </a:p>
          <a:p>
            <a:pPr algn="just"/>
            <a:endParaRPr lang="pt-BR" sz="2300" dirty="0">
              <a:latin typeface="Trebuchet MS"/>
              <a:cs typeface="Trebuchet MS"/>
            </a:endParaRPr>
          </a:p>
        </p:txBody>
      </p:sp>
    </p:spTree>
    <p:extLst>
      <p:ext uri="{BB962C8B-B14F-4D97-AF65-F5344CB8AC3E}">
        <p14:creationId xmlns:p14="http://schemas.microsoft.com/office/powerpoint/2010/main" xmlns="" val="1009342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504689" y="1202141"/>
            <a:ext cx="6893185" cy="3908763"/>
          </a:xfrm>
          <a:prstGeom prst="rect">
            <a:avLst/>
          </a:prstGeom>
          <a:noFill/>
        </p:spPr>
        <p:txBody>
          <a:bodyPr wrap="square" rtlCol="0">
            <a:spAutoFit/>
          </a:bodyPr>
          <a:lstStyle/>
          <a:p>
            <a:pPr algn="just"/>
            <a:r>
              <a:rPr lang="pt-BR" sz="2300" dirty="0" smtClean="0">
                <a:latin typeface="Trebuchet MS"/>
                <a:cs typeface="Trebuchet MS"/>
              </a:rPr>
              <a:t>Sua </a:t>
            </a:r>
            <a:r>
              <a:rPr lang="pt-BR" sz="2300" dirty="0">
                <a:latin typeface="Trebuchet MS"/>
                <a:cs typeface="Trebuchet MS"/>
              </a:rPr>
              <a:t>origem é atribuída à rede de pequenos grupos implementada por volta de 1520, por </a:t>
            </a:r>
            <a:r>
              <a:rPr lang="pt-BR" sz="2300" dirty="0" err="1">
                <a:latin typeface="Trebuchet MS"/>
                <a:cs typeface="Trebuchet MS"/>
              </a:rPr>
              <a:t>Ulrico</a:t>
            </a:r>
            <a:r>
              <a:rPr lang="pt-BR" sz="2300" dirty="0">
                <a:latin typeface="Trebuchet MS"/>
                <a:cs typeface="Trebuchet MS"/>
              </a:rPr>
              <a:t> </a:t>
            </a:r>
            <a:r>
              <a:rPr lang="pt-BR" sz="2300" dirty="0" err="1">
                <a:latin typeface="Trebuchet MS"/>
                <a:cs typeface="Trebuchet MS"/>
              </a:rPr>
              <a:t>Zwínglio</a:t>
            </a:r>
            <a:r>
              <a:rPr lang="pt-BR" sz="2300" dirty="0">
                <a:latin typeface="Trebuchet MS"/>
                <a:cs typeface="Trebuchet MS"/>
              </a:rPr>
              <a:t>, nos lares da cidade de Zurique. Cinco anos mais tarde, por ordens do conselho da cidade, um grupo foi banido por causa do batismo de adultos, rejeitado pela </a:t>
            </a:r>
            <a:r>
              <a:rPr lang="pt-BR" sz="2300" dirty="0" smtClean="0">
                <a:latin typeface="Trebuchet MS"/>
                <a:cs typeface="Trebuchet MS"/>
              </a:rPr>
              <a:t>tradição </a:t>
            </a:r>
            <a:r>
              <a:rPr lang="pt-BR" sz="2300" dirty="0">
                <a:latin typeface="Trebuchet MS"/>
                <a:cs typeface="Trebuchet MS"/>
              </a:rPr>
              <a:t>católica. Naquele mesmo ano, esse grupo desafiou a decisão do conselho e se reuniu publicamente para realizar o batismo de vários adultos, dando início oficial aos anabatistas.28</a:t>
            </a:r>
          </a:p>
          <a:p>
            <a:pPr algn="just"/>
            <a:endParaRPr lang="pt-BR" dirty="0"/>
          </a:p>
        </p:txBody>
      </p:sp>
    </p:spTree>
    <p:extLst>
      <p:ext uri="{BB962C8B-B14F-4D97-AF65-F5344CB8AC3E}">
        <p14:creationId xmlns:p14="http://schemas.microsoft.com/office/powerpoint/2010/main" xmlns="" val="2112461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043608" y="908720"/>
            <a:ext cx="7138243" cy="2923877"/>
          </a:xfrm>
          <a:prstGeom prst="rect">
            <a:avLst/>
          </a:prstGeom>
          <a:noFill/>
        </p:spPr>
        <p:txBody>
          <a:bodyPr wrap="square" rtlCol="0">
            <a:spAutoFit/>
          </a:bodyPr>
          <a:lstStyle/>
          <a:p>
            <a:pPr algn="just"/>
            <a:r>
              <a:rPr lang="pt-BR" sz="2300" dirty="0">
                <a:latin typeface="Trebuchet MS"/>
                <a:cs typeface="Trebuchet MS"/>
              </a:rPr>
              <a:t>Por causa da violenta perseguição que chegou até eles, os anabatistas não tiveram como se reunir em lugares públicos. Tornaram-se uma comunidade protetora e congregavam nas casas dos fiéis. As pequenas comunidades se reuniam quatro ou cinco vezes por semana, com o </a:t>
            </a:r>
            <a:r>
              <a:rPr lang="pt-BR" sz="2300" dirty="0" smtClean="0">
                <a:latin typeface="Trebuchet MS"/>
                <a:cs typeface="Trebuchet MS"/>
              </a:rPr>
              <a:t>objetivo </a:t>
            </a:r>
            <a:r>
              <a:rPr lang="pt-BR" sz="2300" dirty="0">
                <a:latin typeface="Trebuchet MS"/>
                <a:cs typeface="Trebuchet MS"/>
              </a:rPr>
              <a:t>de proporcionar verdadeira comunhão e apoio aos </a:t>
            </a:r>
            <a:r>
              <a:rPr lang="pt-BR" sz="2300" dirty="0" smtClean="0">
                <a:latin typeface="Trebuchet MS"/>
                <a:cs typeface="Trebuchet MS"/>
              </a:rPr>
              <a:t>integrantes.</a:t>
            </a:r>
          </a:p>
          <a:p>
            <a:pPr algn="just"/>
            <a:endParaRPr lang="pt-BR" sz="2300" dirty="0">
              <a:latin typeface="Trebuchet MS"/>
              <a:cs typeface="Trebuchet MS"/>
            </a:endParaRPr>
          </a:p>
        </p:txBody>
      </p:sp>
      <p:pic>
        <p:nvPicPr>
          <p:cNvPr id="16386" name="Picture 2" descr="Z:\Olga\Imagens\Corbis-AALQ001467.jpg"/>
          <p:cNvPicPr>
            <a:picLocks noChangeAspect="1" noChangeArrowheads="1"/>
          </p:cNvPicPr>
          <p:nvPr/>
        </p:nvPicPr>
        <p:blipFill>
          <a:blip r:embed="rId2" cstate="print"/>
          <a:srcRect/>
          <a:stretch>
            <a:fillRect/>
          </a:stretch>
        </p:blipFill>
        <p:spPr bwMode="auto">
          <a:xfrm>
            <a:off x="2220851" y="3212976"/>
            <a:ext cx="5159461" cy="3651931"/>
          </a:xfrm>
          <a:prstGeom prst="rect">
            <a:avLst/>
          </a:prstGeom>
          <a:noFill/>
          <a:effectLst>
            <a:softEdge rad="635000"/>
          </a:effectLst>
        </p:spPr>
      </p:pic>
    </p:spTree>
    <p:extLst>
      <p:ext uri="{BB962C8B-B14F-4D97-AF65-F5344CB8AC3E}">
        <p14:creationId xmlns:p14="http://schemas.microsoft.com/office/powerpoint/2010/main" xmlns="" val="1419432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475656" y="764704"/>
            <a:ext cx="6974533" cy="5324536"/>
          </a:xfrm>
          <a:prstGeom prst="rect">
            <a:avLst/>
          </a:prstGeom>
          <a:noFill/>
        </p:spPr>
        <p:txBody>
          <a:bodyPr wrap="square" rtlCol="0">
            <a:spAutoFit/>
          </a:bodyPr>
          <a:lstStyle/>
          <a:p>
            <a:pPr algn="just"/>
            <a:r>
              <a:rPr lang="pt-BR" sz="2300" dirty="0" smtClean="0">
                <a:latin typeface="Trebuchet MS"/>
                <a:cs typeface="Trebuchet MS"/>
              </a:rPr>
              <a:t>A </a:t>
            </a:r>
            <a:r>
              <a:rPr lang="pt-BR" sz="2300" dirty="0">
                <a:latin typeface="Trebuchet MS"/>
                <a:cs typeface="Trebuchet MS"/>
              </a:rPr>
              <a:t>socióloga </a:t>
            </a:r>
            <a:r>
              <a:rPr lang="pt-BR" sz="2300" dirty="0" err="1">
                <a:latin typeface="Trebuchet MS"/>
                <a:cs typeface="Trebuchet MS"/>
              </a:rPr>
              <a:t>Lillian</a:t>
            </a:r>
            <a:r>
              <a:rPr lang="pt-BR" sz="2300" dirty="0">
                <a:latin typeface="Trebuchet MS"/>
                <a:cs typeface="Trebuchet MS"/>
              </a:rPr>
              <a:t> Rubin chama esse fenômeno de “</a:t>
            </a:r>
            <a:r>
              <a:rPr lang="pt-BR" sz="2300" i="1" dirty="0" err="1">
                <a:latin typeface="Trebuchet MS"/>
                <a:cs typeface="Trebuchet MS"/>
              </a:rPr>
              <a:t>the</a:t>
            </a:r>
            <a:r>
              <a:rPr lang="pt-BR" sz="2300" i="1" dirty="0">
                <a:latin typeface="Trebuchet MS"/>
                <a:cs typeface="Trebuchet MS"/>
              </a:rPr>
              <a:t> approach-</a:t>
            </a:r>
            <a:r>
              <a:rPr lang="pt-BR" sz="2300" i="1" dirty="0" err="1">
                <a:latin typeface="Trebuchet MS"/>
                <a:cs typeface="Trebuchet MS"/>
              </a:rPr>
              <a:t>avoidance</a:t>
            </a:r>
            <a:r>
              <a:rPr lang="pt-BR" sz="2300" i="1" dirty="0">
                <a:latin typeface="Trebuchet MS"/>
                <a:cs typeface="Trebuchet MS"/>
              </a:rPr>
              <a:t> dance</a:t>
            </a:r>
            <a:r>
              <a:rPr lang="pt-BR" sz="2300" dirty="0">
                <a:latin typeface="Trebuchet MS"/>
                <a:cs typeface="Trebuchet MS"/>
              </a:rPr>
              <a:t>” (a dança da aproximação e afastamento). De acordo  com ela, esse fenômeno se reflete na luta pela intimidade e a urgente necessidade de comunicação.</a:t>
            </a:r>
            <a:r>
              <a:rPr lang="pt-BR" sz="2300" dirty="0" smtClean="0">
                <a:latin typeface="Trebuchet MS"/>
                <a:cs typeface="Trebuchet MS"/>
              </a:rPr>
              <a:t>2 Um </a:t>
            </a:r>
            <a:r>
              <a:rPr lang="pt-BR" sz="2300" dirty="0">
                <a:latin typeface="Trebuchet MS"/>
                <a:cs typeface="Trebuchet MS"/>
              </a:rPr>
              <a:t>exemplo mais claro pode ser  observado no sistema empregado durante a segunda guerra mundial para  extrair informações dos </a:t>
            </a:r>
            <a:r>
              <a:rPr lang="pt-BR" sz="2300" dirty="0" smtClean="0">
                <a:latin typeface="Trebuchet MS"/>
                <a:cs typeface="Trebuchet MS"/>
              </a:rPr>
              <a:t>prisioneiros</a:t>
            </a:r>
            <a:r>
              <a:rPr lang="pt-BR" sz="2300" dirty="0">
                <a:latin typeface="Trebuchet MS"/>
                <a:cs typeface="Trebuchet MS"/>
              </a:rPr>
              <a:t>. Os investigadores detectaram que  a  falta </a:t>
            </a:r>
            <a:r>
              <a:rPr lang="pt-BR" sz="2300" dirty="0" smtClean="0">
                <a:latin typeface="Trebuchet MS"/>
                <a:cs typeface="Trebuchet MS"/>
              </a:rPr>
              <a:t>mais </a:t>
            </a:r>
            <a:r>
              <a:rPr lang="pt-BR" sz="2300" dirty="0">
                <a:latin typeface="Trebuchet MS"/>
                <a:cs typeface="Trebuchet MS"/>
              </a:rPr>
              <a:t>eficaz para comover e fragilizar o prisioneiro, levando-o a fornecer as </a:t>
            </a:r>
            <a:r>
              <a:rPr lang="pt-BR" sz="2300" dirty="0" smtClean="0">
                <a:latin typeface="Trebuchet MS"/>
                <a:cs typeface="Trebuchet MS"/>
              </a:rPr>
              <a:t>informações </a:t>
            </a:r>
            <a:r>
              <a:rPr lang="pt-BR" sz="2300" dirty="0">
                <a:latin typeface="Trebuchet MS"/>
                <a:cs typeface="Trebuchet MS"/>
              </a:rPr>
              <a:t>desejadas. Depois de poucos dias sem comunicação, a maioria dos presos </a:t>
            </a:r>
            <a:r>
              <a:rPr lang="pt-BR" sz="2300" dirty="0" smtClean="0">
                <a:latin typeface="Trebuchet MS"/>
                <a:cs typeface="Trebuchet MS"/>
              </a:rPr>
              <a:t>informava </a:t>
            </a:r>
            <a:r>
              <a:rPr lang="pt-BR" sz="2300" dirty="0">
                <a:latin typeface="Trebuchet MS"/>
                <a:cs typeface="Trebuchet MS"/>
              </a:rPr>
              <a:t>tudo, inclusive sobre os planos de guerra de seu país.3</a:t>
            </a:r>
          </a:p>
          <a:p>
            <a:endParaRPr lang="pt-BR" dirty="0"/>
          </a:p>
        </p:txBody>
      </p:sp>
    </p:spTree>
    <p:extLst>
      <p:ext uri="{BB962C8B-B14F-4D97-AF65-F5344CB8AC3E}">
        <p14:creationId xmlns:p14="http://schemas.microsoft.com/office/powerpoint/2010/main" xmlns="" val="2946086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971600" y="764704"/>
            <a:ext cx="7354267" cy="3908763"/>
          </a:xfrm>
          <a:prstGeom prst="rect">
            <a:avLst/>
          </a:prstGeom>
          <a:noFill/>
        </p:spPr>
        <p:txBody>
          <a:bodyPr wrap="square" rtlCol="0">
            <a:spAutoFit/>
          </a:bodyPr>
          <a:lstStyle/>
          <a:p>
            <a:pPr algn="just"/>
            <a:r>
              <a:rPr lang="pt-BR" sz="2300" dirty="0" smtClean="0">
                <a:latin typeface="Trebuchet MS"/>
                <a:cs typeface="Trebuchet MS"/>
              </a:rPr>
              <a:t>Uma </a:t>
            </a:r>
            <a:r>
              <a:rPr lang="pt-BR" sz="2300" dirty="0">
                <a:latin typeface="Trebuchet MS"/>
                <a:cs typeface="Trebuchet MS"/>
              </a:rPr>
              <a:t>das características  desses grupos era a espontaneidade. Eles adotaram um padrão de comunidade, especialmente na Alemanha e Morávia, onde foram guiados por Jacob </a:t>
            </a:r>
            <a:r>
              <a:rPr lang="pt-BR" sz="2300" dirty="0" err="1">
                <a:latin typeface="Trebuchet MS"/>
                <a:cs typeface="Trebuchet MS"/>
              </a:rPr>
              <a:t>Hutter</a:t>
            </a:r>
            <a:r>
              <a:rPr lang="pt-BR" sz="2300" dirty="0">
                <a:latin typeface="Trebuchet MS"/>
                <a:cs typeface="Trebuchet MS"/>
              </a:rPr>
              <a:t>. Esse padrão se baseava na igreja primitiva do livro de Atos. Os </a:t>
            </a:r>
            <a:r>
              <a:rPr lang="pt-BR" sz="2300" dirty="0" err="1">
                <a:latin typeface="Trebuchet MS"/>
                <a:cs typeface="Trebuchet MS"/>
              </a:rPr>
              <a:t>Hutteritas</a:t>
            </a:r>
            <a:r>
              <a:rPr lang="pt-BR" sz="2300" dirty="0">
                <a:latin typeface="Trebuchet MS"/>
                <a:cs typeface="Trebuchet MS"/>
              </a:rPr>
              <a:t> desfrutaram a época dourada do desenvolvimento de 1565 a 1592. Cada comunidade tinha um pregador da Palavra, um ministro para os necessitados, creches, escolas e um líder dirigia toda a comunidade.30</a:t>
            </a:r>
          </a:p>
          <a:p>
            <a:pPr algn="just"/>
            <a:endParaRPr lang="pt-BR" dirty="0"/>
          </a:p>
        </p:txBody>
      </p:sp>
      <p:pic>
        <p:nvPicPr>
          <p:cNvPr id="17410" name="Picture 2" descr="Z:\Olga\Imagens\Corbis-42-32398551.jpg"/>
          <p:cNvPicPr>
            <a:picLocks noChangeAspect="1" noChangeArrowheads="1"/>
          </p:cNvPicPr>
          <p:nvPr/>
        </p:nvPicPr>
        <p:blipFill>
          <a:blip r:embed="rId2" cstate="print"/>
          <a:srcRect/>
          <a:stretch>
            <a:fillRect/>
          </a:stretch>
        </p:blipFill>
        <p:spPr bwMode="auto">
          <a:xfrm>
            <a:off x="2411760" y="3356992"/>
            <a:ext cx="4832276" cy="3727419"/>
          </a:xfrm>
          <a:prstGeom prst="rect">
            <a:avLst/>
          </a:prstGeom>
          <a:noFill/>
          <a:effectLst>
            <a:softEdge rad="635000"/>
          </a:effectLst>
        </p:spPr>
      </p:pic>
    </p:spTree>
    <p:extLst>
      <p:ext uri="{BB962C8B-B14F-4D97-AF65-F5344CB8AC3E}">
        <p14:creationId xmlns:p14="http://schemas.microsoft.com/office/powerpoint/2010/main" xmlns="" val="1809002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27584" y="836712"/>
            <a:ext cx="7632848" cy="3277821"/>
          </a:xfrm>
          <a:prstGeom prst="rect">
            <a:avLst/>
          </a:prstGeom>
          <a:noFill/>
        </p:spPr>
        <p:txBody>
          <a:bodyPr wrap="square" rtlCol="0">
            <a:spAutoFit/>
          </a:bodyPr>
          <a:lstStyle/>
          <a:p>
            <a:pPr algn="just"/>
            <a:r>
              <a:rPr lang="pt-BR" sz="2300" dirty="0">
                <a:latin typeface="Trebuchet MS"/>
                <a:cs typeface="Trebuchet MS"/>
              </a:rPr>
              <a:t>Desse modo, a comunidade desempenhou a função de pequenas igrejas, oferecendo apoio espiritual por meio da exposição da Bíblia, exortação e oração. Criou associações de fiéis, tornando-se os </a:t>
            </a:r>
            <a:r>
              <a:rPr lang="pt-BR" sz="2300" dirty="0" smtClean="0">
                <a:latin typeface="Trebuchet MS"/>
                <a:cs typeface="Trebuchet MS"/>
              </a:rPr>
              <a:t>ancestrais </a:t>
            </a:r>
            <a:r>
              <a:rPr lang="pt-BR" sz="2300" dirty="0">
                <a:latin typeface="Trebuchet MS"/>
                <a:cs typeface="Trebuchet MS"/>
              </a:rPr>
              <a:t>espirituais da igreja </a:t>
            </a:r>
            <a:r>
              <a:rPr lang="pt-BR" sz="2300" dirty="0" err="1">
                <a:latin typeface="Trebuchet MS"/>
                <a:cs typeface="Trebuchet MS"/>
              </a:rPr>
              <a:t>menonita</a:t>
            </a:r>
            <a:r>
              <a:rPr lang="pt-BR" sz="2300" dirty="0">
                <a:latin typeface="Trebuchet MS"/>
                <a:cs typeface="Trebuchet MS"/>
              </a:rPr>
              <a:t> e da igreja batista, que inspirou a William e Dorothy Carey a partirem para a Índia em 1793, iniciando assim a história das missões modernas</a:t>
            </a:r>
            <a:r>
              <a:rPr lang="pt-BR" sz="2300" dirty="0" smtClean="0">
                <a:latin typeface="Trebuchet MS"/>
                <a:cs typeface="Trebuchet MS"/>
              </a:rPr>
              <a:t>.</a:t>
            </a:r>
          </a:p>
          <a:p>
            <a:pPr algn="just"/>
            <a:endParaRPr lang="pt-BR" sz="2300" dirty="0">
              <a:latin typeface="Trebuchet MS"/>
              <a:cs typeface="Trebuchet MS"/>
            </a:endParaRPr>
          </a:p>
        </p:txBody>
      </p:sp>
      <p:pic>
        <p:nvPicPr>
          <p:cNvPr id="18434" name="Picture 2" descr="Z:\Olga\Imagens\Corbis-U2039609A.jpg"/>
          <p:cNvPicPr>
            <a:picLocks noChangeAspect="1" noChangeArrowheads="1"/>
          </p:cNvPicPr>
          <p:nvPr/>
        </p:nvPicPr>
        <p:blipFill>
          <a:blip r:embed="rId2" cstate="print"/>
          <a:srcRect/>
          <a:stretch>
            <a:fillRect/>
          </a:stretch>
        </p:blipFill>
        <p:spPr bwMode="auto">
          <a:xfrm>
            <a:off x="1757105" y="3068960"/>
            <a:ext cx="6214467" cy="3505347"/>
          </a:xfrm>
          <a:prstGeom prst="rect">
            <a:avLst/>
          </a:prstGeom>
          <a:noFill/>
          <a:effectLst>
            <a:softEdge rad="635000"/>
          </a:effectLst>
        </p:spPr>
      </p:pic>
    </p:spTree>
    <p:extLst>
      <p:ext uri="{BB962C8B-B14F-4D97-AF65-F5344CB8AC3E}">
        <p14:creationId xmlns:p14="http://schemas.microsoft.com/office/powerpoint/2010/main" xmlns="" val="957726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485900" y="1196975"/>
            <a:ext cx="6974532" cy="4262706"/>
          </a:xfrm>
          <a:prstGeom prst="rect">
            <a:avLst/>
          </a:prstGeom>
          <a:noFill/>
        </p:spPr>
        <p:txBody>
          <a:bodyPr wrap="square" rtlCol="0">
            <a:spAutoFit/>
          </a:bodyPr>
          <a:lstStyle/>
          <a:p>
            <a:pPr algn="just"/>
            <a:r>
              <a:rPr lang="pt-BR" sz="2300" dirty="0" err="1" smtClean="0">
                <a:latin typeface="Trebuchet MS"/>
                <a:cs typeface="Trebuchet MS"/>
              </a:rPr>
              <a:t>Entretanto</a:t>
            </a:r>
            <a:r>
              <a:rPr lang="pt-BR" sz="2300" dirty="0" err="1">
                <a:latin typeface="Trebuchet MS"/>
                <a:cs typeface="Trebuchet MS"/>
              </a:rPr>
              <a:t>,William</a:t>
            </a:r>
            <a:r>
              <a:rPr lang="pt-BR" sz="2300" dirty="0">
                <a:latin typeface="Trebuchet MS"/>
                <a:cs typeface="Trebuchet MS"/>
              </a:rPr>
              <a:t> R. Este para afirma que os maiores legados que os anabatistas deixaram ao posterior desenvolvimento protestante são os conceitos  de liberdade, separação entre Igreja e Estado, democracia e regeneração da igreja, cujos prelúdios se encontram nos pequenos grupos, criados por eles.31</a:t>
            </a:r>
          </a:p>
          <a:p>
            <a:pPr algn="just"/>
            <a:r>
              <a:rPr lang="pt-BR" sz="2300" dirty="0">
                <a:latin typeface="Trebuchet MS"/>
                <a:cs typeface="Trebuchet MS"/>
              </a:rPr>
              <a:t>Por fim, os pequenos grupos estabeleceram suas marcas de modo semelhante no movimento que integrou a terceira onda da Reforma, por meio dos irmãos Wesley.</a:t>
            </a:r>
          </a:p>
          <a:p>
            <a:endParaRPr lang="pt-BR" dirty="0"/>
          </a:p>
        </p:txBody>
      </p:sp>
    </p:spTree>
    <p:extLst>
      <p:ext uri="{BB962C8B-B14F-4D97-AF65-F5344CB8AC3E}">
        <p14:creationId xmlns:p14="http://schemas.microsoft.com/office/powerpoint/2010/main" xmlns="" val="4135013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43608" y="1844824"/>
            <a:ext cx="7560840" cy="3200876"/>
          </a:xfrm>
          <a:prstGeom prst="rect">
            <a:avLst/>
          </a:prstGeom>
          <a:noFill/>
        </p:spPr>
        <p:txBody>
          <a:bodyPr wrap="square" rtlCol="0">
            <a:spAutoFit/>
          </a:bodyPr>
          <a:lstStyle/>
          <a:p>
            <a:pPr algn="just"/>
            <a:r>
              <a:rPr lang="pt-BR" sz="2300" dirty="0">
                <a:latin typeface="Trebuchet MS"/>
                <a:cs typeface="Trebuchet MS"/>
              </a:rPr>
              <a:t>Como já vimos, dos desdobramentos da Reforma do século 16 surgiram os movimentos </a:t>
            </a:r>
            <a:r>
              <a:rPr lang="pt-BR" sz="2300" dirty="0" err="1">
                <a:latin typeface="Trebuchet MS"/>
                <a:cs typeface="Trebuchet MS"/>
              </a:rPr>
              <a:t>pietista</a:t>
            </a:r>
            <a:r>
              <a:rPr lang="pt-BR" sz="2300" dirty="0">
                <a:latin typeface="Trebuchet MS"/>
                <a:cs typeface="Trebuchet MS"/>
              </a:rPr>
              <a:t>, morávio, puritano, </a:t>
            </a:r>
            <a:r>
              <a:rPr lang="pt-BR" sz="2300" dirty="0" err="1">
                <a:latin typeface="Trebuchet MS"/>
                <a:cs typeface="Trebuchet MS"/>
              </a:rPr>
              <a:t>congregacionalista</a:t>
            </a:r>
            <a:r>
              <a:rPr lang="pt-BR" sz="2300" dirty="0">
                <a:latin typeface="Trebuchet MS"/>
                <a:cs typeface="Trebuchet MS"/>
              </a:rPr>
              <a:t> e </a:t>
            </a:r>
            <a:r>
              <a:rPr lang="pt-BR" sz="2300" dirty="0" err="1">
                <a:latin typeface="Trebuchet MS"/>
                <a:cs typeface="Trebuchet MS"/>
              </a:rPr>
              <a:t>quakers</a:t>
            </a:r>
            <a:r>
              <a:rPr lang="pt-BR" sz="2300" dirty="0">
                <a:latin typeface="Trebuchet MS"/>
                <a:cs typeface="Trebuchet MS"/>
              </a:rPr>
              <a:t>. E no século 18, integrando a terceira onda da Reforma, os metodistas, constituindo o movimento conhecido como o </a:t>
            </a:r>
            <a:r>
              <a:rPr lang="pt-BR" sz="2300" dirty="0" err="1">
                <a:latin typeface="Trebuchet MS"/>
                <a:cs typeface="Trebuchet MS"/>
              </a:rPr>
              <a:t>reavivamento</a:t>
            </a:r>
            <a:r>
              <a:rPr lang="pt-BR" sz="2300" dirty="0">
                <a:latin typeface="Trebuchet MS"/>
                <a:cs typeface="Trebuchet MS"/>
              </a:rPr>
              <a:t> do século. Esse grupo, a Revolução Francesa e a Industrial, foram caracterizados como os três grandes fenômenos da história do século 18.32</a:t>
            </a:r>
          </a:p>
          <a:p>
            <a:endParaRPr lang="pt-BR" dirty="0"/>
          </a:p>
        </p:txBody>
      </p:sp>
      <p:sp>
        <p:nvSpPr>
          <p:cNvPr id="3" name="CaixaDeTexto 2"/>
          <p:cNvSpPr txBox="1"/>
          <p:nvPr/>
        </p:nvSpPr>
        <p:spPr>
          <a:xfrm>
            <a:off x="2195736" y="476672"/>
            <a:ext cx="5319068" cy="1112612"/>
          </a:xfrm>
          <a:prstGeom prst="rect">
            <a:avLst/>
          </a:prstGeom>
          <a:noFill/>
        </p:spPr>
        <p:txBody>
          <a:bodyPr wrap="square" rtlCol="0">
            <a:spAutoFit/>
          </a:bodyPr>
          <a:lstStyle/>
          <a:p>
            <a:pPr algn="ctr">
              <a:lnSpc>
                <a:spcPct val="70000"/>
              </a:lnSpc>
            </a:pPr>
            <a:r>
              <a:rPr lang="pt-BR" sz="2300" b="1" u="sng" dirty="0" smtClean="0"/>
              <a:t>OS PEQUENOS GRUPOS E A TERCEIRA</a:t>
            </a:r>
          </a:p>
          <a:p>
            <a:pPr algn="ctr">
              <a:lnSpc>
                <a:spcPct val="70000"/>
              </a:lnSpc>
            </a:pPr>
            <a:endParaRPr lang="pt-BR" sz="2300" b="1" u="sng" dirty="0" smtClean="0"/>
          </a:p>
          <a:p>
            <a:pPr algn="ctr">
              <a:lnSpc>
                <a:spcPct val="70000"/>
              </a:lnSpc>
            </a:pPr>
            <a:r>
              <a:rPr lang="pt-BR" sz="2300" b="1" u="sng" dirty="0" smtClean="0"/>
              <a:t> ONDA REFORMATÓRIA</a:t>
            </a:r>
            <a:endParaRPr lang="pt-BR" sz="2300" u="sng" dirty="0" smtClean="0"/>
          </a:p>
          <a:p>
            <a:endParaRPr lang="pt-BR" dirty="0"/>
          </a:p>
        </p:txBody>
      </p:sp>
    </p:spTree>
    <p:extLst>
      <p:ext uri="{BB962C8B-B14F-4D97-AF65-F5344CB8AC3E}">
        <p14:creationId xmlns:p14="http://schemas.microsoft.com/office/powerpoint/2010/main" xmlns="" val="2182831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99592" y="1268413"/>
            <a:ext cx="7632848" cy="3631763"/>
          </a:xfrm>
          <a:prstGeom prst="rect">
            <a:avLst/>
          </a:prstGeom>
          <a:noFill/>
        </p:spPr>
        <p:txBody>
          <a:bodyPr wrap="square" rtlCol="0">
            <a:spAutoFit/>
          </a:bodyPr>
          <a:lstStyle/>
          <a:p>
            <a:pPr algn="just"/>
            <a:r>
              <a:rPr lang="pt-BR" sz="2300" dirty="0">
                <a:latin typeface="Trebuchet MS"/>
                <a:cs typeface="Trebuchet MS"/>
              </a:rPr>
              <a:t>O próprio título do movimento metodista incorpora um vínculo estreito com as reuniões relacionais. Entre os anos de 1729 e 1735, um pequeno grupo de alunos da Oxford se reuniu com o objetivo de alcançar crescimento e edificação pessoal. Essas reuniões, que inicialmente receberam o nome de “Clube Santo”, foram resultado da determinação de seus companheiros. Logo passaram a ser chamados de “Clube Metodista”. No fim, restou apenas a identificação “meto- dista”, devido à sua busca metódica por </a:t>
            </a:r>
            <a:r>
              <a:rPr lang="pt-BR" sz="2300" dirty="0" smtClean="0">
                <a:latin typeface="Trebuchet MS"/>
                <a:cs typeface="Trebuchet MS"/>
              </a:rPr>
              <a:t>Deus.</a:t>
            </a:r>
          </a:p>
        </p:txBody>
      </p:sp>
      <p:sp>
        <p:nvSpPr>
          <p:cNvPr id="3" name="CaixaDeTexto 2"/>
          <p:cNvSpPr txBox="1"/>
          <p:nvPr/>
        </p:nvSpPr>
        <p:spPr>
          <a:xfrm>
            <a:off x="3203848" y="548680"/>
            <a:ext cx="2762783" cy="446276"/>
          </a:xfrm>
          <a:prstGeom prst="rect">
            <a:avLst/>
          </a:prstGeom>
          <a:noFill/>
        </p:spPr>
        <p:txBody>
          <a:bodyPr wrap="square" rtlCol="0">
            <a:spAutoFit/>
          </a:bodyPr>
          <a:lstStyle/>
          <a:p>
            <a:pPr algn="ctr"/>
            <a:r>
              <a:rPr lang="pt-BR" sz="2300" b="1" u="sng" dirty="0" smtClean="0">
                <a:latin typeface="Trebuchet MS"/>
                <a:cs typeface="Trebuchet MS"/>
              </a:rPr>
              <a:t>OS METODISTAS</a:t>
            </a:r>
            <a:endParaRPr lang="pt-BR" sz="2300" u="sng" dirty="0">
              <a:latin typeface="Trebuchet MS"/>
              <a:cs typeface="Trebuchet MS"/>
            </a:endParaRPr>
          </a:p>
        </p:txBody>
      </p:sp>
    </p:spTree>
    <p:extLst>
      <p:ext uri="{BB962C8B-B14F-4D97-AF65-F5344CB8AC3E}">
        <p14:creationId xmlns:p14="http://schemas.microsoft.com/office/powerpoint/2010/main" xmlns="" val="1819349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Z:\Olga\Imagens\Corbis-42-23883366.jpg"/>
          <p:cNvPicPr>
            <a:picLocks noChangeAspect="1" noChangeArrowheads="1"/>
          </p:cNvPicPr>
          <p:nvPr/>
        </p:nvPicPr>
        <p:blipFill>
          <a:blip r:embed="rId2" cstate="print"/>
          <a:srcRect/>
          <a:stretch>
            <a:fillRect/>
          </a:stretch>
        </p:blipFill>
        <p:spPr bwMode="auto">
          <a:xfrm>
            <a:off x="3635896" y="3068960"/>
            <a:ext cx="4393704" cy="4140686"/>
          </a:xfrm>
          <a:prstGeom prst="rect">
            <a:avLst/>
          </a:prstGeom>
          <a:noFill/>
          <a:effectLst>
            <a:softEdge rad="635000"/>
          </a:effectLst>
        </p:spPr>
      </p:pic>
      <p:sp>
        <p:nvSpPr>
          <p:cNvPr id="2" name="CaixaDeTexto 1"/>
          <p:cNvSpPr txBox="1"/>
          <p:nvPr/>
        </p:nvSpPr>
        <p:spPr>
          <a:xfrm>
            <a:off x="1115616" y="908720"/>
            <a:ext cx="6984776" cy="3200877"/>
          </a:xfrm>
          <a:prstGeom prst="rect">
            <a:avLst/>
          </a:prstGeom>
          <a:noFill/>
        </p:spPr>
        <p:txBody>
          <a:bodyPr wrap="square" rtlCol="0">
            <a:spAutoFit/>
          </a:bodyPr>
          <a:lstStyle/>
          <a:p>
            <a:pPr algn="just"/>
            <a:r>
              <a:rPr lang="pt-BR" sz="2300" dirty="0" smtClean="0">
                <a:latin typeface="Trebuchet MS"/>
                <a:cs typeface="Trebuchet MS"/>
              </a:rPr>
              <a:t>John </a:t>
            </a:r>
            <a:r>
              <a:rPr lang="pt-BR" sz="2300" dirty="0">
                <a:latin typeface="Trebuchet MS"/>
                <a:cs typeface="Trebuchet MS"/>
              </a:rPr>
              <a:t>Wesley, o herói do </a:t>
            </a:r>
            <a:r>
              <a:rPr lang="pt-BR" sz="2300" dirty="0" err="1">
                <a:latin typeface="Trebuchet MS"/>
                <a:cs typeface="Trebuchet MS"/>
              </a:rPr>
              <a:t>reavivamento</a:t>
            </a:r>
            <a:r>
              <a:rPr lang="pt-BR" sz="2300" dirty="0">
                <a:latin typeface="Trebuchet MS"/>
                <a:cs typeface="Trebuchet MS"/>
              </a:rPr>
              <a:t>, participou das reuniões dos pequenos grupos fundados por seus pais, Samuel e Susana, dando seu testemunho durante as reuniões também. A convicção de Wesley sobre a importância dos pequenos grupos era tão grande, que ele espalhou a ideologia de não desperdiçar tempo com aqueles que se recusavam a integrá-los.34</a:t>
            </a:r>
          </a:p>
          <a:p>
            <a:endParaRPr lang="pt-BR" dirty="0"/>
          </a:p>
        </p:txBody>
      </p:sp>
    </p:spTree>
    <p:extLst>
      <p:ext uri="{BB962C8B-B14F-4D97-AF65-F5344CB8AC3E}">
        <p14:creationId xmlns:p14="http://schemas.microsoft.com/office/powerpoint/2010/main" xmlns="" val="3652155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Z:\Olga\Imagens\Corbis-590-RE-023-W7549.jpg"/>
          <p:cNvPicPr>
            <a:picLocks noChangeAspect="1" noChangeArrowheads="1"/>
          </p:cNvPicPr>
          <p:nvPr/>
        </p:nvPicPr>
        <p:blipFill>
          <a:blip r:embed="rId2" cstate="print"/>
          <a:srcRect/>
          <a:stretch>
            <a:fillRect/>
          </a:stretch>
        </p:blipFill>
        <p:spPr bwMode="auto">
          <a:xfrm>
            <a:off x="2915816" y="3356992"/>
            <a:ext cx="5648176" cy="3768392"/>
          </a:xfrm>
          <a:prstGeom prst="rect">
            <a:avLst/>
          </a:prstGeom>
          <a:noFill/>
          <a:effectLst>
            <a:softEdge rad="635000"/>
          </a:effectLst>
        </p:spPr>
      </p:pic>
      <p:sp>
        <p:nvSpPr>
          <p:cNvPr id="2" name="CaixaDeTexto 1"/>
          <p:cNvSpPr txBox="1"/>
          <p:nvPr/>
        </p:nvSpPr>
        <p:spPr>
          <a:xfrm>
            <a:off x="899592" y="908720"/>
            <a:ext cx="7498284" cy="3277820"/>
          </a:xfrm>
          <a:prstGeom prst="rect">
            <a:avLst/>
          </a:prstGeom>
          <a:noFill/>
        </p:spPr>
        <p:txBody>
          <a:bodyPr wrap="square" rtlCol="0">
            <a:spAutoFit/>
          </a:bodyPr>
          <a:lstStyle/>
          <a:p>
            <a:pPr algn="just"/>
            <a:r>
              <a:rPr lang="pt-BR" sz="2300" dirty="0">
                <a:latin typeface="Trebuchet MS"/>
                <a:cs typeface="Trebuchet MS"/>
              </a:rPr>
              <a:t>No dia 15 de fevereiro de 1742, Wesley estabeleceu o que ficou conhecido como Classes Metodistas. Os membros foram divididos em grupos de doze pessoas cada um, seguindo a direção de um “líder de classe”. O estudo da Bíblia e o cântico foram introduzidos em todas as áreas da vida das comunidades pequenas. Esse feito deu origem aos mais belos hinos de louvor já produzidos pela humanidade, os quais sobreviveram ao tempo, imortalizando-se.</a:t>
            </a:r>
            <a:r>
              <a:rPr lang="pt-BR" sz="2300" dirty="0" smtClean="0">
                <a:latin typeface="Trebuchet MS"/>
                <a:cs typeface="Trebuchet MS"/>
              </a:rPr>
              <a:t>35</a:t>
            </a:r>
            <a:endParaRPr lang="pt-BR" sz="2300" dirty="0">
              <a:latin typeface="Trebuchet MS"/>
              <a:cs typeface="Trebuchet MS"/>
            </a:endParaRPr>
          </a:p>
        </p:txBody>
      </p:sp>
    </p:spTree>
    <p:extLst>
      <p:ext uri="{BB962C8B-B14F-4D97-AF65-F5344CB8AC3E}">
        <p14:creationId xmlns:p14="http://schemas.microsoft.com/office/powerpoint/2010/main" xmlns="" val="4170868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87624" y="571027"/>
            <a:ext cx="7212283" cy="6032421"/>
          </a:xfrm>
          <a:prstGeom prst="rect">
            <a:avLst/>
          </a:prstGeom>
          <a:noFill/>
        </p:spPr>
        <p:txBody>
          <a:bodyPr wrap="square" rtlCol="0">
            <a:spAutoFit/>
          </a:bodyPr>
          <a:lstStyle/>
          <a:p>
            <a:pPr algn="just"/>
            <a:r>
              <a:rPr lang="pt-BR" sz="2300" dirty="0" smtClean="0">
                <a:latin typeface="Trebuchet MS"/>
                <a:cs typeface="Trebuchet MS"/>
              </a:rPr>
              <a:t>Da </a:t>
            </a:r>
            <a:r>
              <a:rPr lang="pt-BR" sz="2300" dirty="0">
                <a:latin typeface="Trebuchet MS"/>
                <a:cs typeface="Trebuchet MS"/>
              </a:rPr>
              <a:t>mesma forma, essas células também enfatizaram a visão evangélica, sob uma perspectiva filantrópica. Por intermédio dos pequenos grupos, ajudavam financeiramente os membros mais pobres, dando-lhes trabalho; cuidavam dos enfermos e proviam escola para seus filhos.36</a:t>
            </a:r>
          </a:p>
          <a:p>
            <a:pPr algn="just"/>
            <a:r>
              <a:rPr lang="pt-BR" sz="2300" dirty="0">
                <a:latin typeface="Trebuchet MS"/>
                <a:cs typeface="Trebuchet MS"/>
              </a:rPr>
              <a:t>Alguns historiadores consideram a estrutura estabelecida por Wesley, para os pequenos grupos, o fator decisivo que proporcionou o êxito do  metodismo primitivo.37    E reforçam essa teoria destacando outros pregadores integrantes do </a:t>
            </a:r>
            <a:r>
              <a:rPr lang="pt-BR" sz="2300" dirty="0" err="1">
                <a:latin typeface="Trebuchet MS"/>
                <a:cs typeface="Trebuchet MS"/>
              </a:rPr>
              <a:t>reavivamento</a:t>
            </a:r>
            <a:r>
              <a:rPr lang="pt-BR" sz="2300" dirty="0">
                <a:latin typeface="Trebuchet MS"/>
                <a:cs typeface="Trebuchet MS"/>
              </a:rPr>
              <a:t> do século 18, os quais atraíram milhares de conversos para o evangelho, embora tenham desaparecido na bruma do tempo, por não darem o mesmo valor que Wesley dava às reuniões.38</a:t>
            </a:r>
          </a:p>
          <a:p>
            <a:pPr algn="just"/>
            <a:endParaRPr lang="pt-BR" dirty="0"/>
          </a:p>
        </p:txBody>
      </p:sp>
    </p:spTree>
    <p:extLst>
      <p:ext uri="{BB962C8B-B14F-4D97-AF65-F5344CB8AC3E}">
        <p14:creationId xmlns:p14="http://schemas.microsoft.com/office/powerpoint/2010/main" xmlns="" val="3942300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83568" y="908720"/>
            <a:ext cx="7920880" cy="3277820"/>
          </a:xfrm>
          <a:prstGeom prst="rect">
            <a:avLst/>
          </a:prstGeom>
          <a:noFill/>
        </p:spPr>
        <p:txBody>
          <a:bodyPr wrap="square" rtlCol="0">
            <a:spAutoFit/>
          </a:bodyPr>
          <a:lstStyle/>
          <a:p>
            <a:pPr algn="just"/>
            <a:r>
              <a:rPr lang="pt-BR" sz="2300" dirty="0">
                <a:latin typeface="Trebuchet MS"/>
                <a:cs typeface="Trebuchet MS"/>
              </a:rPr>
              <a:t>Um dos pregadores, destacado pelos historiadores, que viveu nesse período, foi Jonathan Edwards. À semelhança de Wesley, ele levou milhares de pessoas a Cristo. Porém, ao passo que Wesley organizava os novos conversos em classes, com o objetivo de que as comunidades  proporcionassem apoio  espiritual, por meio da exposição da Bíblia, exortação e oração, Edwards fazia o convite e logo despedia os conversos, assentindo  assim, que eles retornassem à vida </a:t>
            </a:r>
            <a:r>
              <a:rPr lang="pt-BR" sz="2300" dirty="0" smtClean="0">
                <a:latin typeface="Trebuchet MS"/>
                <a:cs typeface="Trebuchet MS"/>
              </a:rPr>
              <a:t>antiga.</a:t>
            </a:r>
          </a:p>
        </p:txBody>
      </p:sp>
      <p:pic>
        <p:nvPicPr>
          <p:cNvPr id="21506" name="Picture 2" descr="Z:\Olga\Imagens\Corbis-42-23945624.jpg"/>
          <p:cNvPicPr>
            <a:picLocks noChangeAspect="1" noChangeArrowheads="1"/>
          </p:cNvPicPr>
          <p:nvPr/>
        </p:nvPicPr>
        <p:blipFill>
          <a:blip r:embed="rId2" cstate="print"/>
          <a:srcRect/>
          <a:stretch>
            <a:fillRect/>
          </a:stretch>
        </p:blipFill>
        <p:spPr bwMode="auto">
          <a:xfrm>
            <a:off x="2843808" y="3501008"/>
            <a:ext cx="5328592" cy="3555286"/>
          </a:xfrm>
          <a:prstGeom prst="rect">
            <a:avLst/>
          </a:prstGeom>
          <a:noFill/>
          <a:effectLst>
            <a:softEdge rad="635000"/>
          </a:effectLst>
        </p:spPr>
      </p:pic>
    </p:spTree>
    <p:extLst>
      <p:ext uri="{BB962C8B-B14F-4D97-AF65-F5344CB8AC3E}">
        <p14:creationId xmlns:p14="http://schemas.microsoft.com/office/powerpoint/2010/main" xmlns="" val="75639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Z:\Olga\Imagens\Corbis-42-30120572.jpg"/>
          <p:cNvPicPr>
            <a:picLocks noChangeAspect="1" noChangeArrowheads="1"/>
          </p:cNvPicPr>
          <p:nvPr/>
        </p:nvPicPr>
        <p:blipFill>
          <a:blip r:embed="rId2" cstate="print"/>
          <a:srcRect/>
          <a:stretch>
            <a:fillRect/>
          </a:stretch>
        </p:blipFill>
        <p:spPr bwMode="auto">
          <a:xfrm>
            <a:off x="2123728" y="3212976"/>
            <a:ext cx="5904656" cy="3930032"/>
          </a:xfrm>
          <a:prstGeom prst="rect">
            <a:avLst/>
          </a:prstGeom>
          <a:noFill/>
          <a:effectLst>
            <a:softEdge rad="635000"/>
          </a:effectLst>
        </p:spPr>
      </p:pic>
      <p:sp>
        <p:nvSpPr>
          <p:cNvPr id="2" name="CaixaDeTexto 1"/>
          <p:cNvSpPr txBox="1"/>
          <p:nvPr/>
        </p:nvSpPr>
        <p:spPr>
          <a:xfrm>
            <a:off x="683568" y="836712"/>
            <a:ext cx="7704856" cy="3554819"/>
          </a:xfrm>
          <a:prstGeom prst="rect">
            <a:avLst/>
          </a:prstGeom>
          <a:noFill/>
        </p:spPr>
        <p:txBody>
          <a:bodyPr wrap="square" rtlCol="0">
            <a:spAutoFit/>
          </a:bodyPr>
          <a:lstStyle/>
          <a:p>
            <a:pPr algn="just"/>
            <a:r>
              <a:rPr lang="pt-BR" sz="2300" dirty="0" smtClean="0">
                <a:latin typeface="Trebuchet MS"/>
                <a:cs typeface="Trebuchet MS"/>
              </a:rPr>
              <a:t>Vale </a:t>
            </a:r>
            <a:r>
              <a:rPr lang="pt-BR" sz="2300" dirty="0">
                <a:latin typeface="Trebuchet MS"/>
                <a:cs typeface="Trebuchet MS"/>
              </a:rPr>
              <a:t>ressaltar que a importância das células estabelecidas por Wesley reside no fato de que a eficácia delas duplicou, uma vez que representavam um local seguro, em que as pessoas recebiam apoio em sua vida diária e em seu testemunho por Cristo no mundo.40</a:t>
            </a:r>
          </a:p>
          <a:p>
            <a:pPr algn="just"/>
            <a:r>
              <a:rPr lang="pt-BR" sz="2300" dirty="0">
                <a:latin typeface="Trebuchet MS"/>
                <a:cs typeface="Trebuchet MS"/>
              </a:rPr>
              <a:t>Desse modo, os pequenos grupos integraram a fórmula de êxito do metodismo primitivo, por meio dos elementos essenciais de que carecem os seres humanos: apoio, ânimo e responsabilidade na vida cristã.</a:t>
            </a:r>
          </a:p>
          <a:p>
            <a:endParaRPr lang="pt-BR" dirty="0"/>
          </a:p>
        </p:txBody>
      </p:sp>
    </p:spTree>
    <p:extLst>
      <p:ext uri="{BB962C8B-B14F-4D97-AF65-F5344CB8AC3E}">
        <p14:creationId xmlns:p14="http://schemas.microsoft.com/office/powerpoint/2010/main" xmlns="" val="3759026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331640" y="692696"/>
            <a:ext cx="6911975" cy="4539705"/>
          </a:xfrm>
          <a:prstGeom prst="rect">
            <a:avLst/>
          </a:prstGeom>
          <a:noFill/>
        </p:spPr>
        <p:txBody>
          <a:bodyPr wrap="square" rtlCol="0">
            <a:spAutoFit/>
          </a:bodyPr>
          <a:lstStyle/>
          <a:p>
            <a:pPr algn="just"/>
            <a:r>
              <a:rPr lang="pt-BR" sz="2300" dirty="0">
                <a:latin typeface="Trebuchet MS"/>
                <a:cs typeface="Trebuchet MS"/>
              </a:rPr>
              <a:t>Isso revela a importância do companheirismo para a humanidade. A falta dele torna o ser humano uma presa fácil que abandona seus valores.4 Por isso, as Escrituras são tão enfáticas ao dizer: “[…] Exortai-vos uns aos outros, e edificai-vos uns aos outros” (1Ts 5:11, ARC). “[…] Confessai as vossas culpas uns aos outros e orai uns pelos outros, para que sareis” (</a:t>
            </a:r>
            <a:r>
              <a:rPr lang="pt-BR" sz="2300" dirty="0" err="1">
                <a:latin typeface="Trebuchet MS"/>
                <a:cs typeface="Trebuchet MS"/>
              </a:rPr>
              <a:t>Tg</a:t>
            </a:r>
            <a:r>
              <a:rPr lang="pt-BR" sz="2300" dirty="0">
                <a:latin typeface="Trebuchet MS"/>
                <a:cs typeface="Trebuchet MS"/>
              </a:rPr>
              <a:t> 5:16, ARC). “[…] Consolai-vos uns aos outros” (</a:t>
            </a:r>
            <a:r>
              <a:rPr lang="pt-BR" sz="2300" dirty="0" smtClean="0">
                <a:latin typeface="Trebuchet MS"/>
                <a:cs typeface="Trebuchet MS"/>
              </a:rPr>
              <a:t>1Ts4</a:t>
            </a:r>
            <a:r>
              <a:rPr lang="pt-BR" sz="2300" dirty="0">
                <a:latin typeface="Trebuchet MS"/>
                <a:cs typeface="Trebuchet MS"/>
              </a:rPr>
              <a:t>:18, ARC). “Recebei-vos uns aos outros” </a:t>
            </a:r>
            <a:r>
              <a:rPr lang="pt-BR" sz="2300" dirty="0" smtClean="0">
                <a:latin typeface="Trebuchet MS"/>
                <a:cs typeface="Trebuchet MS"/>
              </a:rPr>
              <a:t>(Rom. </a:t>
            </a:r>
            <a:r>
              <a:rPr lang="pt-BR" sz="2300" dirty="0">
                <a:latin typeface="Trebuchet MS"/>
                <a:cs typeface="Trebuchet MS"/>
              </a:rPr>
              <a:t>15:7, ARC</a:t>
            </a:r>
            <a:r>
              <a:rPr lang="pt-BR" sz="2300" dirty="0" smtClean="0">
                <a:latin typeface="Trebuchet MS"/>
                <a:cs typeface="Trebuchet MS"/>
              </a:rPr>
              <a:t>).</a:t>
            </a:r>
          </a:p>
          <a:p>
            <a:pPr algn="just"/>
            <a:endParaRPr lang="pt-BR" sz="2300" dirty="0" smtClean="0">
              <a:latin typeface="Trebuchet MS"/>
              <a:cs typeface="Trebuchet MS"/>
            </a:endParaRPr>
          </a:p>
          <a:p>
            <a:endParaRPr lang="pt-BR" dirty="0"/>
          </a:p>
          <a:p>
            <a:endParaRPr lang="pt-BR" dirty="0"/>
          </a:p>
        </p:txBody>
      </p:sp>
      <p:pic>
        <p:nvPicPr>
          <p:cNvPr id="2050" name="Picture 2" descr="Z:\Olga\Imagens\Corbis-42-30552239.jpg"/>
          <p:cNvPicPr>
            <a:picLocks noChangeAspect="1" noChangeArrowheads="1"/>
          </p:cNvPicPr>
          <p:nvPr/>
        </p:nvPicPr>
        <p:blipFill>
          <a:blip r:embed="rId2" cstate="print"/>
          <a:srcRect/>
          <a:stretch>
            <a:fillRect/>
          </a:stretch>
        </p:blipFill>
        <p:spPr bwMode="auto">
          <a:xfrm>
            <a:off x="3923928" y="3602389"/>
            <a:ext cx="4903365" cy="3255611"/>
          </a:xfrm>
          <a:prstGeom prst="rect">
            <a:avLst/>
          </a:prstGeom>
          <a:noFill/>
          <a:effectLst>
            <a:softEdge rad="635000"/>
          </a:effectLst>
        </p:spPr>
      </p:pic>
    </p:spTree>
    <p:extLst>
      <p:ext uri="{BB962C8B-B14F-4D97-AF65-F5344CB8AC3E}">
        <p14:creationId xmlns:p14="http://schemas.microsoft.com/office/powerpoint/2010/main" xmlns="" val="3810297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27584" y="980728"/>
            <a:ext cx="7569059" cy="2923878"/>
          </a:xfrm>
          <a:prstGeom prst="rect">
            <a:avLst/>
          </a:prstGeom>
          <a:noFill/>
        </p:spPr>
        <p:txBody>
          <a:bodyPr wrap="square" rtlCol="0">
            <a:spAutoFit/>
          </a:bodyPr>
          <a:lstStyle/>
          <a:p>
            <a:pPr algn="just"/>
            <a:r>
              <a:rPr lang="pt-BR" sz="2300" dirty="0">
                <a:latin typeface="Trebuchet MS"/>
                <a:cs typeface="Trebuchet MS"/>
              </a:rPr>
              <a:t>Hoje, se afirma que os cem milhões de cristãos protestantes (pentecostais) da América Latina são filhos de Wesley. De modo parecido, o movimento adventista do sétimo dia, que surgiu no século 19, teve sua origem nas reuniões realizadas nas casas. Eram conhecidas como Conferências Sabáticas, inspiradas nas classes bíblicas de </a:t>
            </a:r>
            <a:r>
              <a:rPr lang="pt-BR" sz="2300" dirty="0" smtClean="0">
                <a:latin typeface="Trebuchet MS"/>
                <a:cs typeface="Trebuchet MS"/>
              </a:rPr>
              <a:t>Wesley.</a:t>
            </a:r>
          </a:p>
          <a:p>
            <a:pPr algn="just"/>
            <a:endParaRPr lang="pt-BR" sz="2300" dirty="0">
              <a:latin typeface="Trebuchet MS"/>
              <a:cs typeface="Trebuchet MS"/>
            </a:endParaRPr>
          </a:p>
        </p:txBody>
      </p:sp>
      <p:pic>
        <p:nvPicPr>
          <p:cNvPr id="23554" name="Picture 2" descr="Z:\Olga\Imagens\escola-sabatina1.jpg"/>
          <p:cNvPicPr>
            <a:picLocks noChangeAspect="1" noChangeArrowheads="1"/>
          </p:cNvPicPr>
          <p:nvPr/>
        </p:nvPicPr>
        <p:blipFill>
          <a:blip r:embed="rId2" cstate="print"/>
          <a:srcRect/>
          <a:stretch>
            <a:fillRect/>
          </a:stretch>
        </p:blipFill>
        <p:spPr bwMode="auto">
          <a:xfrm>
            <a:off x="1475656" y="3212976"/>
            <a:ext cx="6840760" cy="3324154"/>
          </a:xfrm>
          <a:prstGeom prst="rect">
            <a:avLst/>
          </a:prstGeom>
          <a:noFill/>
          <a:effectLst>
            <a:softEdge rad="635000"/>
          </a:effectLst>
        </p:spPr>
      </p:pic>
    </p:spTree>
    <p:extLst>
      <p:ext uri="{BB962C8B-B14F-4D97-AF65-F5344CB8AC3E}">
        <p14:creationId xmlns:p14="http://schemas.microsoft.com/office/powerpoint/2010/main" xmlns="" val="232076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331640" y="1052736"/>
            <a:ext cx="6911975" cy="5324536"/>
          </a:xfrm>
          <a:prstGeom prst="rect">
            <a:avLst/>
          </a:prstGeom>
          <a:noFill/>
        </p:spPr>
        <p:txBody>
          <a:bodyPr wrap="square" rtlCol="0">
            <a:spAutoFit/>
          </a:bodyPr>
          <a:lstStyle/>
          <a:p>
            <a:pPr algn="just"/>
            <a:r>
              <a:rPr lang="pt-BR" sz="2300" dirty="0" smtClean="0">
                <a:latin typeface="Trebuchet MS"/>
                <a:cs typeface="Trebuchet MS"/>
              </a:rPr>
              <a:t>Howard </a:t>
            </a:r>
            <a:r>
              <a:rPr lang="pt-BR" sz="2300" dirty="0" err="1">
                <a:latin typeface="Trebuchet MS"/>
                <a:cs typeface="Trebuchet MS"/>
              </a:rPr>
              <a:t>Snyder</a:t>
            </a:r>
            <a:r>
              <a:rPr lang="pt-BR" sz="2300" dirty="0">
                <a:latin typeface="Trebuchet MS"/>
                <a:cs typeface="Trebuchet MS"/>
              </a:rPr>
              <a:t> declara que “quase todo movimento importante de  renovação espiritual na igreja cristã, tem sido acompanhado por um retorno aos pequenos grupos e pela proliferação de tais grupos nos lares, onde estudam a Bíblia, oram e discutem a fé.”42</a:t>
            </a:r>
          </a:p>
          <a:p>
            <a:pPr algn="just"/>
            <a:r>
              <a:rPr lang="pt-BR" sz="2300" dirty="0">
                <a:latin typeface="Trebuchet MS"/>
                <a:cs typeface="Trebuchet MS"/>
              </a:rPr>
              <a:t>Entretanto, Watson menciona que, com a morte de Wesley, os requisitos das “Classes Metodistas” chegaram a ser menos exigentes, até serem eliminados, como condição para alguém se tornar membro. Assim, o metodismo foi se transformando em uma igreja convencional, de caráter menos exigente, dissipando grande parte de sua eficácia.43</a:t>
            </a:r>
          </a:p>
          <a:p>
            <a:endParaRPr lang="pt-BR" dirty="0"/>
          </a:p>
        </p:txBody>
      </p:sp>
    </p:spTree>
    <p:extLst>
      <p:ext uri="{BB962C8B-B14F-4D97-AF65-F5344CB8AC3E}">
        <p14:creationId xmlns:p14="http://schemas.microsoft.com/office/powerpoint/2010/main" xmlns="" val="2987976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485900" y="1196752"/>
            <a:ext cx="6974532" cy="5047536"/>
          </a:xfrm>
          <a:prstGeom prst="rect">
            <a:avLst/>
          </a:prstGeom>
          <a:noFill/>
        </p:spPr>
        <p:txBody>
          <a:bodyPr wrap="square" rtlCol="0">
            <a:spAutoFit/>
          </a:bodyPr>
          <a:lstStyle/>
          <a:p>
            <a:r>
              <a:rPr lang="pt-BR" sz="2300" dirty="0">
                <a:latin typeface="Trebuchet MS"/>
                <a:cs typeface="Trebuchet MS"/>
              </a:rPr>
              <a:t>A análise retrospectiva da Reforma e seus diversos </a:t>
            </a:r>
            <a:r>
              <a:rPr lang="pt-BR" sz="2300" dirty="0" smtClean="0">
                <a:latin typeface="Trebuchet MS"/>
                <a:cs typeface="Trebuchet MS"/>
              </a:rPr>
              <a:t>desdobramentos</a:t>
            </a:r>
            <a:r>
              <a:rPr lang="pt-BR" sz="2300" dirty="0">
                <a:latin typeface="Trebuchet MS"/>
                <a:cs typeface="Trebuchet MS"/>
              </a:rPr>
              <a:t>, incluindo a renovação do século 18 e os movimentos missionários modernos, expõe a importância dos pequenos grupos de várias maneiras</a:t>
            </a:r>
            <a:r>
              <a:rPr lang="pt-BR" sz="2300" dirty="0" smtClean="0">
                <a:latin typeface="Trebuchet MS"/>
                <a:cs typeface="Trebuchet MS"/>
              </a:rPr>
              <a:t>:</a:t>
            </a:r>
          </a:p>
          <a:p>
            <a:endParaRPr lang="pt-BR" sz="2300" dirty="0">
              <a:latin typeface="Trebuchet MS"/>
              <a:cs typeface="Trebuchet MS"/>
            </a:endParaRPr>
          </a:p>
          <a:p>
            <a:pPr marL="342900" indent="-342900">
              <a:buFont typeface="+mj-lt"/>
              <a:buAutoNum type="arabicPeriod"/>
            </a:pPr>
            <a:r>
              <a:rPr lang="pt-BR" sz="2300" dirty="0" smtClean="0">
                <a:latin typeface="Trebuchet MS"/>
                <a:cs typeface="Trebuchet MS"/>
              </a:rPr>
              <a:t>Grande </a:t>
            </a:r>
            <a:r>
              <a:rPr lang="pt-BR" sz="2300" dirty="0">
                <a:latin typeface="Trebuchet MS"/>
                <a:cs typeface="Trebuchet MS"/>
              </a:rPr>
              <a:t>ênfase no sacerdócio de todos os crentes, lutando por uma igreja mais ativa em sua vida e expressão, na qual todos os santos sejam participantes ativos no ministério</a:t>
            </a:r>
            <a:r>
              <a:rPr lang="pt-BR" sz="2300" dirty="0" smtClean="0">
                <a:latin typeface="Trebuchet MS"/>
                <a:cs typeface="Trebuchet MS"/>
              </a:rPr>
              <a:t>.</a:t>
            </a:r>
          </a:p>
          <a:p>
            <a:pPr marL="342900" indent="-342900">
              <a:buFont typeface="+mj-lt"/>
              <a:buAutoNum type="arabicPeriod"/>
            </a:pPr>
            <a:endParaRPr lang="pt-BR" sz="2300" dirty="0">
              <a:latin typeface="Trebuchet MS"/>
              <a:cs typeface="Trebuchet MS"/>
            </a:endParaRPr>
          </a:p>
          <a:p>
            <a:pPr marL="342900" indent="-342900">
              <a:buFont typeface="+mj-lt"/>
              <a:buAutoNum type="arabicPeriod"/>
            </a:pPr>
            <a:r>
              <a:rPr lang="pt-BR" sz="2300" dirty="0" smtClean="0">
                <a:latin typeface="Trebuchet MS"/>
                <a:cs typeface="Trebuchet MS"/>
              </a:rPr>
              <a:t>Suscita </a:t>
            </a:r>
            <a:r>
              <a:rPr lang="pt-BR" sz="2300" dirty="0">
                <a:latin typeface="Trebuchet MS"/>
                <a:cs typeface="Trebuchet MS"/>
              </a:rPr>
              <a:t>e esclarece dúvidas, por meio da discussão sobre diversos assuntos, sem medo de julgamento ou rejeição</a:t>
            </a:r>
            <a:r>
              <a:rPr lang="pt-BR" sz="2300" dirty="0" smtClean="0">
                <a:latin typeface="Trebuchet MS"/>
                <a:cs typeface="Trebuchet MS"/>
              </a:rPr>
              <a:t>.</a:t>
            </a:r>
            <a:endParaRPr lang="pt-BR" sz="2300" dirty="0">
              <a:latin typeface="Trebuchet MS"/>
              <a:cs typeface="Trebuchet MS"/>
            </a:endParaRPr>
          </a:p>
        </p:txBody>
      </p:sp>
      <p:sp>
        <p:nvSpPr>
          <p:cNvPr id="3" name="CaixaDeTexto 2"/>
          <p:cNvSpPr txBox="1"/>
          <p:nvPr/>
        </p:nvSpPr>
        <p:spPr>
          <a:xfrm>
            <a:off x="3419872" y="548680"/>
            <a:ext cx="2304256" cy="446276"/>
          </a:xfrm>
          <a:prstGeom prst="rect">
            <a:avLst/>
          </a:prstGeom>
          <a:noFill/>
        </p:spPr>
        <p:txBody>
          <a:bodyPr wrap="square" rtlCol="0">
            <a:spAutoFit/>
          </a:bodyPr>
          <a:lstStyle/>
          <a:p>
            <a:pPr algn="ctr"/>
            <a:r>
              <a:rPr lang="pt-BR" sz="2300" b="1" u="sng" dirty="0" smtClean="0">
                <a:latin typeface="Trebuchet MS"/>
                <a:cs typeface="Trebuchet MS"/>
              </a:rPr>
              <a:t>CONCLUSÃO</a:t>
            </a:r>
            <a:endParaRPr lang="pt-BR" sz="2300" u="sng" dirty="0">
              <a:latin typeface="Trebuchet MS"/>
              <a:cs typeface="Trebuchet MS"/>
            </a:endParaRPr>
          </a:p>
        </p:txBody>
      </p:sp>
    </p:spTree>
    <p:extLst>
      <p:ext uri="{BB962C8B-B14F-4D97-AF65-F5344CB8AC3E}">
        <p14:creationId xmlns:p14="http://schemas.microsoft.com/office/powerpoint/2010/main" xmlns="" val="1339307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485900" y="1196752"/>
            <a:ext cx="6974532" cy="4262706"/>
          </a:xfrm>
          <a:prstGeom prst="rect">
            <a:avLst/>
          </a:prstGeom>
          <a:noFill/>
        </p:spPr>
        <p:txBody>
          <a:bodyPr wrap="square" rtlCol="0">
            <a:spAutoFit/>
          </a:bodyPr>
          <a:lstStyle/>
          <a:p>
            <a:pPr algn="just"/>
            <a:r>
              <a:rPr lang="pt-BR" sz="2300" dirty="0" smtClean="0">
                <a:latin typeface="Trebuchet MS"/>
                <a:cs typeface="Trebuchet MS"/>
              </a:rPr>
              <a:t>3. Provisão </a:t>
            </a:r>
            <a:r>
              <a:rPr lang="pt-BR" sz="2300" dirty="0">
                <a:latin typeface="Trebuchet MS"/>
                <a:cs typeface="Trebuchet MS"/>
              </a:rPr>
              <a:t>de cuidado pastoral e assistência prática, nas áreas mais diversas do discipulado: ensino, oração, ação social e </a:t>
            </a:r>
            <a:r>
              <a:rPr lang="pt-BR" sz="2300" dirty="0" smtClean="0">
                <a:latin typeface="Trebuchet MS"/>
                <a:cs typeface="Trebuchet MS"/>
              </a:rPr>
              <a:t>evangelização.</a:t>
            </a:r>
          </a:p>
          <a:p>
            <a:pPr algn="just"/>
            <a:endParaRPr lang="pt-BR" sz="2300" dirty="0" smtClean="0">
              <a:latin typeface="Trebuchet MS"/>
              <a:cs typeface="Trebuchet MS"/>
            </a:endParaRPr>
          </a:p>
          <a:p>
            <a:pPr algn="just"/>
            <a:r>
              <a:rPr lang="pt-BR" sz="2300" dirty="0" smtClean="0">
                <a:latin typeface="Trebuchet MS"/>
                <a:cs typeface="Trebuchet MS"/>
              </a:rPr>
              <a:t>4. </a:t>
            </a:r>
            <a:r>
              <a:rPr lang="pt-BR" sz="2300" dirty="0">
                <a:latin typeface="Trebuchet MS"/>
                <a:cs typeface="Trebuchet MS"/>
              </a:rPr>
              <a:t>Apoio à igreja durante a grande perseguição, tornando possível sua sobrevivência</a:t>
            </a:r>
            <a:r>
              <a:rPr lang="pt-BR" sz="2300" dirty="0" smtClean="0">
                <a:latin typeface="Trebuchet MS"/>
                <a:cs typeface="Trebuchet MS"/>
              </a:rPr>
              <a:t>.</a:t>
            </a:r>
          </a:p>
          <a:p>
            <a:pPr algn="just"/>
            <a:endParaRPr lang="pt-BR" sz="2300" dirty="0" smtClean="0">
              <a:latin typeface="Trebuchet MS"/>
              <a:cs typeface="Trebuchet MS"/>
            </a:endParaRPr>
          </a:p>
          <a:p>
            <a:pPr algn="just"/>
            <a:r>
              <a:rPr lang="pt-BR" sz="2300" dirty="0" smtClean="0">
                <a:latin typeface="Trebuchet MS"/>
                <a:cs typeface="Trebuchet MS"/>
              </a:rPr>
              <a:t>5. Contribuição </a:t>
            </a:r>
            <a:r>
              <a:rPr lang="pt-BR" sz="2300" dirty="0">
                <a:latin typeface="Trebuchet MS"/>
                <a:cs typeface="Trebuchet MS"/>
              </a:rPr>
              <a:t>com o surgimento de grande quantidade da literatura devocional que enfatiza a comunhão viva da igreja fiel a Deus.</a:t>
            </a:r>
          </a:p>
          <a:p>
            <a:pPr algn="just"/>
            <a:endParaRPr lang="pt-BR" sz="2300" dirty="0">
              <a:latin typeface="Trebuchet MS"/>
              <a:cs typeface="Trebuchet MS"/>
            </a:endParaRPr>
          </a:p>
          <a:p>
            <a:pPr marL="342900" indent="-342900">
              <a:buFont typeface="+mj-lt"/>
              <a:buAutoNum type="arabicPeriod"/>
            </a:pPr>
            <a:endParaRPr lang="pt-BR" dirty="0"/>
          </a:p>
        </p:txBody>
      </p:sp>
      <p:sp>
        <p:nvSpPr>
          <p:cNvPr id="3" name="CaixaDeTexto 2"/>
          <p:cNvSpPr txBox="1"/>
          <p:nvPr/>
        </p:nvSpPr>
        <p:spPr>
          <a:xfrm>
            <a:off x="3419872" y="548680"/>
            <a:ext cx="2304256" cy="446276"/>
          </a:xfrm>
          <a:prstGeom prst="rect">
            <a:avLst/>
          </a:prstGeom>
          <a:noFill/>
        </p:spPr>
        <p:txBody>
          <a:bodyPr wrap="square" rtlCol="0">
            <a:spAutoFit/>
          </a:bodyPr>
          <a:lstStyle/>
          <a:p>
            <a:pPr algn="ctr"/>
            <a:r>
              <a:rPr lang="pt-BR" sz="2300" b="1" u="sng" dirty="0" smtClean="0">
                <a:latin typeface="Trebuchet MS"/>
                <a:cs typeface="Trebuchet MS"/>
              </a:rPr>
              <a:t>CONCLUSÃO</a:t>
            </a:r>
            <a:endParaRPr lang="pt-BR" sz="2300" u="sng" dirty="0">
              <a:latin typeface="Trebuchet MS"/>
              <a:cs typeface="Trebuchet MS"/>
            </a:endParaRPr>
          </a:p>
        </p:txBody>
      </p:sp>
    </p:spTree>
    <p:extLst>
      <p:ext uri="{BB962C8B-B14F-4D97-AF65-F5344CB8AC3E}">
        <p14:creationId xmlns:p14="http://schemas.microsoft.com/office/powerpoint/2010/main" xmlns="" val="1340028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475656" y="1052736"/>
            <a:ext cx="6911975" cy="6032422"/>
          </a:xfrm>
          <a:prstGeom prst="rect">
            <a:avLst/>
          </a:prstGeom>
          <a:noFill/>
        </p:spPr>
        <p:txBody>
          <a:bodyPr wrap="square" rtlCol="0">
            <a:spAutoFit/>
          </a:bodyPr>
          <a:lstStyle/>
          <a:p>
            <a:pPr algn="just"/>
            <a:r>
              <a:rPr lang="pt-BR" sz="2300" dirty="0" smtClean="0">
                <a:latin typeface="Trebuchet MS"/>
                <a:cs typeface="Trebuchet MS"/>
              </a:rPr>
              <a:t>6. </a:t>
            </a:r>
            <a:r>
              <a:rPr lang="pt-BR" sz="2300" dirty="0">
                <a:latin typeface="Trebuchet MS"/>
                <a:cs typeface="Trebuchet MS"/>
              </a:rPr>
              <a:t>Contribuição </a:t>
            </a:r>
            <a:r>
              <a:rPr lang="pt-BR" sz="2300" dirty="0" smtClean="0">
                <a:latin typeface="Trebuchet MS"/>
                <a:cs typeface="Trebuchet MS"/>
              </a:rPr>
              <a:t>com o surgimento de grande quantidade da literatura devocional que enfatiza a comunhão viva da igreja fiel a Deus.</a:t>
            </a:r>
          </a:p>
          <a:p>
            <a:pPr algn="just"/>
            <a:endParaRPr lang="pt-BR" dirty="0" smtClean="0">
              <a:latin typeface="Trebuchet MS"/>
              <a:cs typeface="Trebuchet MS"/>
            </a:endParaRPr>
          </a:p>
          <a:p>
            <a:pPr algn="just"/>
            <a:r>
              <a:rPr lang="pt-BR" sz="2300" dirty="0" smtClean="0">
                <a:latin typeface="Trebuchet MS"/>
                <a:cs typeface="Trebuchet MS"/>
              </a:rPr>
              <a:t>7. </a:t>
            </a:r>
            <a:r>
              <a:rPr lang="pt-BR" sz="2300" dirty="0">
                <a:latin typeface="Trebuchet MS"/>
                <a:cs typeface="Trebuchet MS"/>
              </a:rPr>
              <a:t>Inspiração para vários hinos que fazem parte da adoração </a:t>
            </a:r>
            <a:r>
              <a:rPr lang="pt-BR" sz="2300" dirty="0" smtClean="0">
                <a:latin typeface="Trebuchet MS"/>
                <a:cs typeface="Trebuchet MS"/>
              </a:rPr>
              <a:t>contemporânea.</a:t>
            </a:r>
          </a:p>
          <a:p>
            <a:pPr algn="just"/>
            <a:endParaRPr lang="pt-BR" dirty="0" smtClean="0">
              <a:latin typeface="Trebuchet MS"/>
              <a:cs typeface="Trebuchet MS"/>
            </a:endParaRPr>
          </a:p>
          <a:p>
            <a:pPr algn="just"/>
            <a:r>
              <a:rPr lang="pt-BR" sz="2300" dirty="0" smtClean="0">
                <a:latin typeface="Trebuchet MS"/>
                <a:cs typeface="Trebuchet MS"/>
              </a:rPr>
              <a:t>8. </a:t>
            </a:r>
            <a:r>
              <a:rPr lang="pt-BR" sz="2300" dirty="0">
                <a:latin typeface="Trebuchet MS"/>
                <a:cs typeface="Trebuchet MS"/>
              </a:rPr>
              <a:t>Surgimento dos conceitos de liberdade, separação entre a Igreja e o Estado, democracia e restauração da </a:t>
            </a:r>
            <a:r>
              <a:rPr lang="pt-BR" sz="2300" dirty="0" smtClean="0">
                <a:latin typeface="Trebuchet MS"/>
                <a:cs typeface="Trebuchet MS"/>
              </a:rPr>
              <a:t>igreja.</a:t>
            </a:r>
          </a:p>
          <a:p>
            <a:pPr algn="just"/>
            <a:endParaRPr lang="pt-BR" dirty="0" smtClean="0">
              <a:latin typeface="Trebuchet MS"/>
              <a:cs typeface="Trebuchet MS"/>
            </a:endParaRPr>
          </a:p>
          <a:p>
            <a:pPr algn="just"/>
            <a:r>
              <a:rPr lang="pt-BR" sz="2300" dirty="0" smtClean="0">
                <a:latin typeface="Trebuchet MS"/>
                <a:cs typeface="Trebuchet MS"/>
              </a:rPr>
              <a:t>9. </a:t>
            </a:r>
            <a:r>
              <a:rPr lang="pt-BR" sz="2300" dirty="0">
                <a:latin typeface="Trebuchet MS"/>
                <a:cs typeface="Trebuchet MS"/>
              </a:rPr>
              <a:t>Criação das Conferências Sabáticas, nas quais foi incentivada a análise profunda das Escrituras Sagradas, vislumbrando assim parte das doutrinas integrantes do movimento adventista do sétimo dia.</a:t>
            </a:r>
          </a:p>
          <a:p>
            <a:pPr marL="342900" indent="-342900">
              <a:buFont typeface="+mj-lt"/>
              <a:buAutoNum type="arabicPeriod"/>
            </a:pPr>
            <a:endParaRPr lang="pt-BR" dirty="0"/>
          </a:p>
        </p:txBody>
      </p:sp>
      <p:sp>
        <p:nvSpPr>
          <p:cNvPr id="4" name="CaixaDeTexto 2"/>
          <p:cNvSpPr txBox="1"/>
          <p:nvPr/>
        </p:nvSpPr>
        <p:spPr>
          <a:xfrm>
            <a:off x="3419872" y="548680"/>
            <a:ext cx="2304256" cy="446276"/>
          </a:xfrm>
          <a:prstGeom prst="rect">
            <a:avLst/>
          </a:prstGeom>
          <a:noFill/>
        </p:spPr>
        <p:txBody>
          <a:bodyPr wrap="square" rtlCol="0">
            <a:spAutoFit/>
          </a:bodyPr>
          <a:lstStyle/>
          <a:p>
            <a:pPr algn="ctr"/>
            <a:r>
              <a:rPr lang="pt-BR" sz="2300" b="1" u="sng" dirty="0" smtClean="0">
                <a:latin typeface="Trebuchet MS"/>
                <a:cs typeface="Trebuchet MS"/>
              </a:rPr>
              <a:t>CONCLUSÃO</a:t>
            </a:r>
            <a:endParaRPr lang="pt-BR" sz="2300" u="sng" dirty="0">
              <a:latin typeface="Trebuchet MS"/>
              <a:cs typeface="Trebuchet MS"/>
            </a:endParaRPr>
          </a:p>
        </p:txBody>
      </p:sp>
    </p:spTree>
    <p:extLst>
      <p:ext uri="{BB962C8B-B14F-4D97-AF65-F5344CB8AC3E}">
        <p14:creationId xmlns:p14="http://schemas.microsoft.com/office/powerpoint/2010/main" xmlns="" val="40983889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43608" y="1052736"/>
            <a:ext cx="7210251" cy="2416046"/>
          </a:xfrm>
          <a:prstGeom prst="rect">
            <a:avLst/>
          </a:prstGeom>
          <a:noFill/>
        </p:spPr>
        <p:txBody>
          <a:bodyPr wrap="square" rtlCol="0">
            <a:spAutoFit/>
          </a:bodyPr>
          <a:lstStyle/>
          <a:p>
            <a:pPr algn="just"/>
            <a:r>
              <a:rPr lang="pt-BR" sz="2300" dirty="0">
                <a:latin typeface="Trebuchet MS"/>
                <a:cs typeface="Trebuchet MS"/>
              </a:rPr>
              <a:t>Finalmente, a teologia adventista ensina que, nos últimos dias da história da humanidade, novamente virá um tempo de perseguição. Se quisermos sobreviver a esse tempo crucial, devemos começar a estimular a formação dos pequenos grupos agora.</a:t>
            </a:r>
          </a:p>
          <a:p>
            <a:pPr algn="just"/>
            <a:r>
              <a:rPr lang="pt-BR" dirty="0"/>
              <a:t> </a:t>
            </a:r>
          </a:p>
          <a:p>
            <a:endParaRPr lang="pt-BR" dirty="0"/>
          </a:p>
        </p:txBody>
      </p:sp>
      <p:pic>
        <p:nvPicPr>
          <p:cNvPr id="24578" name="Picture 2" descr="Z:\Olga\Imagens\Corbis-42-26195352.jpg"/>
          <p:cNvPicPr>
            <a:picLocks noChangeAspect="1" noChangeArrowheads="1"/>
          </p:cNvPicPr>
          <p:nvPr/>
        </p:nvPicPr>
        <p:blipFill>
          <a:blip r:embed="rId2" cstate="print"/>
          <a:srcRect/>
          <a:stretch>
            <a:fillRect/>
          </a:stretch>
        </p:blipFill>
        <p:spPr bwMode="auto">
          <a:xfrm>
            <a:off x="1619672" y="2233599"/>
            <a:ext cx="5871269" cy="4624401"/>
          </a:xfrm>
          <a:prstGeom prst="rect">
            <a:avLst/>
          </a:prstGeom>
          <a:noFill/>
          <a:effectLst>
            <a:softEdge rad="635000"/>
          </a:effectLst>
        </p:spPr>
      </p:pic>
    </p:spTree>
    <p:extLst>
      <p:ext uri="{BB962C8B-B14F-4D97-AF65-F5344CB8AC3E}">
        <p14:creationId xmlns:p14="http://schemas.microsoft.com/office/powerpoint/2010/main" xmlns="" val="2997604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485900" y="1124744"/>
            <a:ext cx="6911975" cy="5678479"/>
          </a:xfrm>
          <a:prstGeom prst="rect">
            <a:avLst/>
          </a:prstGeom>
          <a:noFill/>
        </p:spPr>
        <p:txBody>
          <a:bodyPr wrap="square" rtlCol="0">
            <a:spAutoFit/>
          </a:bodyPr>
          <a:lstStyle/>
          <a:p>
            <a:pPr algn="just"/>
            <a:r>
              <a:rPr lang="pt-BR" sz="2300" b="1" dirty="0" smtClean="0">
                <a:latin typeface="Trebuchet MS"/>
                <a:cs typeface="Trebuchet MS"/>
              </a:rPr>
              <a:t>1</a:t>
            </a:r>
            <a:r>
              <a:rPr lang="pt-BR" sz="2300" b="1" dirty="0">
                <a:latin typeface="Trebuchet MS"/>
                <a:cs typeface="Trebuchet MS"/>
              </a:rPr>
              <a:t>. </a:t>
            </a:r>
            <a:r>
              <a:rPr lang="pt-BR" sz="2300" dirty="0">
                <a:latin typeface="Trebuchet MS"/>
                <a:cs typeface="Trebuchet MS"/>
              </a:rPr>
              <a:t>Que elementos se destacaram, juntamente com a Bíblia, como a mensagem principal e o ponto importante da fé puritana? Qual era o dia da semana em que a igreja puritana ficava aberta e o que acontecia durante os outros seis dias da semana?</a:t>
            </a:r>
          </a:p>
          <a:p>
            <a:pPr algn="just"/>
            <a:r>
              <a:rPr lang="pt-BR" sz="2300" b="1" dirty="0">
                <a:latin typeface="Trebuchet MS"/>
                <a:cs typeface="Trebuchet MS"/>
              </a:rPr>
              <a:t>2. </a:t>
            </a:r>
            <a:r>
              <a:rPr lang="pt-BR" sz="2300" dirty="0">
                <a:latin typeface="Trebuchet MS"/>
                <a:cs typeface="Trebuchet MS"/>
              </a:rPr>
              <a:t>Com o objetivo de restaurar o cristianismo primitivo, que ele- mentos, empregados por </a:t>
            </a:r>
            <a:r>
              <a:rPr lang="pt-BR" sz="2300" dirty="0" err="1">
                <a:latin typeface="Trebuchet MS"/>
                <a:cs typeface="Trebuchet MS"/>
              </a:rPr>
              <a:t>Schwenckfeld</a:t>
            </a:r>
            <a:r>
              <a:rPr lang="pt-BR" sz="2300" dirty="0">
                <a:latin typeface="Trebuchet MS"/>
                <a:cs typeface="Trebuchet MS"/>
              </a:rPr>
              <a:t>, na Reforma, foram instituídos pelos </a:t>
            </a:r>
            <a:r>
              <a:rPr lang="pt-BR" sz="2300" dirty="0" err="1">
                <a:latin typeface="Trebuchet MS"/>
                <a:cs typeface="Trebuchet MS"/>
              </a:rPr>
              <a:t>quakers</a:t>
            </a:r>
            <a:r>
              <a:rPr lang="pt-BR" sz="2300" dirty="0">
                <a:latin typeface="Trebuchet MS"/>
                <a:cs typeface="Trebuchet MS"/>
              </a:rPr>
              <a:t> e quais atividades eles desenvolviam?</a:t>
            </a:r>
          </a:p>
          <a:p>
            <a:pPr algn="just"/>
            <a:r>
              <a:rPr lang="pt-BR" sz="2300" b="1" dirty="0">
                <a:latin typeface="Trebuchet MS"/>
                <a:cs typeface="Trebuchet MS"/>
              </a:rPr>
              <a:t>3. </a:t>
            </a:r>
            <a:r>
              <a:rPr lang="pt-BR" sz="2300" dirty="0">
                <a:latin typeface="Trebuchet MS"/>
                <a:cs typeface="Trebuchet MS"/>
              </a:rPr>
              <a:t>Sob a direção do sacerdote alemão </a:t>
            </a:r>
            <a:r>
              <a:rPr lang="pt-BR" sz="2300" dirty="0" err="1">
                <a:latin typeface="Trebuchet MS"/>
                <a:cs typeface="Trebuchet MS"/>
              </a:rPr>
              <a:t>Philipp</a:t>
            </a:r>
            <a:r>
              <a:rPr lang="pt-BR" sz="2300" dirty="0">
                <a:latin typeface="Trebuchet MS"/>
                <a:cs typeface="Trebuchet MS"/>
              </a:rPr>
              <a:t> Jakob </a:t>
            </a:r>
            <a:r>
              <a:rPr lang="pt-BR" sz="2300" dirty="0" err="1">
                <a:latin typeface="Trebuchet MS"/>
                <a:cs typeface="Trebuchet MS"/>
              </a:rPr>
              <a:t>Spener</a:t>
            </a:r>
            <a:r>
              <a:rPr lang="pt-BR" sz="2300" dirty="0">
                <a:latin typeface="Trebuchet MS"/>
                <a:cs typeface="Trebuchet MS"/>
              </a:rPr>
              <a:t>, uma reforma teve início em 1670. Como </a:t>
            </a:r>
            <a:r>
              <a:rPr lang="pt-BR" sz="2300" dirty="0" err="1">
                <a:latin typeface="Trebuchet MS"/>
                <a:cs typeface="Trebuchet MS"/>
              </a:rPr>
              <a:t>Spener</a:t>
            </a:r>
            <a:r>
              <a:rPr lang="pt-BR" sz="2300" dirty="0">
                <a:latin typeface="Trebuchet MS"/>
                <a:cs typeface="Trebuchet MS"/>
              </a:rPr>
              <a:t> encarou o elemento instituído nessa reforma e quais atividades eram </a:t>
            </a:r>
            <a:r>
              <a:rPr lang="pt-BR" sz="2300" dirty="0" smtClean="0">
                <a:latin typeface="Trebuchet MS"/>
                <a:cs typeface="Trebuchet MS"/>
              </a:rPr>
              <a:t>desenvolvidas </a:t>
            </a:r>
            <a:r>
              <a:rPr lang="pt-BR" sz="2300" dirty="0">
                <a:latin typeface="Trebuchet MS"/>
                <a:cs typeface="Trebuchet MS"/>
              </a:rPr>
              <a:t>semanalmente?</a:t>
            </a:r>
          </a:p>
          <a:p>
            <a:endParaRPr lang="pt-BR" dirty="0"/>
          </a:p>
        </p:txBody>
      </p:sp>
      <p:sp>
        <p:nvSpPr>
          <p:cNvPr id="3" name="CaixaDeTexto 1"/>
          <p:cNvSpPr txBox="1"/>
          <p:nvPr/>
        </p:nvSpPr>
        <p:spPr>
          <a:xfrm>
            <a:off x="1259632" y="622300"/>
            <a:ext cx="6624736" cy="446276"/>
          </a:xfrm>
          <a:prstGeom prst="rect">
            <a:avLst/>
          </a:prstGeom>
          <a:noFill/>
        </p:spPr>
        <p:txBody>
          <a:bodyPr wrap="square" rtlCol="0">
            <a:spAutoFit/>
          </a:bodyPr>
          <a:lstStyle/>
          <a:p>
            <a:pPr algn="ctr"/>
            <a:r>
              <a:rPr lang="pt-BR" sz="2300" b="1" u="sng" dirty="0" smtClean="0">
                <a:latin typeface="Trebuchet MS"/>
                <a:cs typeface="Trebuchet MS"/>
              </a:rPr>
              <a:t>PERGUNTAS PARA REFLEXÃO</a:t>
            </a:r>
          </a:p>
        </p:txBody>
      </p:sp>
    </p:spTree>
    <p:extLst>
      <p:ext uri="{BB962C8B-B14F-4D97-AF65-F5344CB8AC3E}">
        <p14:creationId xmlns:p14="http://schemas.microsoft.com/office/powerpoint/2010/main" xmlns="" val="2394578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Z:\Olga\Imagens\Corbis-42-28619226.jpg"/>
          <p:cNvPicPr>
            <a:picLocks noChangeAspect="1" noChangeArrowheads="1"/>
          </p:cNvPicPr>
          <p:nvPr/>
        </p:nvPicPr>
        <p:blipFill>
          <a:blip r:embed="rId2" cstate="print"/>
          <a:srcRect/>
          <a:stretch>
            <a:fillRect/>
          </a:stretch>
        </p:blipFill>
        <p:spPr bwMode="auto">
          <a:xfrm>
            <a:off x="5436096" y="332656"/>
            <a:ext cx="4058522" cy="6114309"/>
          </a:xfrm>
          <a:prstGeom prst="rect">
            <a:avLst/>
          </a:prstGeom>
          <a:noFill/>
          <a:effectLst>
            <a:softEdge rad="635000"/>
          </a:effectLst>
        </p:spPr>
      </p:pic>
      <p:sp>
        <p:nvSpPr>
          <p:cNvPr id="2" name="CaixaDeTexto 1"/>
          <p:cNvSpPr txBox="1"/>
          <p:nvPr/>
        </p:nvSpPr>
        <p:spPr>
          <a:xfrm>
            <a:off x="827584" y="620688"/>
            <a:ext cx="6984776" cy="2215991"/>
          </a:xfrm>
          <a:prstGeom prst="rect">
            <a:avLst/>
          </a:prstGeom>
          <a:noFill/>
        </p:spPr>
        <p:txBody>
          <a:bodyPr wrap="square" rtlCol="0">
            <a:spAutoFit/>
          </a:bodyPr>
          <a:lstStyle/>
          <a:p>
            <a:pPr algn="just"/>
            <a:r>
              <a:rPr lang="pt-BR" sz="2300" dirty="0" smtClean="0">
                <a:latin typeface="Trebuchet MS"/>
                <a:cs typeface="Trebuchet MS"/>
              </a:rPr>
              <a:t>Cada </a:t>
            </a:r>
            <a:r>
              <a:rPr lang="pt-BR" sz="2300" dirty="0">
                <a:latin typeface="Trebuchet MS"/>
                <a:cs typeface="Trebuchet MS"/>
              </a:rPr>
              <a:t>pessoa é uma combinação de falhas e esperanças que necessitam ser exteriorizadas. Pode-se comprovar isso por meio dos sentimentos expressos em alguém que vai ao culto na igreja; inconscientemente, cada um espera que suas necessidades sejam </a:t>
            </a:r>
            <a:r>
              <a:rPr lang="pt-BR" sz="2300" dirty="0" smtClean="0">
                <a:latin typeface="Trebuchet MS"/>
                <a:cs typeface="Trebuchet MS"/>
              </a:rPr>
              <a:t>saciadas.5</a:t>
            </a:r>
            <a:endParaRPr lang="pt-BR" sz="2300" dirty="0">
              <a:latin typeface="Trebuchet MS"/>
              <a:cs typeface="Trebuchet MS"/>
            </a:endParaRPr>
          </a:p>
        </p:txBody>
      </p:sp>
      <p:sp>
        <p:nvSpPr>
          <p:cNvPr id="5" name="CaixaDeTexto 4"/>
          <p:cNvSpPr txBox="1"/>
          <p:nvPr/>
        </p:nvSpPr>
        <p:spPr>
          <a:xfrm>
            <a:off x="899592" y="2852936"/>
            <a:ext cx="5040560" cy="3477875"/>
          </a:xfrm>
          <a:prstGeom prst="rect">
            <a:avLst/>
          </a:prstGeom>
          <a:noFill/>
        </p:spPr>
        <p:txBody>
          <a:bodyPr wrap="square" rtlCol="0">
            <a:spAutoFit/>
          </a:bodyPr>
          <a:lstStyle/>
          <a:p>
            <a:pPr algn="just"/>
            <a:r>
              <a:rPr lang="pt-BR" sz="2300" dirty="0" smtClean="0">
                <a:latin typeface="Trebuchet MS"/>
                <a:cs typeface="Trebuchet MS"/>
              </a:rPr>
              <a:t>Enquanto </a:t>
            </a:r>
            <a:r>
              <a:rPr lang="pt-BR" sz="2300" dirty="0">
                <a:latin typeface="Trebuchet MS"/>
                <a:cs typeface="Trebuchet MS"/>
              </a:rPr>
              <a:t>isso, os serviços religiosos tradicionais, em especial a realidade vivida pela igreja popular do século 16, careciam das condições para o desenvolvimento do companheirismo e da amizade cristã, por meio dos quais essas necessidades poderiam ser supridas.</a:t>
            </a:r>
          </a:p>
          <a:p>
            <a:endParaRPr lang="pt-BR" dirty="0"/>
          </a:p>
          <a:p>
            <a:endParaRPr lang="pt-BR" dirty="0"/>
          </a:p>
        </p:txBody>
      </p:sp>
    </p:spTree>
    <p:extLst>
      <p:ext uri="{BB962C8B-B14F-4D97-AF65-F5344CB8AC3E}">
        <p14:creationId xmlns:p14="http://schemas.microsoft.com/office/powerpoint/2010/main" xmlns="" val="2922786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331640" y="692696"/>
            <a:ext cx="7055991" cy="5324535"/>
          </a:xfrm>
          <a:prstGeom prst="rect">
            <a:avLst/>
          </a:prstGeom>
          <a:noFill/>
        </p:spPr>
        <p:txBody>
          <a:bodyPr wrap="square" rtlCol="0">
            <a:spAutoFit/>
          </a:bodyPr>
          <a:lstStyle/>
          <a:p>
            <a:pPr algn="just"/>
            <a:r>
              <a:rPr lang="pt-BR" sz="2300" dirty="0">
                <a:latin typeface="Trebuchet MS"/>
                <a:cs typeface="Trebuchet MS"/>
              </a:rPr>
              <a:t>Conscientes dessa carência, os reformadores foram em busca de uma restauração que os levasse às raízes teológicas, sem deixar de lado o âmbito relacional. Martinho Lutero atribuiu tal importância ao ato de se reunir em pequenos grupos. William A. Beckham concluiu que essa foi a “nonagésima sexta tese que Lutero não chegou a escrever”</a:t>
            </a:r>
            <a:r>
              <a:rPr lang="pt-BR" sz="2300" i="1" dirty="0">
                <a:latin typeface="Trebuchet MS"/>
                <a:cs typeface="Trebuchet MS"/>
              </a:rPr>
              <a:t>.</a:t>
            </a:r>
            <a:r>
              <a:rPr lang="pt-BR" sz="2300" dirty="0">
                <a:latin typeface="Trebuchet MS"/>
                <a:cs typeface="Trebuchet MS"/>
              </a:rPr>
              <a:t>6</a:t>
            </a:r>
          </a:p>
          <a:p>
            <a:pPr algn="just"/>
            <a:r>
              <a:rPr lang="pt-BR" sz="2300" dirty="0">
                <a:latin typeface="Trebuchet MS"/>
                <a:cs typeface="Trebuchet MS"/>
              </a:rPr>
              <a:t>Martin </a:t>
            </a:r>
            <a:r>
              <a:rPr lang="pt-BR" sz="2300" dirty="0" err="1">
                <a:latin typeface="Trebuchet MS"/>
                <a:cs typeface="Trebuchet MS"/>
              </a:rPr>
              <a:t>Bucer</a:t>
            </a:r>
            <a:r>
              <a:rPr lang="pt-BR" sz="2300" dirty="0">
                <a:latin typeface="Trebuchet MS"/>
                <a:cs typeface="Trebuchet MS"/>
              </a:rPr>
              <a:t>, por meio do </a:t>
            </a:r>
            <a:r>
              <a:rPr lang="pt-BR" sz="2300" i="1" dirty="0" err="1">
                <a:latin typeface="Trebuchet MS"/>
                <a:cs typeface="Trebuchet MS"/>
              </a:rPr>
              <a:t>Grund</a:t>
            </a:r>
            <a:r>
              <a:rPr lang="pt-BR" sz="2300" i="1" dirty="0">
                <a:latin typeface="Trebuchet MS"/>
                <a:cs typeface="Trebuchet MS"/>
              </a:rPr>
              <a:t> </a:t>
            </a:r>
            <a:r>
              <a:rPr lang="pt-BR" sz="2300" i="1" dirty="0" err="1">
                <a:latin typeface="Trebuchet MS"/>
                <a:cs typeface="Trebuchet MS"/>
              </a:rPr>
              <a:t>und</a:t>
            </a:r>
            <a:r>
              <a:rPr lang="pt-BR" sz="2300" i="1" dirty="0">
                <a:latin typeface="Trebuchet MS"/>
                <a:cs typeface="Trebuchet MS"/>
              </a:rPr>
              <a:t> </a:t>
            </a:r>
            <a:r>
              <a:rPr lang="pt-BR" sz="2300" i="1" dirty="0" err="1">
                <a:latin typeface="Trebuchet MS"/>
                <a:cs typeface="Trebuchet MS"/>
              </a:rPr>
              <a:t>Ursach</a:t>
            </a:r>
            <a:r>
              <a:rPr lang="pt-BR" sz="2300" i="1" dirty="0">
                <a:latin typeface="Trebuchet MS"/>
                <a:cs typeface="Trebuchet MS"/>
              </a:rPr>
              <a:t> </a:t>
            </a:r>
            <a:r>
              <a:rPr lang="pt-BR" sz="2300" dirty="0">
                <a:latin typeface="Trebuchet MS"/>
                <a:cs typeface="Trebuchet MS"/>
              </a:rPr>
              <a:t>(reforma do programa litúrgico da igreja de </a:t>
            </a:r>
            <a:r>
              <a:rPr lang="pt-BR" sz="2300" dirty="0" err="1">
                <a:latin typeface="Trebuchet MS"/>
                <a:cs typeface="Trebuchet MS"/>
              </a:rPr>
              <a:t>Strassburg</a:t>
            </a:r>
            <a:r>
              <a:rPr lang="pt-BR" sz="2300" dirty="0">
                <a:latin typeface="Trebuchet MS"/>
                <a:cs typeface="Trebuchet MS"/>
              </a:rPr>
              <a:t>),7 </a:t>
            </a:r>
            <a:r>
              <a:rPr lang="pt-BR" sz="2300" dirty="0" err="1">
                <a:latin typeface="Trebuchet MS"/>
                <a:cs typeface="Trebuchet MS"/>
              </a:rPr>
              <a:t>Ulrico</a:t>
            </a:r>
            <a:r>
              <a:rPr lang="pt-BR" sz="2300" dirty="0">
                <a:latin typeface="Trebuchet MS"/>
                <a:cs typeface="Trebuchet MS"/>
              </a:rPr>
              <a:t> </a:t>
            </a:r>
            <a:r>
              <a:rPr lang="pt-BR" sz="2300" dirty="0" err="1">
                <a:latin typeface="Trebuchet MS"/>
                <a:cs typeface="Trebuchet MS"/>
              </a:rPr>
              <a:t>Zwínglio</a:t>
            </a:r>
            <a:r>
              <a:rPr lang="pt-BR" sz="2300" dirty="0">
                <a:latin typeface="Trebuchet MS"/>
                <a:cs typeface="Trebuchet MS"/>
              </a:rPr>
              <a:t>, com a rede de pequenos grupos instituídos  nas casas de Zurique8, e Gaspar </a:t>
            </a:r>
            <a:r>
              <a:rPr lang="pt-BR" sz="2300" dirty="0" err="1">
                <a:latin typeface="Trebuchet MS"/>
                <a:cs typeface="Trebuchet MS"/>
              </a:rPr>
              <a:t>Schwenck</a:t>
            </a:r>
            <a:r>
              <a:rPr lang="pt-BR" sz="2300" dirty="0">
                <a:latin typeface="Trebuchet MS"/>
                <a:cs typeface="Trebuchet MS"/>
              </a:rPr>
              <a:t>- </a:t>
            </a:r>
            <a:r>
              <a:rPr lang="pt-BR" sz="2300" dirty="0" err="1">
                <a:latin typeface="Trebuchet MS"/>
                <a:cs typeface="Trebuchet MS"/>
              </a:rPr>
              <a:t>feld</a:t>
            </a:r>
            <a:r>
              <a:rPr lang="pt-BR" sz="2300" dirty="0">
                <a:latin typeface="Trebuchet MS"/>
                <a:cs typeface="Trebuchet MS"/>
              </a:rPr>
              <a:t> também o demonstraram por intermédio dos </a:t>
            </a:r>
            <a:r>
              <a:rPr lang="pt-BR" sz="2300" i="1" dirty="0" err="1">
                <a:latin typeface="Trebuchet MS"/>
                <a:cs typeface="Trebuchet MS"/>
              </a:rPr>
              <a:t>conventicles</a:t>
            </a:r>
            <a:r>
              <a:rPr lang="pt-BR" sz="2300" i="1" dirty="0">
                <a:latin typeface="Trebuchet MS"/>
                <a:cs typeface="Trebuchet MS"/>
              </a:rPr>
              <a:t> </a:t>
            </a:r>
            <a:r>
              <a:rPr lang="pt-BR" sz="2300" dirty="0">
                <a:latin typeface="Trebuchet MS"/>
                <a:cs typeface="Trebuchet MS"/>
              </a:rPr>
              <a:t>(reunião dos pequenos grupos).9</a:t>
            </a:r>
          </a:p>
          <a:p>
            <a:endParaRPr lang="pt-BR" dirty="0"/>
          </a:p>
        </p:txBody>
      </p:sp>
    </p:spTree>
    <p:extLst>
      <p:ext uri="{BB962C8B-B14F-4D97-AF65-F5344CB8AC3E}">
        <p14:creationId xmlns:p14="http://schemas.microsoft.com/office/powerpoint/2010/main" xmlns="" val="4232155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Z:\Olga\Imagens\Corbis-42-26195352.jpg"/>
          <p:cNvPicPr>
            <a:picLocks noChangeAspect="1" noChangeArrowheads="1"/>
          </p:cNvPicPr>
          <p:nvPr/>
        </p:nvPicPr>
        <p:blipFill>
          <a:blip r:embed="rId2" cstate="print"/>
          <a:srcRect/>
          <a:stretch>
            <a:fillRect/>
          </a:stretch>
        </p:blipFill>
        <p:spPr bwMode="auto">
          <a:xfrm>
            <a:off x="3540106" y="2617418"/>
            <a:ext cx="5784422" cy="4555998"/>
          </a:xfrm>
          <a:prstGeom prst="rect">
            <a:avLst/>
          </a:prstGeom>
          <a:noFill/>
          <a:effectLst>
            <a:softEdge rad="635000"/>
          </a:effectLst>
        </p:spPr>
      </p:pic>
      <p:sp>
        <p:nvSpPr>
          <p:cNvPr id="2" name="CaixaDeTexto 1"/>
          <p:cNvSpPr txBox="1"/>
          <p:nvPr/>
        </p:nvSpPr>
        <p:spPr>
          <a:xfrm>
            <a:off x="971600" y="1052736"/>
            <a:ext cx="7282259" cy="2215991"/>
          </a:xfrm>
          <a:prstGeom prst="rect">
            <a:avLst/>
          </a:prstGeom>
          <a:noFill/>
        </p:spPr>
        <p:txBody>
          <a:bodyPr wrap="square" rtlCol="0">
            <a:spAutoFit/>
          </a:bodyPr>
          <a:lstStyle/>
          <a:p>
            <a:pPr algn="just"/>
            <a:r>
              <a:rPr lang="pt-BR" sz="2300" dirty="0">
                <a:latin typeface="Trebuchet MS"/>
                <a:cs typeface="Trebuchet MS"/>
              </a:rPr>
              <a:t>Dentro dos movimentos luterano, calvinista, anglicano e anabatista, surgiram pessoas que ficaram insatisfeitas com a forma de vida assumida e difundida por eles. Como resultado, o anglicanismo da </a:t>
            </a:r>
            <a:r>
              <a:rPr lang="pt-BR" sz="2300" dirty="0" smtClean="0">
                <a:latin typeface="Trebuchet MS"/>
                <a:cs typeface="Trebuchet MS"/>
              </a:rPr>
              <a:t>Inglaterra </a:t>
            </a:r>
            <a:r>
              <a:rPr lang="pt-BR" sz="2300" dirty="0">
                <a:latin typeface="Trebuchet MS"/>
                <a:cs typeface="Trebuchet MS"/>
              </a:rPr>
              <a:t>se dividiu em alguns movimentos: puritanos, </a:t>
            </a:r>
            <a:r>
              <a:rPr lang="pt-BR" sz="2300" dirty="0" err="1" smtClean="0">
                <a:latin typeface="Trebuchet MS"/>
                <a:cs typeface="Trebuchet MS"/>
              </a:rPr>
              <a:t>congregacionalistas</a:t>
            </a:r>
            <a:r>
              <a:rPr lang="pt-BR" sz="2300" dirty="0">
                <a:latin typeface="Trebuchet MS"/>
                <a:cs typeface="Trebuchet MS"/>
              </a:rPr>
              <a:t>, </a:t>
            </a:r>
            <a:r>
              <a:rPr lang="pt-BR" sz="2300" dirty="0" err="1">
                <a:latin typeface="Trebuchet MS"/>
                <a:cs typeface="Trebuchet MS"/>
              </a:rPr>
              <a:t>quakers</a:t>
            </a:r>
            <a:r>
              <a:rPr lang="pt-BR" sz="2300" dirty="0">
                <a:latin typeface="Trebuchet MS"/>
                <a:cs typeface="Trebuchet MS"/>
              </a:rPr>
              <a:t> e metodistas. </a:t>
            </a:r>
          </a:p>
        </p:txBody>
      </p:sp>
      <p:sp>
        <p:nvSpPr>
          <p:cNvPr id="3" name="CaixaDeTexto 2"/>
          <p:cNvSpPr txBox="1"/>
          <p:nvPr/>
        </p:nvSpPr>
        <p:spPr>
          <a:xfrm>
            <a:off x="1482567" y="545485"/>
            <a:ext cx="6192688" cy="723275"/>
          </a:xfrm>
          <a:prstGeom prst="rect">
            <a:avLst/>
          </a:prstGeom>
          <a:noFill/>
        </p:spPr>
        <p:txBody>
          <a:bodyPr wrap="square" rtlCol="0">
            <a:spAutoFit/>
          </a:bodyPr>
          <a:lstStyle/>
          <a:p>
            <a:r>
              <a:rPr lang="pt-BR" sz="2300" b="1" u="sng" dirty="0" smtClean="0">
                <a:latin typeface="Trebuchet MS"/>
                <a:cs typeface="Trebuchet MS"/>
              </a:rPr>
              <a:t>PEQUENOS GRUPOS DEPOIS DA REFORMA</a:t>
            </a:r>
            <a:endParaRPr lang="pt-BR" sz="2300" u="sng" dirty="0" smtClean="0">
              <a:latin typeface="Trebuchet MS"/>
              <a:cs typeface="Trebuchet MS"/>
            </a:endParaRPr>
          </a:p>
          <a:p>
            <a:endParaRPr lang="pt-BR" dirty="0"/>
          </a:p>
        </p:txBody>
      </p:sp>
      <p:sp>
        <p:nvSpPr>
          <p:cNvPr id="5" name="CaixaDeTexto 4"/>
          <p:cNvSpPr txBox="1"/>
          <p:nvPr/>
        </p:nvSpPr>
        <p:spPr>
          <a:xfrm>
            <a:off x="971600" y="3212976"/>
            <a:ext cx="4392488" cy="2215991"/>
          </a:xfrm>
          <a:prstGeom prst="rect">
            <a:avLst/>
          </a:prstGeom>
          <a:noFill/>
        </p:spPr>
        <p:txBody>
          <a:bodyPr wrap="square" rtlCol="0">
            <a:spAutoFit/>
          </a:bodyPr>
          <a:lstStyle/>
          <a:p>
            <a:pPr algn="just"/>
            <a:r>
              <a:rPr lang="pt-BR" sz="2300" dirty="0" smtClean="0">
                <a:latin typeface="Trebuchet MS"/>
                <a:cs typeface="Trebuchet MS"/>
              </a:rPr>
              <a:t>O </a:t>
            </a:r>
            <a:r>
              <a:rPr lang="pt-BR" sz="2300" dirty="0">
                <a:latin typeface="Trebuchet MS"/>
                <a:cs typeface="Trebuchet MS"/>
              </a:rPr>
              <a:t>luteranismo da Alemanha se dividiu em </a:t>
            </a:r>
            <a:r>
              <a:rPr lang="pt-BR" sz="2300" dirty="0" err="1">
                <a:latin typeface="Trebuchet MS"/>
                <a:cs typeface="Trebuchet MS"/>
              </a:rPr>
              <a:t>pietistas</a:t>
            </a:r>
            <a:r>
              <a:rPr lang="pt-BR" sz="2300" dirty="0">
                <a:latin typeface="Trebuchet MS"/>
                <a:cs typeface="Trebuchet MS"/>
              </a:rPr>
              <a:t> e </a:t>
            </a:r>
            <a:r>
              <a:rPr lang="pt-BR" sz="2300" dirty="0" err="1" smtClean="0">
                <a:latin typeface="Trebuchet MS"/>
                <a:cs typeface="Trebuchet MS"/>
              </a:rPr>
              <a:t>morávios</a:t>
            </a:r>
            <a:r>
              <a:rPr lang="pt-BR" sz="2300" dirty="0" smtClean="0">
                <a:latin typeface="Trebuchet MS"/>
                <a:cs typeface="Trebuchet MS"/>
              </a:rPr>
              <a:t> </a:t>
            </a:r>
            <a:r>
              <a:rPr lang="pt-BR" sz="2300" dirty="0">
                <a:latin typeface="Trebuchet MS"/>
                <a:cs typeface="Trebuchet MS"/>
              </a:rPr>
              <a:t>etc. O calvinismo da Suíça</a:t>
            </a:r>
            <a:r>
              <a:rPr lang="pt-BR" sz="2300" dirty="0" smtClean="0">
                <a:latin typeface="Trebuchet MS"/>
                <a:cs typeface="Trebuchet MS"/>
              </a:rPr>
              <a:t>,</a:t>
            </a:r>
          </a:p>
          <a:p>
            <a:pPr algn="just"/>
            <a:r>
              <a:rPr lang="pt-BR" sz="2300" dirty="0" smtClean="0">
                <a:latin typeface="Trebuchet MS"/>
                <a:cs typeface="Trebuchet MS"/>
              </a:rPr>
              <a:t>em presbiterianismo, e os</a:t>
            </a:r>
          </a:p>
          <a:p>
            <a:pPr algn="just"/>
            <a:r>
              <a:rPr lang="pt-BR" sz="2300" dirty="0" err="1" smtClean="0">
                <a:latin typeface="Trebuchet MS"/>
                <a:cs typeface="Trebuchet MS"/>
              </a:rPr>
              <a:t>anabatistas</a:t>
            </a:r>
            <a:r>
              <a:rPr lang="pt-BR" sz="2300" dirty="0" smtClean="0">
                <a:latin typeface="Trebuchet MS"/>
                <a:cs typeface="Trebuchet MS"/>
              </a:rPr>
              <a:t> </a:t>
            </a:r>
            <a:r>
              <a:rPr lang="pt-BR" sz="2300" dirty="0">
                <a:latin typeface="Trebuchet MS"/>
                <a:cs typeface="Trebuchet MS"/>
              </a:rPr>
              <a:t>em </a:t>
            </a:r>
            <a:r>
              <a:rPr lang="pt-BR" sz="2300" dirty="0" err="1" smtClean="0">
                <a:latin typeface="Trebuchet MS"/>
                <a:cs typeface="Trebuchet MS"/>
              </a:rPr>
              <a:t>menonitas</a:t>
            </a:r>
            <a:endParaRPr lang="pt-BR" sz="2300" dirty="0" smtClean="0">
              <a:latin typeface="Trebuchet MS"/>
              <a:cs typeface="Trebuchet MS"/>
            </a:endParaRPr>
          </a:p>
          <a:p>
            <a:pPr algn="just"/>
            <a:r>
              <a:rPr lang="pt-BR" sz="2300" dirty="0" smtClean="0">
                <a:latin typeface="Trebuchet MS"/>
                <a:cs typeface="Trebuchet MS"/>
              </a:rPr>
              <a:t>e </a:t>
            </a:r>
            <a:r>
              <a:rPr lang="pt-BR" sz="2300" dirty="0">
                <a:latin typeface="Trebuchet MS"/>
                <a:cs typeface="Trebuchet MS"/>
              </a:rPr>
              <a:t>batistas</a:t>
            </a:r>
            <a:r>
              <a:rPr lang="pt-BR" sz="2300" dirty="0" smtClean="0">
                <a:latin typeface="Trebuchet MS"/>
                <a:cs typeface="Trebuchet MS"/>
              </a:rPr>
              <a:t>.</a:t>
            </a:r>
            <a:endParaRPr lang="pt-BR" sz="2300" dirty="0">
              <a:latin typeface="Trebuchet MS"/>
              <a:cs typeface="Trebuchet MS"/>
            </a:endParaRPr>
          </a:p>
        </p:txBody>
      </p:sp>
    </p:spTree>
    <p:extLst>
      <p:ext uri="{BB962C8B-B14F-4D97-AF65-F5344CB8AC3E}">
        <p14:creationId xmlns:p14="http://schemas.microsoft.com/office/powerpoint/2010/main" xmlns="" val="3384110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Z:\Olga\Imagens\Corbis.jpg"/>
          <p:cNvPicPr>
            <a:picLocks noChangeAspect="1" noChangeArrowheads="1"/>
          </p:cNvPicPr>
          <p:nvPr/>
        </p:nvPicPr>
        <p:blipFill>
          <a:blip r:embed="rId2" cstate="print"/>
          <a:srcRect/>
          <a:stretch>
            <a:fillRect/>
          </a:stretch>
        </p:blipFill>
        <p:spPr bwMode="auto">
          <a:xfrm>
            <a:off x="1619672" y="3068960"/>
            <a:ext cx="5692823" cy="3789040"/>
          </a:xfrm>
          <a:prstGeom prst="rect">
            <a:avLst/>
          </a:prstGeom>
          <a:noFill/>
          <a:effectLst>
            <a:softEdge rad="635000"/>
          </a:effectLst>
        </p:spPr>
      </p:pic>
      <p:sp>
        <p:nvSpPr>
          <p:cNvPr id="2" name="CaixaDeTexto 1"/>
          <p:cNvSpPr txBox="1"/>
          <p:nvPr/>
        </p:nvSpPr>
        <p:spPr>
          <a:xfrm>
            <a:off x="1115616" y="908720"/>
            <a:ext cx="7066235" cy="3200876"/>
          </a:xfrm>
          <a:prstGeom prst="rect">
            <a:avLst/>
          </a:prstGeom>
          <a:noFill/>
        </p:spPr>
        <p:txBody>
          <a:bodyPr wrap="square" rtlCol="0">
            <a:spAutoFit/>
          </a:bodyPr>
          <a:lstStyle/>
          <a:p>
            <a:pPr algn="just"/>
            <a:r>
              <a:rPr lang="pt-BR" sz="2300" dirty="0" smtClean="0">
                <a:latin typeface="Trebuchet MS"/>
                <a:cs typeface="Trebuchet MS"/>
              </a:rPr>
              <a:t>À </a:t>
            </a:r>
            <a:r>
              <a:rPr lang="pt-BR" sz="2300" dirty="0">
                <a:latin typeface="Trebuchet MS"/>
                <a:cs typeface="Trebuchet MS"/>
              </a:rPr>
              <a:t>semelhança da primeira onda da reforma, esses movimentos </a:t>
            </a:r>
            <a:r>
              <a:rPr lang="pt-BR" sz="2300" dirty="0" smtClean="0">
                <a:latin typeface="Trebuchet MS"/>
                <a:cs typeface="Trebuchet MS"/>
              </a:rPr>
              <a:t>defendiam </a:t>
            </a:r>
            <a:r>
              <a:rPr lang="pt-BR" sz="2300" dirty="0">
                <a:latin typeface="Trebuchet MS"/>
                <a:cs typeface="Trebuchet MS"/>
              </a:rPr>
              <a:t>uma nova restauração das raízes teológicas, que retornasse às origens da igreja primitiva. Neste capítulo, será feita a análise da função que desempenharam os pequenos grupos e as reuniões coletivas, sobre os desdobramentos anglicano, luterano e anabatista, alcançando o surgimento do adventismo no século 19.</a:t>
            </a:r>
          </a:p>
          <a:p>
            <a:endParaRPr lang="pt-BR" dirty="0"/>
          </a:p>
        </p:txBody>
      </p:sp>
    </p:spTree>
    <p:extLst>
      <p:ext uri="{BB962C8B-B14F-4D97-AF65-F5344CB8AC3E}">
        <p14:creationId xmlns:p14="http://schemas.microsoft.com/office/powerpoint/2010/main" xmlns="" val="3452049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Z:\Olga\Imagens\Corbis-CB064495.jpg"/>
          <p:cNvPicPr>
            <a:picLocks noChangeAspect="1" noChangeArrowheads="1"/>
          </p:cNvPicPr>
          <p:nvPr/>
        </p:nvPicPr>
        <p:blipFill>
          <a:blip r:embed="rId2" cstate="print"/>
          <a:srcRect/>
          <a:stretch>
            <a:fillRect/>
          </a:stretch>
        </p:blipFill>
        <p:spPr bwMode="auto">
          <a:xfrm>
            <a:off x="1835696" y="2781028"/>
            <a:ext cx="6583436" cy="4392388"/>
          </a:xfrm>
          <a:prstGeom prst="rect">
            <a:avLst/>
          </a:prstGeom>
          <a:noFill/>
          <a:effectLst>
            <a:softEdge rad="635000"/>
          </a:effectLst>
        </p:spPr>
      </p:pic>
      <p:sp>
        <p:nvSpPr>
          <p:cNvPr id="2" name="CaixaDeTexto 1"/>
          <p:cNvSpPr txBox="1"/>
          <p:nvPr/>
        </p:nvSpPr>
        <p:spPr>
          <a:xfrm>
            <a:off x="1259632" y="1340768"/>
            <a:ext cx="7138242" cy="2569935"/>
          </a:xfrm>
          <a:prstGeom prst="rect">
            <a:avLst/>
          </a:prstGeom>
          <a:noFill/>
        </p:spPr>
        <p:txBody>
          <a:bodyPr wrap="square" rtlCol="0">
            <a:spAutoFit/>
          </a:bodyPr>
          <a:lstStyle/>
          <a:p>
            <a:pPr algn="just"/>
            <a:r>
              <a:rPr lang="pt-BR" sz="2300" dirty="0" smtClean="0">
                <a:latin typeface="Trebuchet MS"/>
                <a:cs typeface="Trebuchet MS"/>
              </a:rPr>
              <a:t>Entre as pessoas insatisfeitas com a forma de vida assumida e pregada pela igreja anglicana, encontrava-se Henry Jacob (1563-1624). Ele é considerado o fundador dos Independentes ou Congregacionalistas Puritanos. Esse grupo destacou a importância da doutrina na eclesiologia e do estilo de vida.10</a:t>
            </a:r>
          </a:p>
        </p:txBody>
      </p:sp>
      <p:sp>
        <p:nvSpPr>
          <p:cNvPr id="3" name="CaixaDeTexto 2"/>
          <p:cNvSpPr txBox="1"/>
          <p:nvPr/>
        </p:nvSpPr>
        <p:spPr>
          <a:xfrm>
            <a:off x="2889337" y="546412"/>
            <a:ext cx="3384376" cy="723275"/>
          </a:xfrm>
          <a:prstGeom prst="rect">
            <a:avLst/>
          </a:prstGeom>
          <a:noFill/>
        </p:spPr>
        <p:txBody>
          <a:bodyPr wrap="square" rtlCol="0">
            <a:spAutoFit/>
          </a:bodyPr>
          <a:lstStyle/>
          <a:p>
            <a:pPr algn="ctr"/>
            <a:r>
              <a:rPr lang="pt-BR" sz="2300" b="1" u="sng" dirty="0" smtClean="0">
                <a:latin typeface="Trebuchet MS"/>
                <a:cs typeface="Trebuchet MS"/>
              </a:rPr>
              <a:t>OS ANGLICANOS</a:t>
            </a:r>
            <a:endParaRPr lang="pt-BR" sz="2300" u="sng" dirty="0" smtClean="0">
              <a:latin typeface="Trebuchet MS"/>
              <a:cs typeface="Trebuchet MS"/>
            </a:endParaRPr>
          </a:p>
          <a:p>
            <a:endParaRPr lang="pt-BR" u="sng" dirty="0"/>
          </a:p>
        </p:txBody>
      </p:sp>
    </p:spTree>
    <p:extLst>
      <p:ext uri="{BB962C8B-B14F-4D97-AF65-F5344CB8AC3E}">
        <p14:creationId xmlns:p14="http://schemas.microsoft.com/office/powerpoint/2010/main" xmlns="" val="850064348"/>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TotalTime>
  <Words>3843</Words>
  <Application>Microsoft Office PowerPoint</Application>
  <PresentationFormat>Apresentação na tela (4:3)</PresentationFormat>
  <Paragraphs>109</Paragraphs>
  <Slides>46</Slides>
  <Notes>0</Notes>
  <HiddenSlides>0</HiddenSlides>
  <MMClips>0</MMClips>
  <ScaleCrop>false</ScaleCrop>
  <HeadingPairs>
    <vt:vector size="4" baseType="variant">
      <vt:variant>
        <vt:lpstr>Tema</vt:lpstr>
      </vt:variant>
      <vt:variant>
        <vt:i4>1</vt:i4>
      </vt:variant>
      <vt:variant>
        <vt:lpstr>Títulos de slides</vt:lpstr>
      </vt:variant>
      <vt:variant>
        <vt:i4>46</vt:i4>
      </vt:variant>
    </vt:vector>
  </HeadingPairs>
  <TitlesOfParts>
    <vt:vector size="47"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Aprofundando a Caminhada Cristianismo Contemporâneo</dc:title>
  <dc:creator>UCOB - Deia Sabino</dc:creator>
  <cp:lastModifiedBy>olga.ayala</cp:lastModifiedBy>
  <cp:revision>80</cp:revision>
  <dcterms:created xsi:type="dcterms:W3CDTF">2011-10-25T13:27:11Z</dcterms:created>
  <dcterms:modified xsi:type="dcterms:W3CDTF">2012-04-13T15:44:16Z</dcterms:modified>
</cp:coreProperties>
</file>