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5"/>
  </p:notesMasterIdLst>
  <p:handoutMasterIdLst>
    <p:handoutMasterId r:id="rId36"/>
  </p:handoutMasterIdLst>
  <p:sldIdLst>
    <p:sldId id="258" r:id="rId2"/>
    <p:sldId id="277" r:id="rId3"/>
    <p:sldId id="297" r:id="rId4"/>
    <p:sldId id="276" r:id="rId5"/>
    <p:sldId id="298" r:id="rId6"/>
    <p:sldId id="299" r:id="rId7"/>
    <p:sldId id="278" r:id="rId8"/>
    <p:sldId id="279" r:id="rId9"/>
    <p:sldId id="300" r:id="rId10"/>
    <p:sldId id="323" r:id="rId11"/>
    <p:sldId id="301" r:id="rId12"/>
    <p:sldId id="302" r:id="rId13"/>
    <p:sldId id="303" r:id="rId14"/>
    <p:sldId id="304" r:id="rId15"/>
    <p:sldId id="324" r:id="rId16"/>
    <p:sldId id="305" r:id="rId17"/>
    <p:sldId id="306" r:id="rId18"/>
    <p:sldId id="308" r:id="rId19"/>
    <p:sldId id="307" r:id="rId20"/>
    <p:sldId id="309" r:id="rId21"/>
    <p:sldId id="310" r:id="rId22"/>
    <p:sldId id="311" r:id="rId23"/>
    <p:sldId id="312" r:id="rId24"/>
    <p:sldId id="313" r:id="rId25"/>
    <p:sldId id="314" r:id="rId26"/>
    <p:sldId id="315" r:id="rId27"/>
    <p:sldId id="316" r:id="rId28"/>
    <p:sldId id="322" r:id="rId29"/>
    <p:sldId id="295" r:id="rId30"/>
    <p:sldId id="318" r:id="rId31"/>
    <p:sldId id="319" r:id="rId32"/>
    <p:sldId id="320" r:id="rId33"/>
    <p:sldId id="32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08F"/>
    <a:srgbClr val="1665DA"/>
    <a:srgbClr val="211E54"/>
    <a:srgbClr val="F4E59C"/>
    <a:srgbClr val="DDDDDD"/>
    <a:srgbClr val="47ABE3"/>
    <a:srgbClr val="005E5C"/>
    <a:srgbClr val="3F1F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7" autoAdjust="0"/>
    <p:restoredTop sz="94644" autoAdjust="0"/>
  </p:normalViewPr>
  <p:slideViewPr>
    <p:cSldViewPr>
      <p:cViewPr>
        <p:scale>
          <a:sx n="170" d="100"/>
          <a:sy n="170" d="100"/>
        </p:scale>
        <p:origin x="-3592" y="-312"/>
      </p:cViewPr>
      <p:guideLst>
        <p:guide orient="horz" pos="816"/>
        <p:guide orient="horz" pos="432"/>
        <p:guide orient="horz" pos="960"/>
        <p:guide pos="5472"/>
        <p:guide pos="3168"/>
        <p:guide pos="864"/>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9E92D-C0F9-1D4E-BAB7-15F2159DEC6D}" type="datetimeFigureOut">
              <a:rPr lang="en-US" smtClean="0"/>
              <a:t>2/21/12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31EEEA-5ADD-DF4B-B776-5474423166F7}" type="slidenum">
              <a:rPr lang="en-US" smtClean="0"/>
              <a:t>‹#›</a:t>
            </a:fld>
            <a:endParaRPr lang="en-US"/>
          </a:p>
        </p:txBody>
      </p:sp>
    </p:spTree>
    <p:extLst>
      <p:ext uri="{BB962C8B-B14F-4D97-AF65-F5344CB8AC3E}">
        <p14:creationId xmlns:p14="http://schemas.microsoft.com/office/powerpoint/2010/main" val="1241704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460D2-3F4B-41E1-A960-2D17A044738B}" type="datetimeFigureOut">
              <a:rPr lang="pt-BR" smtClean="0"/>
              <a:pPr/>
              <a:t>2/21/12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78EB0-AD8C-441E-A4E0-E853B297BC6C}" type="slidenum">
              <a:rPr lang="pt-BR" smtClean="0"/>
              <a:pPr/>
              <a:t>‹#›</a:t>
            </a:fld>
            <a:endParaRPr lang="pt-BR" dirty="0"/>
          </a:p>
        </p:txBody>
      </p:sp>
    </p:spTree>
    <p:extLst>
      <p:ext uri="{BB962C8B-B14F-4D97-AF65-F5344CB8AC3E}">
        <p14:creationId xmlns:p14="http://schemas.microsoft.com/office/powerpoint/2010/main" val="63709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C678EB0-AD8C-441E-A4E0-E853B297BC6C}" type="slidenum">
              <a:rPr lang="pt-BR" smtClean="0"/>
              <a:pPr/>
              <a:t>23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2300">
                <a:latin typeface="Trebuchet MS"/>
                <a:cs typeface="Trebuchet MS"/>
              </a:defRPr>
            </a:lvl1pPr>
          </a:lstStyle>
          <a:p>
            <a:r>
              <a:rPr lang="x-non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210232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149688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193070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533400"/>
            <a:ext cx="7010400" cy="1143000"/>
          </a:xfrm>
        </p:spPr>
        <p:txBody>
          <a:bodyPr>
            <a:normAutofit/>
          </a:bodyPr>
          <a:lstStyle>
            <a:lvl1pPr>
              <a:defRPr sz="2300" b="1" u="sng">
                <a:latin typeface="Trebuchet MS"/>
                <a:cs typeface="Trebuchet MS"/>
              </a:defRPr>
            </a:lvl1pPr>
          </a:lstStyle>
          <a:p>
            <a:r>
              <a:rPr lang="x-none"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normAutofit/>
          </a:bodyPr>
          <a:lstStyle>
            <a:lvl1pPr>
              <a:defRPr sz="2300">
                <a:latin typeface="Trebuchet MS"/>
                <a:cs typeface="Trebuchet MS"/>
              </a:defRPr>
            </a:lvl1pPr>
            <a:lvl2pPr>
              <a:defRPr sz="2300">
                <a:latin typeface="Trebuchet MS"/>
                <a:cs typeface="Trebuchet MS"/>
              </a:defRPr>
            </a:lvl2pPr>
            <a:lvl3pPr>
              <a:defRPr sz="2300">
                <a:latin typeface="Trebuchet MS"/>
                <a:cs typeface="Trebuchet MS"/>
              </a:defRPr>
            </a:lvl3pPr>
            <a:lvl4pPr>
              <a:defRPr sz="2300">
                <a:latin typeface="Trebuchet MS"/>
                <a:cs typeface="Trebuchet MS"/>
              </a:defRPr>
            </a:lvl4pPr>
            <a:lvl5pPr>
              <a:defRPr sz="2300">
                <a:latin typeface="Trebuchet MS"/>
                <a:cs typeface="Trebuchet MS"/>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301975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218623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38953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237628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333027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32393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175342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073CF8-47C5-984A-BB7A-41F824D6D641}" type="slidenum">
              <a:rPr lang="en-US" smtClean="0"/>
              <a:pPr/>
              <a:t>‹#›</a:t>
            </a:fld>
            <a:endParaRPr lang="en-US" dirty="0"/>
          </a:p>
        </p:txBody>
      </p:sp>
    </p:spTree>
    <p:extLst>
      <p:ext uri="{BB962C8B-B14F-4D97-AF65-F5344CB8AC3E}">
        <p14:creationId xmlns:p14="http://schemas.microsoft.com/office/powerpoint/2010/main" val="2524861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73CF8-47C5-984A-BB7A-41F824D6D641}" type="slidenum">
              <a:rPr lang="en-US" smtClean="0"/>
              <a:pPr/>
              <a:t>‹#›</a:t>
            </a:fld>
            <a:endParaRPr lang="en-US" dirty="0"/>
          </a:p>
        </p:txBody>
      </p:sp>
      <p:pic>
        <p:nvPicPr>
          <p:cNvPr id="7" name="Picture 6" descr="fundos4.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val="14960718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nt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6" name="Subtítulo 2"/>
          <p:cNvSpPr txBox="1">
            <a:spLocks/>
          </p:cNvSpPr>
          <p:nvPr/>
        </p:nvSpPr>
        <p:spPr>
          <a:xfrm>
            <a:off x="179834" y="5805264"/>
            <a:ext cx="3960118" cy="11763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rgbClr val="000000"/>
                </a:solidFill>
                <a:latin typeface="Trebuchet MS"/>
                <a:cs typeface="Trebuchet MS"/>
              </a:rPr>
              <a:t>PEQUENOS GRUPOS E PLANTIO DE IGREJAS</a:t>
            </a:r>
            <a:endParaRPr lang="pt-BR" sz="3000" spc="300" dirty="0">
              <a:solidFill>
                <a:srgbClr val="000000"/>
              </a:solidFill>
              <a:latin typeface="Trebuchet MS"/>
              <a:cs typeface="Trebuchet MS"/>
            </a:endParaRPr>
          </a:p>
        </p:txBody>
      </p:sp>
      <p:sp>
        <p:nvSpPr>
          <p:cNvPr id="7" name="TextBox 6"/>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solidFill>
                  <a:srgbClr val="000000"/>
                </a:solidFill>
              </a:rPr>
              <a:t>CAP. </a:t>
            </a:r>
            <a:r>
              <a:rPr lang="pt-BR" sz="1800" b="1" dirty="0" smtClean="0">
                <a:solidFill>
                  <a:srgbClr val="000000"/>
                </a:solidFill>
              </a:rPr>
              <a:t>13</a:t>
            </a:r>
            <a:endParaRPr lang="pt-BR" sz="1800" dirty="0">
              <a:solidFill>
                <a:srgbClr val="000000"/>
              </a:solidFill>
            </a:endParaRPr>
          </a:p>
          <a:p>
            <a:pPr eaLnBrk="1" hangingPunct="1"/>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47800" y="1323788"/>
            <a:ext cx="7239000" cy="5177315"/>
          </a:xfrm>
          <a:prstGeom prst="rect">
            <a:avLst/>
          </a:prstGeom>
        </p:spPr>
        <p:txBody>
          <a:bodyPr wrap="square">
            <a:spAutoFit/>
          </a:bodyPr>
          <a:lstStyle/>
          <a:p>
            <a:pPr algn="just">
              <a:lnSpc>
                <a:spcPct val="120000"/>
              </a:lnSpc>
            </a:pPr>
            <a:r>
              <a:rPr lang="pt-BR" sz="2300" dirty="0" smtClean="0">
                <a:latin typeface="Trebuchet MS"/>
                <a:cs typeface="Trebuchet MS"/>
              </a:rPr>
              <a:t>	último </a:t>
            </a:r>
            <a:r>
              <a:rPr lang="pt-BR" sz="2300" dirty="0" smtClean="0">
                <a:latin typeface="Trebuchet MS"/>
                <a:cs typeface="Trebuchet MS"/>
              </a:rPr>
              <a:t>convite deve ser considerado tão importante em novos lugares neste país, como nas terras distantes. Este aviso foi dado com referência a algumas localidades que não receberam a mensagem. As sementes da verdade precisam ser semeadas em centros que não foram trabalhados. ... Desenvolve um espírito missionário a obra em novas localidades. O egoísmo de manter grandes grupos reunidos não é o plano do Senhor. Entrai em cada novo lugar que seja possível, e começai a obra de instruir nas vizinhanças os que ainda não ouviram a verdade.”</a:t>
            </a:r>
          </a:p>
          <a:p>
            <a:pPr algn="r">
              <a:lnSpc>
                <a:spcPct val="120000"/>
              </a:lnSpc>
            </a:pPr>
            <a:r>
              <a:rPr lang="pt-BR" sz="2300" dirty="0" smtClean="0">
                <a:latin typeface="Trebuchet MS"/>
                <a:cs typeface="Trebuchet MS"/>
              </a:rPr>
              <a:t> 				</a:t>
            </a:r>
            <a:r>
              <a:rPr lang="pt-BR" sz="2300" i="1" dirty="0" smtClean="0">
                <a:latin typeface="Trebuchet MS"/>
                <a:cs typeface="Trebuchet MS"/>
              </a:rPr>
              <a:t>Evangelismo</a:t>
            </a:r>
            <a:r>
              <a:rPr lang="pt-BR" sz="2300" dirty="0" smtClean="0">
                <a:latin typeface="Trebuchet MS"/>
                <a:cs typeface="Trebuchet MS"/>
              </a:rPr>
              <a:t>, p. 47.</a:t>
            </a:r>
            <a:endParaRPr lang="pt-BR" sz="2300" dirty="0">
              <a:latin typeface="Trebuchet MS"/>
              <a:cs typeface="Trebuchet MS"/>
            </a:endParaRPr>
          </a:p>
        </p:txBody>
      </p:sp>
      <p:pic>
        <p:nvPicPr>
          <p:cNvPr id="3" name="Imagen 3"/>
          <p:cNvPicPr>
            <a:picLocks noChangeAspect="1"/>
          </p:cNvPicPr>
          <p:nvPr/>
        </p:nvPicPr>
        <p:blipFill>
          <a:blip r:embed="rId2"/>
          <a:stretch>
            <a:fillRect/>
          </a:stretch>
        </p:blipFill>
        <p:spPr>
          <a:xfrm>
            <a:off x="406400" y="304800"/>
            <a:ext cx="1930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369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28900" y="960437"/>
            <a:ext cx="4953000" cy="563563"/>
          </a:xfrm>
        </p:spPr>
        <p:txBody>
          <a:bodyPr>
            <a:normAutofit/>
          </a:bodyPr>
          <a:lstStyle/>
          <a:p>
            <a:r>
              <a:rPr lang="pt-BR" dirty="0" smtClean="0"/>
              <a:t>PRINCÍPIO DA MULTIPLICAÇÃO</a:t>
            </a:r>
            <a:endParaRPr lang="en-US" dirty="0"/>
          </a:p>
        </p:txBody>
      </p:sp>
      <p:sp>
        <p:nvSpPr>
          <p:cNvPr id="64515" name="Rectangle 3"/>
          <p:cNvSpPr>
            <a:spLocks noGrp="1" noChangeArrowheads="1"/>
          </p:cNvSpPr>
          <p:nvPr>
            <p:ph idx="1"/>
          </p:nvPr>
        </p:nvSpPr>
        <p:spPr>
          <a:xfrm>
            <a:off x="1436608" y="1981200"/>
            <a:ext cx="7315200" cy="838200"/>
          </a:xfrm>
        </p:spPr>
        <p:txBody>
          <a:bodyPr>
            <a:normAutofit/>
          </a:bodyPr>
          <a:lstStyle/>
          <a:p>
            <a:pPr algn="just">
              <a:lnSpc>
                <a:spcPct val="90000"/>
              </a:lnSpc>
            </a:pPr>
            <a:r>
              <a:rPr lang="pt-BR" b="1" dirty="0" smtClean="0"/>
              <a:t>Ellen G. de White também se preocupou em multiplicar dirigentes plantadores de igrejas:</a:t>
            </a:r>
            <a:endParaRPr lang="pt-BR" b="1" dirty="0"/>
          </a:p>
        </p:txBody>
      </p:sp>
      <p:sp>
        <p:nvSpPr>
          <p:cNvPr id="5" name="Rectángulo 4"/>
          <p:cNvSpPr/>
          <p:nvPr/>
        </p:nvSpPr>
        <p:spPr>
          <a:xfrm>
            <a:off x="1447800" y="3124200"/>
            <a:ext cx="7239000" cy="2923878"/>
          </a:xfrm>
          <a:prstGeom prst="rect">
            <a:avLst/>
          </a:prstGeom>
        </p:spPr>
        <p:txBody>
          <a:bodyPr wrap="square">
            <a:spAutoFit/>
          </a:bodyPr>
          <a:lstStyle/>
          <a:p>
            <a:pPr algn="just"/>
            <a:r>
              <a:rPr lang="pt-BR" sz="2300" dirty="0" smtClean="0">
                <a:latin typeface="Trebuchet MS"/>
                <a:cs typeface="Trebuchet MS"/>
              </a:rPr>
              <a:t>“Ao estabelecerem-se igrejas, deve-se-lhes apresentar o fato de que é mesmo dentre elas que hão de sair os homens que devem levar a verdade a outros, e levantar novas igrejas; pelo que todos devem trabalhar, cultivar o máximo possível os talentos que Deus lhes deu, e exercitar a mente para se empenhar no serviço de seu Senhor.” </a:t>
            </a:r>
          </a:p>
          <a:p>
            <a:pPr algn="just"/>
            <a:r>
              <a:rPr lang="pt-BR" sz="2300" i="1" dirty="0">
                <a:latin typeface="Trebuchet MS"/>
                <a:cs typeface="Trebuchet MS"/>
              </a:rPr>
              <a:t>	</a:t>
            </a:r>
            <a:r>
              <a:rPr lang="pt-BR" sz="2300" i="1" dirty="0" smtClean="0">
                <a:latin typeface="Trebuchet MS"/>
                <a:cs typeface="Trebuchet MS"/>
              </a:rPr>
              <a:t>			      Serviço Cristão</a:t>
            </a:r>
            <a:r>
              <a:rPr lang="pt-BR" sz="2300" dirty="0" smtClean="0">
                <a:latin typeface="Trebuchet MS"/>
                <a:cs typeface="Trebuchet MS"/>
              </a:rPr>
              <a:t>, p. 61</a:t>
            </a:r>
            <a:endParaRPr lang="pt-BR" sz="2300" dirty="0">
              <a:latin typeface="Trebuchet MS"/>
              <a:cs typeface="Trebuchet MS"/>
            </a:endParaRPr>
          </a:p>
        </p:txBody>
      </p:sp>
    </p:spTree>
    <p:extLst>
      <p:ext uri="{BB962C8B-B14F-4D97-AF65-F5344CB8AC3E}">
        <p14:creationId xmlns:p14="http://schemas.microsoft.com/office/powerpoint/2010/main" val="764670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67000" y="653162"/>
            <a:ext cx="4953000" cy="563563"/>
          </a:xfrm>
        </p:spPr>
        <p:txBody>
          <a:bodyPr>
            <a:normAutofit/>
          </a:bodyPr>
          <a:lstStyle/>
          <a:p>
            <a:r>
              <a:rPr lang="pt-BR" dirty="0" smtClean="0"/>
              <a:t>PRINCÍPIO DA MULTIPLICAÇÃO</a:t>
            </a:r>
            <a:endParaRPr lang="en-US" dirty="0"/>
          </a:p>
        </p:txBody>
      </p:sp>
      <p:sp>
        <p:nvSpPr>
          <p:cNvPr id="64515" name="Rectangle 3"/>
          <p:cNvSpPr>
            <a:spLocks noGrp="1" noChangeArrowheads="1"/>
          </p:cNvSpPr>
          <p:nvPr>
            <p:ph idx="1"/>
          </p:nvPr>
        </p:nvSpPr>
        <p:spPr>
          <a:xfrm>
            <a:off x="1447800" y="1447800"/>
            <a:ext cx="7239000" cy="1524000"/>
          </a:xfrm>
        </p:spPr>
        <p:txBody>
          <a:bodyPr>
            <a:normAutofit/>
          </a:bodyPr>
          <a:lstStyle/>
          <a:p>
            <a:pPr algn="just">
              <a:lnSpc>
                <a:spcPct val="90000"/>
              </a:lnSpc>
            </a:pPr>
            <a:r>
              <a:rPr lang="pt-BR" dirty="0" smtClean="0"/>
              <a:t>Alguns líderes desejam um crescimento saudável em suas igrejas, mas não levam em conta a multiplicação de líderes, dos pequenos grupos e de igrejas. Sugas objeções são:</a:t>
            </a:r>
            <a:endParaRPr lang="pt-BR" dirty="0"/>
          </a:p>
        </p:txBody>
      </p:sp>
      <p:sp>
        <p:nvSpPr>
          <p:cNvPr id="11" name="Rectangle 3"/>
          <p:cNvSpPr txBox="1">
            <a:spLocks noChangeArrowheads="1"/>
          </p:cNvSpPr>
          <p:nvPr/>
        </p:nvSpPr>
        <p:spPr bwMode="auto">
          <a:xfrm>
            <a:off x="1447800" y="3048000"/>
            <a:ext cx="7239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4488" lvl="1" indent="-342900" algn="just">
              <a:buClrTx/>
            </a:pPr>
            <a:r>
              <a:rPr lang="pt-BR" sz="2300" dirty="0" smtClean="0">
                <a:solidFill>
                  <a:srgbClr val="000000"/>
                </a:solidFill>
                <a:latin typeface="Trebuchet MS"/>
                <a:cs typeface="Trebuchet MS"/>
              </a:rPr>
              <a:t>A mentalidade do “quanto maior, melhor”.</a:t>
            </a:r>
          </a:p>
          <a:p>
            <a:pPr marL="687388" lvl="2" indent="-284163" algn="just"/>
            <a:r>
              <a:rPr lang="pt-BR" sz="2300" dirty="0" smtClean="0">
                <a:solidFill>
                  <a:srgbClr val="000000"/>
                </a:solidFill>
                <a:latin typeface="Trebuchet MS"/>
                <a:cs typeface="Trebuchet MS"/>
              </a:rPr>
              <a:t>Muitos pensam que a ideia de uma igreja grande é mais atraente que multiplicar comunidades.</a:t>
            </a:r>
          </a:p>
          <a:p>
            <a:pPr marL="687388" lvl="2" indent="-284163" algn="just"/>
            <a:r>
              <a:rPr lang="pt-BR" sz="2300" dirty="0" smtClean="0">
                <a:solidFill>
                  <a:srgbClr val="000000"/>
                </a:solidFill>
                <a:latin typeface="Trebuchet MS"/>
                <a:cs typeface="Trebuchet MS"/>
              </a:rPr>
              <a:t>Creem que devem ajudar as igrejas pequenas a se transformarem em igrejas grandes.</a:t>
            </a:r>
          </a:p>
          <a:p>
            <a:pPr marL="687388" lvl="2" indent="-284163" algn="just"/>
            <a:r>
              <a:rPr lang="pt-BR" sz="2300" dirty="0" smtClean="0">
                <a:solidFill>
                  <a:srgbClr val="000000"/>
                </a:solidFill>
                <a:latin typeface="Trebuchet MS"/>
                <a:cs typeface="Trebuchet MS"/>
              </a:rPr>
              <a:t>Porém, as estatísticas assinalam que as igrejas novas e menores são mais eficazes para a evangelização do que as igrejas antigas e grandes.</a:t>
            </a:r>
          </a:p>
        </p:txBody>
      </p:sp>
    </p:spTree>
    <p:extLst>
      <p:ext uri="{BB962C8B-B14F-4D97-AF65-F5344CB8AC3E}">
        <p14:creationId xmlns:p14="http://schemas.microsoft.com/office/powerpoint/2010/main" val="294865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90800" y="655637"/>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9050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5613" lvl="1" indent="-455613" algn="just">
              <a:buClrTx/>
            </a:pPr>
            <a:r>
              <a:rPr lang="pt-BR" sz="2400" dirty="0" smtClean="0">
                <a:solidFill>
                  <a:srgbClr val="000000"/>
                </a:solidFill>
              </a:rPr>
              <a:t>A mentalidade da dependência pastoral.</a:t>
            </a:r>
          </a:p>
          <a:p>
            <a:pPr marL="455613" lvl="1" indent="-455613" algn="just">
              <a:buClrTx/>
            </a:pPr>
            <a:endParaRPr lang="pt-BR" sz="1200" dirty="0" smtClean="0">
              <a:solidFill>
                <a:srgbClr val="000000"/>
              </a:solidFill>
            </a:endParaRPr>
          </a:p>
          <a:p>
            <a:pPr marL="455613" lvl="2" indent="458788" algn="just"/>
            <a:r>
              <a:rPr lang="pt-BR" sz="2000" dirty="0" smtClean="0">
                <a:solidFill>
                  <a:srgbClr val="000000"/>
                </a:solidFill>
              </a:rPr>
              <a:t>Busca-se limitar ao máximo o número de igrejas em determinada área.</a:t>
            </a:r>
          </a:p>
          <a:p>
            <a:pPr marL="455613" lvl="2" indent="458788" algn="just"/>
            <a:endParaRPr lang="pt-BR" sz="500" dirty="0" smtClean="0">
              <a:solidFill>
                <a:srgbClr val="000000"/>
              </a:solidFill>
            </a:endParaRPr>
          </a:p>
          <a:p>
            <a:pPr marL="455613" lvl="2" indent="458788" algn="just"/>
            <a:r>
              <a:rPr lang="pt-BR" sz="2000" dirty="0" smtClean="0">
                <a:solidFill>
                  <a:srgbClr val="000000"/>
                </a:solidFill>
              </a:rPr>
              <a:t>Há resistência em abrir uma nova igreja, por que “o ideal” é que um pastor seja de dedicação exclusiva na menor quantidade possível de igrejas, de preferência apenas em uma.</a:t>
            </a:r>
          </a:p>
          <a:p>
            <a:pPr marL="455613" lvl="2" indent="458788" algn="just"/>
            <a:endParaRPr lang="pt-BR" sz="1200" dirty="0" smtClean="0">
              <a:solidFill>
                <a:srgbClr val="000000"/>
              </a:solidFill>
            </a:endParaRPr>
          </a:p>
          <a:p>
            <a:pPr marL="455613" lvl="2" indent="458788" algn="just"/>
            <a:r>
              <a:rPr lang="pt-BR" sz="2000" dirty="0" smtClean="0">
                <a:solidFill>
                  <a:srgbClr val="000000"/>
                </a:solidFill>
              </a:rPr>
              <a:t>Conforme Ellen G. de White, a dependência pastoral é uma evidência de que essas igrejas não foram discipuladas e de que necessitam de conversão. (</a:t>
            </a:r>
            <a:r>
              <a:rPr lang="pt-BR" sz="1600" i="1" dirty="0" smtClean="0">
                <a:solidFill>
                  <a:srgbClr val="000000"/>
                </a:solidFill>
              </a:rPr>
              <a:t>Evangelismo</a:t>
            </a:r>
            <a:r>
              <a:rPr lang="pt-BR" sz="1600" dirty="0" smtClean="0">
                <a:solidFill>
                  <a:srgbClr val="000000"/>
                </a:solidFill>
              </a:rPr>
              <a:t>, p. 381) </a:t>
            </a:r>
          </a:p>
        </p:txBody>
      </p:sp>
    </p:spTree>
    <p:extLst>
      <p:ext uri="{BB962C8B-B14F-4D97-AF65-F5344CB8AC3E}">
        <p14:creationId xmlns:p14="http://schemas.microsoft.com/office/powerpoint/2010/main" val="2923749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67000" y="609600"/>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7526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4163" lvl="1" indent="-284163">
              <a:buClrTx/>
              <a:tabLst>
                <a:tab pos="342900" algn="l"/>
              </a:tabLst>
            </a:pPr>
            <a:r>
              <a:rPr lang="pt-BR" sz="2300" dirty="0" smtClean="0">
                <a:solidFill>
                  <a:srgbClr val="000000"/>
                </a:solidFill>
                <a:latin typeface="Trebuchet MS"/>
                <a:cs typeface="Trebuchet MS"/>
              </a:rPr>
              <a:t>A mentalidade da revitalização dos que estão agonizando.</a:t>
            </a:r>
          </a:p>
          <a:p>
            <a:pPr marL="457200" lvl="1" indent="0">
              <a:buNone/>
            </a:pPr>
            <a:endParaRPr lang="pt-BR" sz="1200" dirty="0" smtClean="0">
              <a:solidFill>
                <a:srgbClr val="000000"/>
              </a:solidFill>
              <a:latin typeface="Trebuchet MS"/>
              <a:cs typeface="Trebuchet MS"/>
            </a:endParaRPr>
          </a:p>
          <a:p>
            <a:pPr marL="455613" lvl="2" indent="-223838" algn="just"/>
            <a:r>
              <a:rPr lang="pt-BR" sz="2300" dirty="0" smtClean="0">
                <a:solidFill>
                  <a:srgbClr val="000000"/>
                </a:solidFill>
                <a:latin typeface="Trebuchet MS"/>
                <a:cs typeface="Trebuchet MS"/>
              </a:rPr>
              <a:t>Esta é a suposição idealistas de alguns líderes que defendem a ideia de que a denominação deveria se concentrar no resgate das igrejas que estão morrendo, antes de tentar abrir novas igrejas. Por que abrir uma nova igreja quando há muitas que estão vazias?</a:t>
            </a:r>
          </a:p>
        </p:txBody>
      </p:sp>
    </p:spTree>
    <p:extLst>
      <p:ext uri="{BB962C8B-B14F-4D97-AF65-F5344CB8AC3E}">
        <p14:creationId xmlns:p14="http://schemas.microsoft.com/office/powerpoint/2010/main" val="2751860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447800" y="17526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5613" lvl="2" indent="-223838" algn="just"/>
            <a:r>
              <a:rPr lang="pt-BR" sz="2300" dirty="0" smtClean="0">
                <a:solidFill>
                  <a:srgbClr val="000000"/>
                </a:solidFill>
                <a:latin typeface="Trebuchet MS"/>
                <a:cs typeface="Trebuchet MS"/>
              </a:rPr>
              <a:t>Porém, salvar igrejas que estão morrendo é muito mais difícil e custoso do que abrir uma nova igreja.</a:t>
            </a:r>
          </a:p>
          <a:p>
            <a:pPr marL="455613" lvl="2" indent="-223838" algn="just"/>
            <a:r>
              <a:rPr lang="pt-BR" sz="2300" dirty="0" smtClean="0">
                <a:solidFill>
                  <a:srgbClr val="000000"/>
                </a:solidFill>
                <a:latin typeface="Trebuchet MS"/>
                <a:cs typeface="Trebuchet MS"/>
              </a:rPr>
              <a:t>Uma estratégia ideal deveria ser unir esforços para a revitalização das igrejas decadentes e, ao mesmo tempo, plantar novas igrejas.</a:t>
            </a:r>
          </a:p>
          <a:p>
            <a:pPr marL="455613" lvl="2" indent="-223838" algn="just"/>
            <a:r>
              <a:rPr lang="pt-BR" sz="2300" dirty="0" smtClean="0">
                <a:solidFill>
                  <a:srgbClr val="000000"/>
                </a:solidFill>
                <a:latin typeface="Trebuchet MS"/>
                <a:cs typeface="Trebuchet MS"/>
              </a:rPr>
              <a:t>Plantar igrejas é um fato catalisador para a renovação das igrejas existentes.</a:t>
            </a:r>
          </a:p>
        </p:txBody>
      </p:sp>
      <p:pic>
        <p:nvPicPr>
          <p:cNvPr id="3" name="Imagen 6"/>
          <p:cNvPicPr>
            <a:picLocks noChangeAspect="1"/>
          </p:cNvPicPr>
          <p:nvPr/>
        </p:nvPicPr>
        <p:blipFill>
          <a:blip r:embed="rId2"/>
          <a:stretch>
            <a:fillRect/>
          </a:stretch>
        </p:blipFill>
        <p:spPr>
          <a:xfrm>
            <a:off x="5867400" y="4876800"/>
            <a:ext cx="26289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577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28900" y="685800"/>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371600"/>
            <a:ext cx="7239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lgn="just">
              <a:buClrTx/>
            </a:pPr>
            <a:r>
              <a:rPr lang="pt-BR" sz="2300" dirty="0" smtClean="0">
                <a:solidFill>
                  <a:srgbClr val="000000"/>
                </a:solidFill>
                <a:latin typeface="Trebuchet MS"/>
                <a:cs typeface="Trebuchet MS"/>
              </a:rPr>
              <a:t>O mito do “já alcançado”</a:t>
            </a:r>
          </a:p>
          <a:p>
            <a:pPr marL="457200" lvl="1" indent="0" algn="just">
              <a:buNone/>
            </a:pPr>
            <a:endParaRPr lang="pt-BR" sz="1200" dirty="0" smtClean="0">
              <a:solidFill>
                <a:srgbClr val="000000"/>
              </a:solidFill>
              <a:latin typeface="Trebuchet MS"/>
              <a:cs typeface="Trebuchet MS"/>
            </a:endParaRPr>
          </a:p>
          <a:p>
            <a:pPr marL="627063" lvl="2" indent="-284163" algn="just"/>
            <a:r>
              <a:rPr lang="pt-BR" sz="2300" dirty="0" smtClean="0">
                <a:solidFill>
                  <a:srgbClr val="000000"/>
                </a:solidFill>
                <a:latin typeface="Trebuchet MS"/>
                <a:cs typeface="Trebuchet MS"/>
              </a:rPr>
              <a:t>Esta mentalidade desestimula o movimento de plantar novas igrejas em alguns campos que possuem, pelo menos, uma congregação em cada cidade.</a:t>
            </a:r>
          </a:p>
          <a:p>
            <a:pPr marL="627063" lvl="2" indent="-284163" algn="just"/>
            <a:r>
              <a:rPr lang="pt-BR" sz="2300" dirty="0" smtClean="0">
                <a:solidFill>
                  <a:srgbClr val="000000"/>
                </a:solidFill>
                <a:latin typeface="Trebuchet MS"/>
                <a:cs typeface="Trebuchet MS"/>
              </a:rPr>
              <a:t>Estatisticamente, orgulham-se de que seu território já está evangelizado.</a:t>
            </a:r>
          </a:p>
          <a:p>
            <a:pPr marL="627063" lvl="2" indent="-284163" algn="just"/>
            <a:r>
              <a:rPr lang="pt-BR" sz="2300" dirty="0" smtClean="0">
                <a:solidFill>
                  <a:srgbClr val="000000"/>
                </a:solidFill>
                <a:latin typeface="Trebuchet MS"/>
                <a:cs typeface="Trebuchet MS"/>
              </a:rPr>
              <a:t>Porém, o fato é que milhões de pessoas de diferentes grupos sociais e culturais estão espalhados por sua geografia sem que nenhum esforço sério seja feito para alcançá-los. (</a:t>
            </a:r>
            <a:r>
              <a:rPr lang="pt-BR" sz="2300" i="1" dirty="0" smtClean="0">
                <a:solidFill>
                  <a:srgbClr val="000000"/>
                </a:solidFill>
                <a:latin typeface="Trebuchet MS"/>
                <a:cs typeface="Trebuchet MS"/>
              </a:rPr>
              <a:t>Evangelismo</a:t>
            </a:r>
            <a:r>
              <a:rPr lang="pt-BR" sz="2300" dirty="0" smtClean="0">
                <a:solidFill>
                  <a:srgbClr val="000000"/>
                </a:solidFill>
                <a:latin typeface="Trebuchet MS"/>
                <a:cs typeface="Trebuchet MS"/>
              </a:rPr>
              <a:t>, p. 376)</a:t>
            </a:r>
            <a:endParaRPr lang="pt-BR" sz="2300" dirty="0">
              <a:solidFill>
                <a:srgbClr val="000000"/>
              </a:solidFill>
              <a:latin typeface="Trebuchet MS"/>
              <a:cs typeface="Trebuchet MS"/>
            </a:endParaRPr>
          </a:p>
        </p:txBody>
      </p:sp>
    </p:spTree>
    <p:extLst>
      <p:ext uri="{BB962C8B-B14F-4D97-AF65-F5344CB8AC3E}">
        <p14:creationId xmlns:p14="http://schemas.microsoft.com/office/powerpoint/2010/main" val="1330712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90800" y="657412"/>
            <a:ext cx="4953000" cy="563563"/>
          </a:xfrm>
        </p:spPr>
        <p:txBody>
          <a:bodyPr>
            <a:normAutofit/>
          </a:bodyPr>
          <a:lstStyle/>
          <a:p>
            <a:r>
              <a:rPr lang="pt-BR" dirty="0" smtClean="0"/>
              <a:t>PRINCÍPIO DA MULTIPLICAÇÃO</a:t>
            </a:r>
            <a:endParaRPr lang="en-US" dirty="0"/>
          </a:p>
        </p:txBody>
      </p:sp>
      <p:sp>
        <p:nvSpPr>
          <p:cNvPr id="64515" name="Rectangle 3"/>
          <p:cNvSpPr>
            <a:spLocks noGrp="1" noChangeArrowheads="1"/>
          </p:cNvSpPr>
          <p:nvPr>
            <p:ph idx="1"/>
          </p:nvPr>
        </p:nvSpPr>
        <p:spPr>
          <a:xfrm>
            <a:off x="1447800" y="1524000"/>
            <a:ext cx="7315200" cy="4800600"/>
          </a:xfrm>
        </p:spPr>
        <p:txBody>
          <a:bodyPr/>
          <a:lstStyle/>
          <a:p>
            <a:pPr algn="just">
              <a:lnSpc>
                <a:spcPct val="90000"/>
              </a:lnSpc>
            </a:pPr>
            <a:r>
              <a:rPr lang="pt-BR" sz="2400" dirty="0" smtClean="0"/>
              <a:t>Ainda que algumas pessoas se oponham à ideia de multiplicar Grupos e plantar igrejas, necessitamos fazê-lo porque é bíblico e amplamente apoiado pelo Espírito de Profecia.</a:t>
            </a:r>
          </a:p>
          <a:p>
            <a:pPr algn="just">
              <a:lnSpc>
                <a:spcPct val="90000"/>
              </a:lnSpc>
            </a:pPr>
            <a:endParaRPr lang="pt-BR" sz="1200" dirty="0" smtClean="0"/>
          </a:p>
          <a:p>
            <a:pPr algn="just">
              <a:lnSpc>
                <a:spcPct val="90000"/>
              </a:lnSpc>
            </a:pPr>
            <a:r>
              <a:rPr lang="pt-BR" sz="2400" dirty="0" smtClean="0"/>
              <a:t>Embora haja alguma resistência da parte de alguns, as regiões da Igreja Adventista do Sétimo Dia que priorizam a multiplicação de igrejas experimentaram um vigoroso crescimento que fala por si mesmo.</a:t>
            </a:r>
            <a:endParaRPr lang="pt-BR" b="1" dirty="0"/>
          </a:p>
        </p:txBody>
      </p:sp>
    </p:spTree>
    <p:extLst>
      <p:ext uri="{BB962C8B-B14F-4D97-AF65-F5344CB8AC3E}">
        <p14:creationId xmlns:p14="http://schemas.microsoft.com/office/powerpoint/2010/main" val="3748616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28900" y="664882"/>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524000"/>
            <a:ext cx="723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lgn="just">
              <a:buClrTx/>
            </a:pPr>
            <a:r>
              <a:rPr lang="pt-BR" sz="2400" dirty="0" smtClean="0"/>
              <a:t>Sugestão de estratégia para a multiplicação de igrejas.</a:t>
            </a:r>
          </a:p>
          <a:p>
            <a:pPr marL="342900" lvl="1" indent="-342900" algn="just">
              <a:buClrTx/>
            </a:pPr>
            <a:endParaRPr lang="pt-BR" sz="1200" dirty="0" smtClean="0"/>
          </a:p>
          <a:p>
            <a:pPr marL="739775" lvl="2" indent="-396875" algn="just">
              <a:buFont typeface="+mj-lt"/>
              <a:buAutoNum type="arabicPeriod"/>
            </a:pPr>
            <a:r>
              <a:rPr lang="pt-BR" sz="2000" dirty="0" smtClean="0"/>
              <a:t>Que área você está tentando alcançar? A resposta consiste de selecionar a melhor localização disponível a fim de plantar uma nova igreja.</a:t>
            </a:r>
          </a:p>
          <a:p>
            <a:pPr marL="739775" lvl="2" indent="-396875" algn="just">
              <a:buFont typeface="+mj-lt"/>
              <a:buAutoNum type="arabicPeriod"/>
            </a:pPr>
            <a:endParaRPr lang="pt-BR" sz="1200" dirty="0" smtClean="0"/>
          </a:p>
          <a:p>
            <a:pPr marL="739775" lvl="2" indent="-396875" algn="just">
              <a:buFont typeface="+mj-lt"/>
              <a:buAutoNum type="arabicPeriod"/>
            </a:pPr>
            <a:r>
              <a:rPr lang="pt-BR" sz="2000" dirty="0" smtClean="0"/>
              <a:t>Que pessoas você deseja alcançar? A resposta envolve descobrir o perfil do público a ser alcançado. </a:t>
            </a:r>
          </a:p>
          <a:p>
            <a:pPr marL="739775" lvl="2" indent="-396875" algn="just">
              <a:buFont typeface="+mj-lt"/>
              <a:buAutoNum type="arabicPeriod"/>
            </a:pPr>
            <a:endParaRPr lang="pt-BR" sz="1200" dirty="0" smtClean="0"/>
          </a:p>
          <a:p>
            <a:pPr marL="739775" lvl="2" indent="-396875" algn="just">
              <a:buFont typeface="+mj-lt"/>
              <a:buAutoNum type="arabicPeriod"/>
            </a:pPr>
            <a:r>
              <a:rPr lang="pt-BR" sz="2000" dirty="0" smtClean="0"/>
              <a:t>Quem fará parte do projeto? A resposta deve considerar  a seleção e o treinamento de uma equipe de pioneiros evangelistas.</a:t>
            </a:r>
          </a:p>
        </p:txBody>
      </p:sp>
    </p:spTree>
    <p:extLst>
      <p:ext uri="{BB962C8B-B14F-4D97-AF65-F5344CB8AC3E}">
        <p14:creationId xmlns:p14="http://schemas.microsoft.com/office/powerpoint/2010/main" val="3817783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90800" y="685800"/>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524000"/>
            <a:ext cx="723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lgn="just">
              <a:buClrTx/>
            </a:pPr>
            <a:r>
              <a:rPr lang="pt-BR" sz="2400" dirty="0" smtClean="0"/>
              <a:t>Escolha da área.</a:t>
            </a:r>
          </a:p>
          <a:p>
            <a:pPr marL="627063" lvl="2" indent="-284163" algn="just"/>
            <a:r>
              <a:rPr lang="pt-BR" sz="2000" dirty="0" smtClean="0"/>
              <a:t>A população é suficientemente grande para dar suporte a uma igreja?</a:t>
            </a:r>
          </a:p>
          <a:p>
            <a:pPr marL="627063" lvl="2" indent="-284163" algn="just"/>
            <a:r>
              <a:rPr lang="pt-BR" sz="2000" dirty="0" smtClean="0"/>
              <a:t>A área em consideração está crescendo? Em que direção a cidade está indo?</a:t>
            </a:r>
          </a:p>
          <a:p>
            <a:pPr marL="627063" lvl="2" indent="-284163" algn="just"/>
            <a:r>
              <a:rPr lang="pt-BR" sz="2000" dirty="0" smtClean="0"/>
              <a:t>Como a população está distribuída agora e qual será a projeção dentro de vinte anos?</a:t>
            </a:r>
          </a:p>
          <a:p>
            <a:pPr marL="627063" lvl="2" indent="-284163" algn="just"/>
            <a:r>
              <a:rPr lang="pt-BR" sz="2000" dirty="0" smtClean="0"/>
              <a:t>Há terrenos disponíveis, com boa localização e preços razoáveis?</a:t>
            </a:r>
          </a:p>
          <a:p>
            <a:pPr marL="627063" lvl="2" indent="-284163" algn="just"/>
            <a:r>
              <a:rPr lang="pt-BR" sz="2000" dirty="0" smtClean="0"/>
              <a:t>Para atender a uma necessidade imediata, há auditórios, salões, escolas e outras instalações</a:t>
            </a:r>
            <a:r>
              <a:rPr lang="es-ES" sz="2000" dirty="0" smtClean="0"/>
              <a:t>?</a:t>
            </a:r>
          </a:p>
        </p:txBody>
      </p:sp>
    </p:spTree>
    <p:extLst>
      <p:ext uri="{BB962C8B-B14F-4D97-AF65-F5344CB8AC3E}">
        <p14:creationId xmlns:p14="http://schemas.microsoft.com/office/powerpoint/2010/main" val="366763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95810" y="914400"/>
            <a:ext cx="6386190" cy="563563"/>
          </a:xfrm>
        </p:spPr>
        <p:txBody>
          <a:bodyPr>
            <a:normAutofit/>
          </a:bodyPr>
          <a:lstStyle/>
          <a:p>
            <a:r>
              <a:rPr lang="pt-BR" dirty="0" smtClean="0"/>
              <a:t>INTRODUÇÃO</a:t>
            </a:r>
            <a:endParaRPr lang="pt-BR" dirty="0"/>
          </a:p>
        </p:txBody>
      </p:sp>
      <p:sp>
        <p:nvSpPr>
          <p:cNvPr id="64515" name="Rectangle 3"/>
          <p:cNvSpPr>
            <a:spLocks noGrp="1" noChangeArrowheads="1"/>
          </p:cNvSpPr>
          <p:nvPr>
            <p:ph idx="1"/>
          </p:nvPr>
        </p:nvSpPr>
        <p:spPr>
          <a:xfrm>
            <a:off x="1377576" y="1676400"/>
            <a:ext cx="7315200" cy="4506912"/>
          </a:xfrm>
        </p:spPr>
        <p:txBody>
          <a:bodyPr/>
          <a:lstStyle/>
          <a:p>
            <a:pPr>
              <a:lnSpc>
                <a:spcPct val="90000"/>
              </a:lnSpc>
            </a:pPr>
            <a:r>
              <a:rPr lang="pt-BR" b="1" dirty="0" smtClean="0"/>
              <a:t>“A Corrente do Bem” </a:t>
            </a:r>
            <a:r>
              <a:rPr lang="pt-BR" i="1" dirty="0" smtClean="0"/>
              <a:t> </a:t>
            </a:r>
          </a:p>
          <a:p>
            <a:pPr marL="0" indent="0">
              <a:lnSpc>
                <a:spcPct val="90000"/>
              </a:lnSpc>
              <a:buNone/>
            </a:pPr>
            <a:endParaRPr lang="pt-BR" b="1" dirty="0" smtClean="0"/>
          </a:p>
          <a:p>
            <a:pPr lvl="1">
              <a:lnSpc>
                <a:spcPct val="90000"/>
              </a:lnSpc>
            </a:pPr>
            <a:r>
              <a:rPr lang="pt-BR" dirty="0" smtClean="0"/>
              <a:t>Desafio: Cada favor deve ser retribuído a 3 pessoas.</a:t>
            </a:r>
          </a:p>
          <a:p>
            <a:pPr lvl="1">
              <a:lnSpc>
                <a:spcPct val="90000"/>
              </a:lnSpc>
            </a:pPr>
            <a:endParaRPr lang="pt-BR" dirty="0" smtClean="0"/>
          </a:p>
          <a:p>
            <a:pPr lvl="1">
              <a:lnSpc>
                <a:spcPct val="90000"/>
              </a:lnSpc>
            </a:pPr>
            <a:r>
              <a:rPr lang="pt-BR" dirty="0" smtClean="0"/>
              <a:t>Resultado: Movimento multiplicador que leva as pessoas a encontrarem sentido na vida.</a:t>
            </a:r>
            <a:endParaRPr lang="pt-B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14600" y="785018"/>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9050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4163" lvl="1" indent="-284163">
              <a:buClrTx/>
              <a:buFont typeface="Wingdings" charset="2"/>
              <a:buChar char="§"/>
            </a:pPr>
            <a:r>
              <a:rPr lang="pt-BR" sz="2300" dirty="0" smtClean="0">
                <a:latin typeface="Trebuchet MS"/>
                <a:cs typeface="Trebuchet MS"/>
              </a:rPr>
              <a:t>Escolha da área.</a:t>
            </a:r>
          </a:p>
          <a:p>
            <a:pPr marL="687388" lvl="2" indent="-284163" algn="just">
              <a:tabLst>
                <a:tab pos="739775" algn="l"/>
              </a:tabLst>
            </a:pPr>
            <a:r>
              <a:rPr lang="pt-BR" sz="2300" dirty="0" smtClean="0">
                <a:latin typeface="Trebuchet MS"/>
                <a:cs typeface="Trebuchet MS"/>
              </a:rPr>
              <a:t>Existe um núcleo de crentes, especialmente maduros, vivendo nessa área?</a:t>
            </a:r>
          </a:p>
          <a:p>
            <a:pPr marL="687388" lvl="2" indent="-284163" algn="just">
              <a:tabLst>
                <a:tab pos="739775" algn="l"/>
              </a:tabLst>
            </a:pPr>
            <a:r>
              <a:rPr lang="pt-BR" sz="2300" dirty="0" smtClean="0">
                <a:latin typeface="Trebuchet MS"/>
                <a:cs typeface="Trebuchet MS"/>
              </a:rPr>
              <a:t>Eles estão desejosos de iniciar uma nova igreja e já têm pessoas interessadas?</a:t>
            </a:r>
          </a:p>
          <a:p>
            <a:pPr marL="687388" lvl="2" indent="-284163" algn="just">
              <a:tabLst>
                <a:tab pos="739775" algn="l"/>
              </a:tabLst>
            </a:pPr>
            <a:r>
              <a:rPr lang="pt-BR" sz="2300" dirty="0" smtClean="0">
                <a:latin typeface="Trebuchet MS"/>
                <a:cs typeface="Trebuchet MS"/>
              </a:rPr>
              <a:t>Ao investigar a área, foi notado se há uma </a:t>
            </a:r>
            <a:r>
              <a:rPr lang="pt-BR" sz="2300" dirty="0" err="1" smtClean="0">
                <a:latin typeface="Trebuchet MS"/>
                <a:cs typeface="Trebuchet MS"/>
              </a:rPr>
              <a:t>igreja-mãe</a:t>
            </a:r>
            <a:r>
              <a:rPr lang="pt-BR" sz="2300" dirty="0" smtClean="0">
                <a:latin typeface="Trebuchet MS"/>
                <a:cs typeface="Trebuchet MS"/>
              </a:rPr>
              <a:t> distante três a cinco quilômetros, disposta a apoiar o projeto com orações e recursos? </a:t>
            </a:r>
          </a:p>
        </p:txBody>
      </p:sp>
    </p:spTree>
    <p:extLst>
      <p:ext uri="{BB962C8B-B14F-4D97-AF65-F5344CB8AC3E}">
        <p14:creationId xmlns:p14="http://schemas.microsoft.com/office/powerpoint/2010/main" val="1763921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90800" y="785018"/>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9050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buClrTx/>
            </a:pPr>
            <a:r>
              <a:rPr lang="pt-BR" sz="2300" dirty="0" smtClean="0">
                <a:latin typeface="Trebuchet MS"/>
                <a:cs typeface="Trebuchet MS"/>
              </a:rPr>
              <a:t>Estudo demográfico.</a:t>
            </a:r>
          </a:p>
          <a:p>
            <a:pPr marL="687388" lvl="2" indent="-231775"/>
            <a:r>
              <a:rPr lang="pt-BR" sz="2300" dirty="0" smtClean="0">
                <a:latin typeface="Trebuchet MS"/>
                <a:cs typeface="Trebuchet MS"/>
              </a:rPr>
              <a:t>Descubra a </a:t>
            </a:r>
            <a:r>
              <a:rPr lang="pt-BR" sz="2300" i="1" dirty="0" smtClean="0">
                <a:latin typeface="Trebuchet MS"/>
                <a:cs typeface="Trebuchet MS"/>
              </a:rPr>
              <a:t>composição socioeconômica </a:t>
            </a:r>
            <a:r>
              <a:rPr lang="pt-BR" sz="2300" dirty="0" smtClean="0">
                <a:latin typeface="Trebuchet MS"/>
                <a:cs typeface="Trebuchet MS"/>
              </a:rPr>
              <a:t>da comunidade, notando onde vive cada grupo. Qual é a idade média da população e seus estado civil? Há mais solteiros, mais casados ou mais aposentados (passivos)?</a:t>
            </a:r>
          </a:p>
          <a:p>
            <a:pPr marL="687388" lvl="2" indent="-231775"/>
            <a:r>
              <a:rPr lang="pt-BR" sz="2300" dirty="0" smtClean="0">
                <a:latin typeface="Trebuchet MS"/>
                <a:cs typeface="Trebuchet MS"/>
              </a:rPr>
              <a:t>Observe a </a:t>
            </a:r>
            <a:r>
              <a:rPr lang="pt-BR" sz="2300" i="1" dirty="0" smtClean="0">
                <a:latin typeface="Trebuchet MS"/>
                <a:cs typeface="Trebuchet MS"/>
              </a:rPr>
              <a:t>tendência migratória da comunidade</a:t>
            </a:r>
            <a:r>
              <a:rPr lang="pt-BR" sz="2300" dirty="0" smtClean="0">
                <a:latin typeface="Trebuchet MS"/>
                <a:cs typeface="Trebuchet MS"/>
              </a:rPr>
              <a:t>. Que pessoas estão deixando o local e quais estão se mudando para ele?</a:t>
            </a:r>
          </a:p>
        </p:txBody>
      </p:sp>
    </p:spTree>
    <p:extLst>
      <p:ext uri="{BB962C8B-B14F-4D97-AF65-F5344CB8AC3E}">
        <p14:creationId xmlns:p14="http://schemas.microsoft.com/office/powerpoint/2010/main" val="594586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14600" y="655637"/>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447800" y="19050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buClrTx/>
            </a:pPr>
            <a:r>
              <a:rPr lang="pt-BR" sz="2400" dirty="0" err="1" smtClean="0"/>
              <a:t>Estudio</a:t>
            </a:r>
            <a:r>
              <a:rPr lang="pt-BR" sz="2400" dirty="0" smtClean="0"/>
              <a:t> demográfico.</a:t>
            </a:r>
          </a:p>
          <a:p>
            <a:pPr marL="739775" lvl="2" indent="-284163" algn="just"/>
            <a:r>
              <a:rPr lang="pt-BR" sz="2000" i="1" dirty="0" smtClean="0"/>
              <a:t>Conhecer as igrejas que estão área</a:t>
            </a:r>
            <a:r>
              <a:rPr lang="pt-BR" sz="2000" dirty="0" smtClean="0"/>
              <a:t>. Quais denominações estão presentes? Qual é a média da frequência e a composição social desses grupos religiosos?</a:t>
            </a:r>
          </a:p>
          <a:p>
            <a:pPr marL="739775" lvl="2" indent="-284163" algn="just"/>
            <a:endParaRPr lang="pt-BR" sz="1000" dirty="0" smtClean="0"/>
          </a:p>
          <a:p>
            <a:pPr marL="739775" lvl="2" indent="-284163" algn="just"/>
            <a:r>
              <a:rPr lang="pt-BR" sz="2000" dirty="0" smtClean="0"/>
              <a:t>Que tipos de problemas as pessoas nessa região enfrentam?</a:t>
            </a:r>
          </a:p>
          <a:p>
            <a:pPr marL="739775" lvl="2" indent="-284163" algn="just"/>
            <a:endParaRPr lang="pt-BR" sz="1000" dirty="0" smtClean="0"/>
          </a:p>
          <a:p>
            <a:pPr marL="739775" lvl="2" indent="-284163" algn="just"/>
            <a:r>
              <a:rPr lang="pt-BR" sz="2000" dirty="0" smtClean="0"/>
              <a:t>Quais são as necessidades das pessoas?</a:t>
            </a:r>
            <a:endParaRPr lang="pt-BR" sz="2000" dirty="0"/>
          </a:p>
        </p:txBody>
      </p:sp>
    </p:spTree>
    <p:extLst>
      <p:ext uri="{BB962C8B-B14F-4D97-AF65-F5344CB8AC3E}">
        <p14:creationId xmlns:p14="http://schemas.microsoft.com/office/powerpoint/2010/main" val="2297435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52700" y="685800"/>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355165"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4163" lvl="1" indent="-284163">
              <a:buClrTx/>
              <a:buFont typeface="Wingdings" charset="2"/>
              <a:buChar char="§"/>
              <a:tabLst>
                <a:tab pos="342900" algn="l"/>
              </a:tabLst>
            </a:pPr>
            <a:r>
              <a:rPr lang="pt-BR" sz="2300" dirty="0" smtClean="0">
                <a:latin typeface="Trebuchet MS"/>
                <a:cs typeface="Trebuchet MS"/>
              </a:rPr>
              <a:t>Desenvolvimento de um núcleo.</a:t>
            </a:r>
          </a:p>
          <a:p>
            <a:pPr marL="574675" lvl="2" indent="-231775" algn="just"/>
            <a:r>
              <a:rPr lang="pt-BR" sz="2200" dirty="0" smtClean="0">
                <a:latin typeface="Trebuchet MS"/>
                <a:cs typeface="Trebuchet MS"/>
              </a:rPr>
              <a:t>Uma possível fonte de concorrência que se transformará em núcleo da nova igreja é a </a:t>
            </a:r>
            <a:r>
              <a:rPr lang="pt-BR" sz="2200" dirty="0" err="1" smtClean="0">
                <a:latin typeface="Trebuchet MS"/>
                <a:cs typeface="Trebuchet MS"/>
              </a:rPr>
              <a:t>igreja-mãe</a:t>
            </a:r>
            <a:r>
              <a:rPr lang="pt-BR" sz="2200" dirty="0" smtClean="0">
                <a:latin typeface="Trebuchet MS"/>
                <a:cs typeface="Trebuchet MS"/>
              </a:rPr>
              <a:t>.</a:t>
            </a:r>
          </a:p>
          <a:p>
            <a:pPr marL="574675" lvl="2" indent="-231775" algn="just"/>
            <a:r>
              <a:rPr lang="pt-BR" sz="2200" dirty="0" smtClean="0">
                <a:latin typeface="Trebuchet MS"/>
                <a:cs typeface="Trebuchet MS"/>
              </a:rPr>
              <a:t>O pastor deve fazer um chamado às famílias voluntárias que vivem na área, selecionando (ou não) a fim de que se unam ao pequeno grupo ali.</a:t>
            </a:r>
          </a:p>
          <a:p>
            <a:pPr marL="574675" lvl="2" indent="-231775" algn="just"/>
            <a:r>
              <a:rPr lang="pt-BR" sz="2200" dirty="0" smtClean="0">
                <a:latin typeface="Trebuchet MS"/>
                <a:cs typeface="Trebuchet MS"/>
              </a:rPr>
              <a:t>Deve-se ter o cuidado de não prejudicar a </a:t>
            </a:r>
            <a:r>
              <a:rPr lang="pt-BR" sz="2200" dirty="0" err="1" smtClean="0">
                <a:latin typeface="Trebuchet MS"/>
                <a:cs typeface="Trebuchet MS"/>
              </a:rPr>
              <a:t>igreja-mãe</a:t>
            </a:r>
            <a:r>
              <a:rPr lang="pt-BR" sz="2200" dirty="0" smtClean="0">
                <a:latin typeface="Trebuchet MS"/>
                <a:cs typeface="Trebuchet MS"/>
              </a:rPr>
              <a:t>, tirando mais de 15% do pessoal do total de membros da igreja que não deve ter menos de cem membros.</a:t>
            </a:r>
          </a:p>
          <a:p>
            <a:pPr marL="574675" lvl="2" indent="-231775" algn="just"/>
            <a:r>
              <a:rPr lang="pt-BR" sz="2200" dirty="0" smtClean="0">
                <a:latin typeface="Trebuchet MS"/>
                <a:cs typeface="Trebuchet MS"/>
              </a:rPr>
              <a:t>É importante ter no núcleo várias pessoas da mesma classe, ou grupo que a igreja deseja alcançar, assim como interessados e ex-adventistas.</a:t>
            </a:r>
          </a:p>
        </p:txBody>
      </p:sp>
    </p:spTree>
    <p:extLst>
      <p:ext uri="{BB962C8B-B14F-4D97-AF65-F5344CB8AC3E}">
        <p14:creationId xmlns:p14="http://schemas.microsoft.com/office/powerpoint/2010/main" val="158192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14600" y="657412"/>
            <a:ext cx="4953000" cy="563563"/>
          </a:xfrm>
        </p:spPr>
        <p:txBody>
          <a:bodyPr>
            <a:normAutofit/>
          </a:bodyPr>
          <a:lstStyle/>
          <a:p>
            <a:r>
              <a:rPr lang="pt-BR" dirty="0" smtClean="0"/>
              <a:t>PRINCÍPIO DA MULTIPLICAÇÃO</a:t>
            </a:r>
            <a:endParaRPr lang="en-US" dirty="0"/>
          </a:p>
        </p:txBody>
      </p:sp>
      <p:sp>
        <p:nvSpPr>
          <p:cNvPr id="11" name="Rectangle 3"/>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4163" lvl="1" indent="-284163" algn="just">
              <a:buClrTx/>
            </a:pPr>
            <a:r>
              <a:rPr lang="pt-BR" sz="2300" dirty="0" smtClean="0">
                <a:latin typeface="Trebuchet MS"/>
                <a:cs typeface="Trebuchet MS"/>
              </a:rPr>
              <a:t>Desenvolvimento de um núcleo.</a:t>
            </a:r>
          </a:p>
          <a:p>
            <a:pPr marL="739775" lvl="2" indent="-336550" algn="just"/>
            <a:r>
              <a:rPr lang="pt-BR" sz="2300" dirty="0" smtClean="0">
                <a:latin typeface="Trebuchet MS"/>
                <a:cs typeface="Trebuchet MS"/>
              </a:rPr>
              <a:t>O semeador deve trabalhar diligentemente  para estabelecer um sentido de comunidade entre os membros desse Grupo, considerando um microcosmos da nova igreja.</a:t>
            </a:r>
          </a:p>
          <a:p>
            <a:pPr marL="739775" lvl="2" indent="-336550" algn="just"/>
            <a:r>
              <a:rPr lang="pt-BR" sz="2300" dirty="0" smtClean="0">
                <a:latin typeface="Trebuchet MS"/>
                <a:cs typeface="Trebuchet MS"/>
              </a:rPr>
              <a:t>As igrejas que planejam crescer necessitam enfatizar tanto as reuniões de evangelismo como os pequenos grupos. As igrejas sem pequenos grupos não são saudáveis, porque terão dificuldades para assimilar os novos membros e também para capacitar os novos dirigentes.</a:t>
            </a:r>
            <a:endParaRPr lang="pt-BR" sz="2300" dirty="0">
              <a:latin typeface="Trebuchet MS"/>
              <a:cs typeface="Trebuchet MS"/>
            </a:endParaRPr>
          </a:p>
        </p:txBody>
      </p:sp>
    </p:spTree>
    <p:extLst>
      <p:ext uri="{BB962C8B-B14F-4D97-AF65-F5344CB8AC3E}">
        <p14:creationId xmlns:p14="http://schemas.microsoft.com/office/powerpoint/2010/main" val="13744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71600" y="1295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4163" lvl="1" indent="-284163">
              <a:buClrTx/>
              <a:buFont typeface="Wingdings" charset="2"/>
              <a:buChar char="§"/>
            </a:pPr>
            <a:r>
              <a:rPr lang="pt-BR" sz="2300" dirty="0" smtClean="0">
                <a:latin typeface="Trebuchet MS"/>
                <a:cs typeface="Trebuchet MS"/>
              </a:rPr>
              <a:t>Cultivar o campo.</a:t>
            </a:r>
          </a:p>
          <a:p>
            <a:pPr marL="515938" lvl="2" indent="-173038" algn="just"/>
            <a:r>
              <a:rPr lang="pt-BR" sz="2100" dirty="0" smtClean="0">
                <a:latin typeface="Trebuchet MS"/>
                <a:cs typeface="Trebuchet MS"/>
              </a:rPr>
              <a:t>A missão de Cristo pode ser resumida em fazer amigos, realizar atos de compaixão e compartilhar as boas novas.</a:t>
            </a:r>
          </a:p>
          <a:p>
            <a:pPr marL="515938" lvl="2" indent="-173038" algn="just"/>
            <a:r>
              <a:rPr lang="pt-BR" sz="2100" dirty="0" smtClean="0">
                <a:latin typeface="Trebuchet MS"/>
                <a:cs typeface="Trebuchet MS"/>
              </a:rPr>
              <a:t>Uma apresentação holística da mensagem de Cristo necessita de planejamento, programas ou ministérios que se conectem com as pessoas na comunidade e que atendam à suas necessidades físicas, emocionais, sociais e espirituais.</a:t>
            </a:r>
          </a:p>
          <a:p>
            <a:pPr marL="515938" lvl="2" indent="-173038" algn="just"/>
            <a:r>
              <a:rPr lang="pt-BR" sz="2100" dirty="0" smtClean="0">
                <a:latin typeface="Trebuchet MS"/>
                <a:cs typeface="Trebuchet MS"/>
              </a:rPr>
              <a:t>Demonstrar o caráter de Deus buscando formas de ajudar as pessoas carentes e doentes na cidade, mediante projetos de ajuda solidária.</a:t>
            </a:r>
          </a:p>
          <a:p>
            <a:pPr marL="515938" lvl="2" indent="-173038" algn="just"/>
            <a:r>
              <a:rPr lang="pt-BR" sz="2100" dirty="0" smtClean="0">
                <a:latin typeface="Trebuchet MS"/>
                <a:cs typeface="Trebuchet MS"/>
              </a:rPr>
              <a:t>Vários métodos podem ser usados aqui, incluindo outras abordagens mais tradicionais, tais como os estudos bíblicos ou o uso da literatura.</a:t>
            </a:r>
          </a:p>
        </p:txBody>
      </p:sp>
      <p:sp>
        <p:nvSpPr>
          <p:cNvPr id="7" name="Rectangle 2"/>
          <p:cNvSpPr>
            <a:spLocks noGrp="1" noChangeArrowheads="1"/>
          </p:cNvSpPr>
          <p:nvPr>
            <p:ph type="title"/>
          </p:nvPr>
        </p:nvSpPr>
        <p:spPr>
          <a:xfrm>
            <a:off x="2514600" y="657412"/>
            <a:ext cx="4953000" cy="563563"/>
          </a:xfrm>
        </p:spPr>
        <p:txBody>
          <a:bodyPr>
            <a:normAutofit/>
          </a:bodyPr>
          <a:lstStyle/>
          <a:p>
            <a:r>
              <a:rPr lang="pt-BR" dirty="0" smtClean="0"/>
              <a:t>PRINCÍPIO DA MULTIPLICAÇÃO</a:t>
            </a:r>
            <a:endParaRPr lang="en-US" dirty="0"/>
          </a:p>
        </p:txBody>
      </p:sp>
    </p:spTree>
    <p:extLst>
      <p:ext uri="{BB962C8B-B14F-4D97-AF65-F5344CB8AC3E}">
        <p14:creationId xmlns:p14="http://schemas.microsoft.com/office/powerpoint/2010/main" val="349300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5613" lvl="1" indent="-455613">
              <a:buClrTx/>
            </a:pPr>
            <a:r>
              <a:rPr lang="pt-BR" sz="2300" dirty="0" smtClean="0">
                <a:latin typeface="Trebuchet MS"/>
                <a:cs typeface="Trebuchet MS"/>
              </a:rPr>
              <a:t>Fazer evangelismo.</a:t>
            </a:r>
          </a:p>
          <a:p>
            <a:pPr marL="739775" lvl="2" indent="-284163" algn="just"/>
            <a:r>
              <a:rPr lang="pt-BR" sz="2300" dirty="0" smtClean="0">
                <a:latin typeface="Trebuchet MS"/>
                <a:cs typeface="Trebuchet MS"/>
              </a:rPr>
              <a:t>Incluir uma </a:t>
            </a:r>
            <a:r>
              <a:rPr lang="pt-BR" sz="2300" i="1" dirty="0" smtClean="0">
                <a:latin typeface="Trebuchet MS"/>
                <a:cs typeface="Trebuchet MS"/>
              </a:rPr>
              <a:t>estratégia individual de evangelismo</a:t>
            </a:r>
            <a:r>
              <a:rPr lang="pt-BR" sz="2300" dirty="0" smtClean="0">
                <a:latin typeface="Trebuchet MS"/>
                <a:cs typeface="Trebuchet MS"/>
              </a:rPr>
              <a:t>. As pessoas do pequeno grupo (núcleo) necessitam assumir uma responsabilidade pessoal, com o propósito de alcançar  aos perdidos da comunidade.</a:t>
            </a:r>
          </a:p>
          <a:p>
            <a:pPr marL="739775" lvl="2" indent="-284163" algn="just"/>
            <a:r>
              <a:rPr lang="pt-BR" sz="2300" dirty="0" smtClean="0">
                <a:latin typeface="Trebuchet MS"/>
                <a:cs typeface="Trebuchet MS"/>
              </a:rPr>
              <a:t>Elaborar uma </a:t>
            </a:r>
            <a:r>
              <a:rPr lang="pt-BR" sz="2300" i="1" dirty="0" smtClean="0">
                <a:latin typeface="Trebuchet MS"/>
                <a:cs typeface="Trebuchet MS"/>
              </a:rPr>
              <a:t>estratégia corporativa de evangelismo</a:t>
            </a:r>
            <a:r>
              <a:rPr lang="pt-BR" sz="2300" dirty="0" smtClean="0">
                <a:latin typeface="Trebuchet MS"/>
                <a:cs typeface="Trebuchet MS"/>
              </a:rPr>
              <a:t> durante o primeiro ano. O método tradicional da Igreja Adventista do Sétimo Dia de colheita é o evangelismo público.</a:t>
            </a:r>
            <a:endParaRPr lang="pt-BR" sz="2300" dirty="0">
              <a:latin typeface="Trebuchet MS"/>
              <a:cs typeface="Trebuchet MS"/>
            </a:endParaRPr>
          </a:p>
        </p:txBody>
      </p:sp>
      <p:sp>
        <p:nvSpPr>
          <p:cNvPr id="7" name="Rectangle 2"/>
          <p:cNvSpPr txBox="1">
            <a:spLocks noChangeArrowheads="1"/>
          </p:cNvSpPr>
          <p:nvPr/>
        </p:nvSpPr>
        <p:spPr>
          <a:xfrm>
            <a:off x="2514600" y="657412"/>
            <a:ext cx="4953000" cy="563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300" b="1" u="sng" kern="1200">
                <a:solidFill>
                  <a:schemeClr val="tx1"/>
                </a:solidFill>
                <a:latin typeface="Trebuchet MS"/>
                <a:ea typeface="+mj-ea"/>
                <a:cs typeface="Trebuchet MS"/>
              </a:defRPr>
            </a:lvl1pPr>
          </a:lstStyle>
          <a:p>
            <a:r>
              <a:rPr lang="pt-BR" dirty="0" smtClean="0"/>
              <a:t>PRINCÍPIO DA MULTIPLICAÇÃO</a:t>
            </a:r>
            <a:endParaRPr lang="en-US" dirty="0"/>
          </a:p>
        </p:txBody>
      </p:sp>
    </p:spTree>
    <p:extLst>
      <p:ext uri="{BB962C8B-B14F-4D97-AF65-F5344CB8AC3E}">
        <p14:creationId xmlns:p14="http://schemas.microsoft.com/office/powerpoint/2010/main" val="2960518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716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31775" lvl="1" indent="-231775" algn="just">
              <a:buClrTx/>
            </a:pPr>
            <a:r>
              <a:rPr lang="pt-BR" sz="2300" dirty="0" smtClean="0">
                <a:latin typeface="Trebuchet MS"/>
                <a:cs typeface="Trebuchet MS"/>
              </a:rPr>
              <a:t>Escolher um edifício.</a:t>
            </a:r>
          </a:p>
          <a:p>
            <a:pPr marL="574675" lvl="2" indent="-342900" algn="just"/>
            <a:r>
              <a:rPr lang="pt-BR" sz="2300" dirty="0" smtClean="0">
                <a:latin typeface="Trebuchet MS"/>
                <a:cs typeface="Trebuchet MS"/>
              </a:rPr>
              <a:t>O erro comum praticado por aquele que estão à frente dos projetos da Missão Global ou da implementação de novas igrejas é tentar construir a igreja antes do esforço dedicado à conquista de almas e à edificação da igreja, numérica e espiritualmente. </a:t>
            </a:r>
          </a:p>
          <a:p>
            <a:pPr marL="574675" lvl="2" indent="-342900" algn="just"/>
            <a:r>
              <a:rPr lang="pt-BR" sz="2300" dirty="0" smtClean="0">
                <a:latin typeface="Trebuchet MS"/>
                <a:cs typeface="Trebuchet MS"/>
              </a:rPr>
              <a:t>“Quando se desperta um interesse em qualquer vila ou cidade, esse interesse deve ser atendido. O lugar deve ser cabalmente trabalhado, até que se erga humilde casa de culto como sinal, um monumento do sábado de Deus, uma luz em meio da treva moral.” </a:t>
            </a:r>
            <a:r>
              <a:rPr lang="pt-BR" sz="2300" i="1" dirty="0" smtClean="0">
                <a:latin typeface="Trebuchet MS"/>
                <a:cs typeface="Trebuchet MS"/>
              </a:rPr>
              <a:t>Evangelismo, </a:t>
            </a:r>
            <a:r>
              <a:rPr lang="pt-BR" sz="2300" dirty="0" smtClean="0">
                <a:latin typeface="Trebuchet MS"/>
                <a:cs typeface="Trebuchet MS"/>
              </a:rPr>
              <a:t> p. 375</a:t>
            </a:r>
          </a:p>
          <a:p>
            <a:pPr lvl="2"/>
            <a:endParaRPr lang="pt-BR" sz="2000" dirty="0"/>
          </a:p>
        </p:txBody>
      </p:sp>
      <p:sp>
        <p:nvSpPr>
          <p:cNvPr id="7" name="Rectangle 2"/>
          <p:cNvSpPr>
            <a:spLocks noGrp="1" noChangeArrowheads="1"/>
          </p:cNvSpPr>
          <p:nvPr>
            <p:ph type="title"/>
          </p:nvPr>
        </p:nvSpPr>
        <p:spPr/>
        <p:txBody>
          <a:bodyPr>
            <a:normAutofit/>
          </a:bodyPr>
          <a:lstStyle/>
          <a:p>
            <a:r>
              <a:rPr lang="pt-BR" dirty="0" smtClean="0"/>
              <a:t>PRINCÍPIO DA MULTIPLICAÇÃO</a:t>
            </a:r>
            <a:endParaRPr lang="en-US" dirty="0"/>
          </a:p>
        </p:txBody>
      </p:sp>
    </p:spTree>
    <p:extLst>
      <p:ext uri="{BB962C8B-B14F-4D97-AF65-F5344CB8AC3E}">
        <p14:creationId xmlns:p14="http://schemas.microsoft.com/office/powerpoint/2010/main" val="1448197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buClrTx/>
            </a:pPr>
            <a:r>
              <a:rPr lang="pt-BR" sz="2300" dirty="0" smtClean="0">
                <a:latin typeface="Trebuchet MS"/>
                <a:cs typeface="Trebuchet MS"/>
              </a:rPr>
              <a:t>Escolher um edifício</a:t>
            </a:r>
            <a:r>
              <a:rPr lang="en-US" sz="2300" dirty="0" smtClean="0">
                <a:latin typeface="Trebuchet MS"/>
                <a:cs typeface="Trebuchet MS"/>
              </a:rPr>
              <a:t>.</a:t>
            </a:r>
          </a:p>
          <a:p>
            <a:pPr marL="627063" lvl="2" indent="-223838" algn="just"/>
            <a:r>
              <a:rPr lang="es-ES" sz="2300" dirty="0" smtClean="0">
                <a:latin typeface="Trebuchet MS"/>
                <a:cs typeface="Trebuchet MS"/>
              </a:rPr>
              <a:t>“</a:t>
            </a:r>
            <a:r>
              <a:rPr lang="pt-BR" sz="2300" dirty="0" smtClean="0">
                <a:latin typeface="Trebuchet MS"/>
                <a:cs typeface="Trebuchet MS"/>
              </a:rPr>
              <a:t>Ao iniciarmos a obra em um campo, e reunirmos um grupo, consagramos os membros a Deus e então atraímo-los a unirem-se conosco em construir humilde casa de culto. Depois, quando a igreja está terminada e é consagrada ao Senhor, passamos adiante a outros campos</a:t>
            </a:r>
            <a:r>
              <a:rPr lang="es-ES" sz="2300" dirty="0" smtClean="0">
                <a:latin typeface="Trebuchet MS"/>
                <a:cs typeface="Trebuchet MS"/>
              </a:rPr>
              <a:t>”. </a:t>
            </a:r>
            <a:r>
              <a:rPr lang="es-ES" sz="2300" i="1" dirty="0" smtClean="0">
                <a:latin typeface="Trebuchet MS"/>
                <a:cs typeface="Trebuchet MS"/>
              </a:rPr>
              <a:t>Evangelismo, p. 381.</a:t>
            </a:r>
            <a:endParaRPr lang="es-ES_tradnl" sz="2300" dirty="0">
              <a:latin typeface="Trebuchet MS"/>
              <a:cs typeface="Trebuchet MS"/>
            </a:endParaRPr>
          </a:p>
        </p:txBody>
      </p:sp>
      <p:sp>
        <p:nvSpPr>
          <p:cNvPr id="7" name="Rectangle 2"/>
          <p:cNvSpPr>
            <a:spLocks noGrp="1" noChangeArrowheads="1"/>
          </p:cNvSpPr>
          <p:nvPr>
            <p:ph type="title"/>
          </p:nvPr>
        </p:nvSpPr>
        <p:spPr>
          <a:xfrm>
            <a:off x="2514600" y="657412"/>
            <a:ext cx="4953000" cy="563563"/>
          </a:xfrm>
        </p:spPr>
        <p:txBody>
          <a:bodyPr>
            <a:normAutofit/>
          </a:bodyPr>
          <a:lstStyle/>
          <a:p>
            <a:r>
              <a:rPr lang="pt-BR" dirty="0" smtClean="0"/>
              <a:t>PRINCÍPIO DA MULTIPLICAÇÃO</a:t>
            </a:r>
            <a:endParaRPr lang="en-US" dirty="0"/>
          </a:p>
        </p:txBody>
      </p:sp>
    </p:spTree>
    <p:extLst>
      <p:ext uri="{BB962C8B-B14F-4D97-AF65-F5344CB8AC3E}">
        <p14:creationId xmlns:p14="http://schemas.microsoft.com/office/powerpoint/2010/main" val="1752644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0" y="762000"/>
            <a:ext cx="7010400" cy="1143000"/>
          </a:xfrm>
        </p:spPr>
        <p:txBody>
          <a:bodyPr>
            <a:normAutofit/>
          </a:bodyPr>
          <a:lstStyle/>
          <a:p>
            <a:r>
              <a:rPr lang="pt-BR" dirty="0" smtClean="0"/>
              <a:t>CONCLUSÃO</a:t>
            </a:r>
            <a:endParaRPr lang="pt-BR" dirty="0"/>
          </a:p>
        </p:txBody>
      </p:sp>
      <p:grpSp>
        <p:nvGrpSpPr>
          <p:cNvPr id="2" name="Agrupar 1"/>
          <p:cNvGrpSpPr/>
          <p:nvPr/>
        </p:nvGrpSpPr>
        <p:grpSpPr>
          <a:xfrm>
            <a:off x="1219200" y="2286000"/>
            <a:ext cx="2163763" cy="3160663"/>
            <a:chOff x="1244600" y="2197150"/>
            <a:chExt cx="2163763" cy="3160663"/>
          </a:xfrm>
        </p:grpSpPr>
        <p:sp>
          <p:nvSpPr>
            <p:cNvPr id="85039"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85040" name="AutoShape 48"/>
            <p:cNvSpPr>
              <a:spLocks noChangeArrowheads="1"/>
            </p:cNvSpPr>
            <p:nvPr/>
          </p:nvSpPr>
          <p:spPr bwMode="gray">
            <a:xfrm>
              <a:off x="1277938" y="250825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41"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42"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grpSp>
          <p:nvGrpSpPr>
            <p:cNvPr id="85043" name="Group 51"/>
            <p:cNvGrpSpPr>
              <a:grpSpLocks/>
            </p:cNvGrpSpPr>
            <p:nvPr/>
          </p:nvGrpSpPr>
          <p:grpSpPr bwMode="auto">
            <a:xfrm>
              <a:off x="1989138" y="2197150"/>
              <a:ext cx="642937" cy="622725"/>
              <a:chOff x="1289" y="587"/>
              <a:chExt cx="668" cy="647"/>
            </a:xfrm>
          </p:grpSpPr>
          <p:sp>
            <p:nvSpPr>
              <p:cNvPr id="85044" name="Oval 52"/>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45"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6"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7"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8"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grpSp>
        <p:sp>
          <p:nvSpPr>
            <p:cNvPr id="85049" name="Text Box 57"/>
            <p:cNvSpPr txBox="1">
              <a:spLocks noChangeArrowheads="1"/>
            </p:cNvSpPr>
            <p:nvPr/>
          </p:nvSpPr>
          <p:spPr bwMode="gray">
            <a:xfrm>
              <a:off x="21272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1</a:t>
              </a:r>
              <a:endParaRPr lang="pt-BR" sz="2400">
                <a:solidFill>
                  <a:srgbClr val="000000"/>
                </a:solidFill>
              </a:endParaRPr>
            </a:p>
          </p:txBody>
        </p:sp>
        <p:sp>
          <p:nvSpPr>
            <p:cNvPr id="85050" name="Text Box 58"/>
            <p:cNvSpPr txBox="1">
              <a:spLocks noChangeArrowheads="1"/>
            </p:cNvSpPr>
            <p:nvPr/>
          </p:nvSpPr>
          <p:spPr bwMode="gray">
            <a:xfrm>
              <a:off x="1320800" y="2954338"/>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pt-BR" sz="1500" dirty="0" smtClean="0">
                  <a:solidFill>
                    <a:schemeClr val="bg1"/>
                  </a:solidFill>
                  <a:latin typeface="Trebuchet MS"/>
                  <a:cs typeface="Trebuchet MS"/>
                </a:rPr>
                <a:t>A igreja necessita ser revitalizada mediante o estabelecimento de um sistema de multiplicação de discípulos, líderes, ministérios, pequenos grupos e igrejas. </a:t>
              </a:r>
              <a:endParaRPr lang="pt-BR" sz="1500" dirty="0">
                <a:solidFill>
                  <a:schemeClr val="bg1"/>
                </a:solidFill>
                <a:latin typeface="Trebuchet MS"/>
                <a:cs typeface="Trebuchet MS"/>
              </a:endParaRPr>
            </a:p>
          </p:txBody>
        </p:sp>
      </p:grpSp>
      <p:grpSp>
        <p:nvGrpSpPr>
          <p:cNvPr id="4" name="Agrupar 3"/>
          <p:cNvGrpSpPr/>
          <p:nvPr/>
        </p:nvGrpSpPr>
        <p:grpSpPr>
          <a:xfrm>
            <a:off x="5943600" y="2286000"/>
            <a:ext cx="2163763" cy="3160663"/>
            <a:chOff x="5969000" y="2197150"/>
            <a:chExt cx="2163763" cy="3160663"/>
          </a:xfrm>
        </p:grpSpPr>
        <p:sp>
          <p:nvSpPr>
            <p:cNvPr id="85051"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85052" name="AutoShape 60"/>
            <p:cNvSpPr>
              <a:spLocks noChangeArrowheads="1"/>
            </p:cNvSpPr>
            <p:nvPr/>
          </p:nvSpPr>
          <p:spPr bwMode="gray">
            <a:xfrm>
              <a:off x="6002338" y="250825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53"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54"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grpSp>
          <p:nvGrpSpPr>
            <p:cNvPr id="85055" name="Group 63"/>
            <p:cNvGrpSpPr>
              <a:grpSpLocks/>
            </p:cNvGrpSpPr>
            <p:nvPr/>
          </p:nvGrpSpPr>
          <p:grpSpPr bwMode="auto">
            <a:xfrm>
              <a:off x="6713538" y="2197150"/>
              <a:ext cx="642937" cy="622725"/>
              <a:chOff x="1289" y="587"/>
              <a:chExt cx="668" cy="647"/>
            </a:xfrm>
          </p:grpSpPr>
          <p:sp>
            <p:nvSpPr>
              <p:cNvPr id="85056" name="Oval 64"/>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57"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58"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59"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60"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grpSp>
        <p:sp>
          <p:nvSpPr>
            <p:cNvPr id="85061" name="Text Box 69"/>
            <p:cNvSpPr txBox="1">
              <a:spLocks noChangeArrowheads="1"/>
            </p:cNvSpPr>
            <p:nvPr/>
          </p:nvSpPr>
          <p:spPr bwMode="gray">
            <a:xfrm>
              <a:off x="68516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3</a:t>
              </a:r>
              <a:endParaRPr lang="pt-BR" sz="2400">
                <a:solidFill>
                  <a:srgbClr val="000000"/>
                </a:solidFill>
              </a:endParaRPr>
            </a:p>
          </p:txBody>
        </p:sp>
        <p:sp>
          <p:nvSpPr>
            <p:cNvPr id="85062" name="Text Box 70"/>
            <p:cNvSpPr txBox="1">
              <a:spLocks noChangeArrowheads="1"/>
            </p:cNvSpPr>
            <p:nvPr/>
          </p:nvSpPr>
          <p:spPr bwMode="gray">
            <a:xfrm>
              <a:off x="6045200" y="2954338"/>
              <a:ext cx="20574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pt-BR" sz="1500" dirty="0" smtClean="0">
                  <a:solidFill>
                    <a:srgbClr val="023888"/>
                  </a:solidFill>
                  <a:latin typeface="Trebuchet MS"/>
                  <a:cs typeface="Trebuchet MS"/>
                </a:rPr>
                <a:t>O estabelecimento de um sistema multiplicador inicia com o processo educacional de instruir os fiéis e os pastores.</a:t>
              </a:r>
              <a:endParaRPr lang="pt-BR" sz="1500" dirty="0">
                <a:solidFill>
                  <a:srgbClr val="023888"/>
                </a:solidFill>
                <a:latin typeface="Trebuchet MS"/>
                <a:cs typeface="Trebuchet MS"/>
              </a:endParaRPr>
            </a:p>
          </p:txBody>
        </p:sp>
      </p:grpSp>
      <p:grpSp>
        <p:nvGrpSpPr>
          <p:cNvPr id="3" name="Agrupar 2"/>
          <p:cNvGrpSpPr/>
          <p:nvPr/>
        </p:nvGrpSpPr>
        <p:grpSpPr>
          <a:xfrm>
            <a:off x="3581400" y="2285950"/>
            <a:ext cx="2163763" cy="3160713"/>
            <a:chOff x="3606800" y="2197100"/>
            <a:chExt cx="2163763" cy="3160713"/>
          </a:xfrm>
        </p:grpSpPr>
        <p:sp>
          <p:nvSpPr>
            <p:cNvPr id="85063"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4"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5"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6"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7" name="Oval 75"/>
            <p:cNvSpPr>
              <a:spLocks noChangeArrowheads="1"/>
            </p:cNvSpPr>
            <p:nvPr/>
          </p:nvSpPr>
          <p:spPr bwMode="gray">
            <a:xfrm>
              <a:off x="4351338" y="2254131"/>
              <a:ext cx="642937" cy="519351"/>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68"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69"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0"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1"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2" name="Text Box 80"/>
            <p:cNvSpPr txBox="1">
              <a:spLocks noChangeArrowheads="1"/>
            </p:cNvSpPr>
            <p:nvPr/>
          </p:nvSpPr>
          <p:spPr bwMode="gray">
            <a:xfrm>
              <a:off x="44894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2</a:t>
              </a:r>
              <a:endParaRPr lang="pt-BR" sz="2400">
                <a:solidFill>
                  <a:srgbClr val="000000"/>
                </a:solidFill>
              </a:endParaRPr>
            </a:p>
          </p:txBody>
        </p:sp>
        <p:sp>
          <p:nvSpPr>
            <p:cNvPr id="85073" name="Text Box 81"/>
            <p:cNvSpPr txBox="1">
              <a:spLocks noChangeArrowheads="1"/>
            </p:cNvSpPr>
            <p:nvPr/>
          </p:nvSpPr>
          <p:spPr bwMode="gray">
            <a:xfrm>
              <a:off x="3683000" y="2954338"/>
              <a:ext cx="2057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pt-BR" sz="1500" dirty="0" smtClean="0">
                  <a:solidFill>
                    <a:srgbClr val="023888"/>
                  </a:solidFill>
                  <a:latin typeface="Trebuchet MS"/>
                  <a:cs typeface="Trebuchet MS"/>
                </a:rPr>
                <a:t>Ao invés de buscar um crescimento por adição, temos de crescer de forma exponencial.</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685800"/>
            <a:ext cx="6400800" cy="1143000"/>
          </a:xfrm>
        </p:spPr>
        <p:txBody>
          <a:bodyPr/>
          <a:lstStyle/>
          <a:p>
            <a:r>
              <a:rPr lang="pt-BR" dirty="0" smtClean="0"/>
              <a:t>INTRODUÇÃO</a:t>
            </a:r>
            <a:endParaRPr lang="pt-BR" dirty="0"/>
          </a:p>
        </p:txBody>
      </p:sp>
      <p:sp>
        <p:nvSpPr>
          <p:cNvPr id="64515" name="Rectangle 3"/>
          <p:cNvSpPr>
            <a:spLocks noGrp="1" noChangeArrowheads="1"/>
          </p:cNvSpPr>
          <p:nvPr>
            <p:ph idx="1"/>
          </p:nvPr>
        </p:nvSpPr>
        <p:spPr>
          <a:xfrm>
            <a:off x="3429000" y="2971800"/>
            <a:ext cx="4953000" cy="2362200"/>
          </a:xfrm>
        </p:spPr>
        <p:txBody>
          <a:bodyPr>
            <a:normAutofit/>
          </a:bodyPr>
          <a:lstStyle/>
          <a:p>
            <a:pPr lvl="1">
              <a:lnSpc>
                <a:spcPct val="90000"/>
              </a:lnSpc>
            </a:pPr>
            <a:r>
              <a:rPr lang="pt-BR" dirty="0" smtClean="0"/>
              <a:t>“sejam fecundos, multipliquem-se e encham a terra”.</a:t>
            </a:r>
          </a:p>
          <a:p>
            <a:pPr lvl="1">
              <a:lnSpc>
                <a:spcPct val="90000"/>
              </a:lnSpc>
            </a:pPr>
            <a:endParaRPr lang="pt-BR" sz="1600" dirty="0" smtClean="0"/>
          </a:p>
          <a:p>
            <a:pPr lvl="1">
              <a:lnSpc>
                <a:spcPct val="90000"/>
              </a:lnSpc>
            </a:pPr>
            <a:r>
              <a:rPr lang="pt-BR" dirty="0" smtClean="0"/>
              <a:t>Tudo o que é </a:t>
            </a:r>
            <a:r>
              <a:rPr lang="pt-BR" dirty="0" smtClean="0">
                <a:solidFill>
                  <a:srgbClr val="FFFF00"/>
                </a:solidFill>
                <a:effectLst>
                  <a:outerShdw blurRad="50800" dist="38100" dir="2700000" algn="tl" rotWithShape="0">
                    <a:prstClr val="black">
                      <a:alpha val="40000"/>
                    </a:prstClr>
                  </a:outerShdw>
                </a:effectLst>
              </a:rPr>
              <a:t>vivo e saudável </a:t>
            </a:r>
            <a:r>
              <a:rPr lang="pt-BR" dirty="0" smtClean="0"/>
              <a:t>deveria ser multiplicado.</a:t>
            </a:r>
          </a:p>
          <a:p>
            <a:pPr lvl="1">
              <a:lnSpc>
                <a:spcPct val="90000"/>
              </a:lnSpc>
            </a:pPr>
            <a:endParaRPr lang="pt-BR" dirty="0" smtClean="0"/>
          </a:p>
        </p:txBody>
      </p:sp>
      <p:pic>
        <p:nvPicPr>
          <p:cNvPr id="4" name="Imagen 2" descr="Adán y Eva 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33600"/>
            <a:ext cx="2770909" cy="2078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5222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44600" y="2197150"/>
            <a:ext cx="2163763" cy="3197175"/>
            <a:chOff x="1244600" y="2197150"/>
            <a:chExt cx="2163763" cy="3197175"/>
          </a:xfrm>
        </p:grpSpPr>
        <p:sp>
          <p:nvSpPr>
            <p:cNvPr id="85039"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85040" name="AutoShape 48"/>
            <p:cNvSpPr>
              <a:spLocks noChangeArrowheads="1"/>
            </p:cNvSpPr>
            <p:nvPr/>
          </p:nvSpPr>
          <p:spPr bwMode="gray">
            <a:xfrm>
              <a:off x="1295400" y="259080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41"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42"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grpSp>
          <p:nvGrpSpPr>
            <p:cNvPr id="85043" name="Group 51"/>
            <p:cNvGrpSpPr>
              <a:grpSpLocks/>
            </p:cNvGrpSpPr>
            <p:nvPr/>
          </p:nvGrpSpPr>
          <p:grpSpPr bwMode="auto">
            <a:xfrm>
              <a:off x="1989138" y="2197150"/>
              <a:ext cx="642937" cy="622725"/>
              <a:chOff x="1289" y="587"/>
              <a:chExt cx="668" cy="647"/>
            </a:xfrm>
          </p:grpSpPr>
          <p:sp>
            <p:nvSpPr>
              <p:cNvPr id="85044" name="Oval 52"/>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45"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6"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7"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48"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grpSp>
        <p:sp>
          <p:nvSpPr>
            <p:cNvPr id="85049" name="Text Box 57"/>
            <p:cNvSpPr txBox="1">
              <a:spLocks noChangeArrowheads="1"/>
            </p:cNvSpPr>
            <p:nvPr/>
          </p:nvSpPr>
          <p:spPr bwMode="gray">
            <a:xfrm>
              <a:off x="21272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4</a:t>
              </a:r>
              <a:endParaRPr lang="pt-BR" sz="2400">
                <a:solidFill>
                  <a:srgbClr val="000000"/>
                </a:solidFill>
              </a:endParaRPr>
            </a:p>
          </p:txBody>
        </p:sp>
        <p:sp>
          <p:nvSpPr>
            <p:cNvPr id="85050" name="Text Box 58"/>
            <p:cNvSpPr txBox="1">
              <a:spLocks noChangeArrowheads="1"/>
            </p:cNvSpPr>
            <p:nvPr/>
          </p:nvSpPr>
          <p:spPr bwMode="gray">
            <a:xfrm>
              <a:off x="1320800" y="2954338"/>
              <a:ext cx="2057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pt-BR" sz="1500" dirty="0" smtClean="0">
                  <a:solidFill>
                    <a:srgbClr val="023888"/>
                  </a:solidFill>
                  <a:latin typeface="Trebuchet MS"/>
                  <a:cs typeface="Trebuchet MS"/>
                </a:rPr>
                <a:t>O plano de Deus para Sua igreja é ativar a “corrente do bem”.</a:t>
              </a:r>
              <a:endParaRPr lang="pt-BR" sz="1500" dirty="0">
                <a:solidFill>
                  <a:srgbClr val="023888"/>
                </a:solidFill>
                <a:latin typeface="Trebuchet MS"/>
                <a:cs typeface="Trebuchet MS"/>
              </a:endParaRPr>
            </a:p>
          </p:txBody>
        </p:sp>
      </p:grpSp>
      <p:grpSp>
        <p:nvGrpSpPr>
          <p:cNvPr id="4" name="Agrupar 3"/>
          <p:cNvGrpSpPr/>
          <p:nvPr/>
        </p:nvGrpSpPr>
        <p:grpSpPr>
          <a:xfrm>
            <a:off x="5969000" y="2197150"/>
            <a:ext cx="2163763" cy="3197175"/>
            <a:chOff x="5969000" y="2197150"/>
            <a:chExt cx="2163763" cy="3197175"/>
          </a:xfrm>
        </p:grpSpPr>
        <p:sp>
          <p:nvSpPr>
            <p:cNvPr id="85051"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85052" name="AutoShape 60"/>
            <p:cNvSpPr>
              <a:spLocks noChangeArrowheads="1"/>
            </p:cNvSpPr>
            <p:nvPr/>
          </p:nvSpPr>
          <p:spPr bwMode="gray">
            <a:xfrm>
              <a:off x="6019800" y="259080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53"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54"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grpSp>
          <p:nvGrpSpPr>
            <p:cNvPr id="85055" name="Group 63"/>
            <p:cNvGrpSpPr>
              <a:grpSpLocks/>
            </p:cNvGrpSpPr>
            <p:nvPr/>
          </p:nvGrpSpPr>
          <p:grpSpPr bwMode="auto">
            <a:xfrm>
              <a:off x="6713538" y="2197150"/>
              <a:ext cx="642937" cy="622725"/>
              <a:chOff x="1289" y="587"/>
              <a:chExt cx="668" cy="647"/>
            </a:xfrm>
          </p:grpSpPr>
          <p:sp>
            <p:nvSpPr>
              <p:cNvPr id="85056" name="Oval 64"/>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57"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58"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59"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60"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grpSp>
        <p:sp>
          <p:nvSpPr>
            <p:cNvPr id="85061" name="Text Box 69"/>
            <p:cNvSpPr txBox="1">
              <a:spLocks noChangeArrowheads="1"/>
            </p:cNvSpPr>
            <p:nvPr/>
          </p:nvSpPr>
          <p:spPr bwMode="gray">
            <a:xfrm>
              <a:off x="68516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6</a:t>
              </a:r>
              <a:endParaRPr lang="pt-BR" sz="2400">
                <a:solidFill>
                  <a:srgbClr val="000000"/>
                </a:solidFill>
              </a:endParaRPr>
            </a:p>
          </p:txBody>
        </p:sp>
        <p:sp>
          <p:nvSpPr>
            <p:cNvPr id="85062" name="Text Box 70"/>
            <p:cNvSpPr txBox="1">
              <a:spLocks noChangeArrowheads="1"/>
            </p:cNvSpPr>
            <p:nvPr/>
          </p:nvSpPr>
          <p:spPr bwMode="gray">
            <a:xfrm>
              <a:off x="6045200" y="2954338"/>
              <a:ext cx="2057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pt-BR" sz="1500" dirty="0" smtClean="0">
                  <a:solidFill>
                    <a:srgbClr val="023888"/>
                  </a:solidFill>
                  <a:latin typeface="Trebuchet MS"/>
                  <a:cs typeface="Trebuchet MS"/>
                </a:rPr>
                <a:t>Para que isso ocorra há necessidade de que igrejas plantem igrejas que, por sua vez, plantem novas igrejas.</a:t>
              </a:r>
            </a:p>
          </p:txBody>
        </p:sp>
      </p:grpSp>
      <p:grpSp>
        <p:nvGrpSpPr>
          <p:cNvPr id="3" name="Agrupar 2"/>
          <p:cNvGrpSpPr/>
          <p:nvPr/>
        </p:nvGrpSpPr>
        <p:grpSpPr>
          <a:xfrm>
            <a:off x="3606800" y="2197100"/>
            <a:ext cx="2260600" cy="3365500"/>
            <a:chOff x="3606800" y="2197100"/>
            <a:chExt cx="2163763" cy="3223756"/>
          </a:xfrm>
        </p:grpSpPr>
        <p:sp>
          <p:nvSpPr>
            <p:cNvPr id="85063"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4"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5"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6"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a:p>
          </p:txBody>
        </p:sp>
        <p:sp>
          <p:nvSpPr>
            <p:cNvPr id="85067" name="Oval 75"/>
            <p:cNvSpPr>
              <a:spLocks noChangeArrowheads="1"/>
            </p:cNvSpPr>
            <p:nvPr/>
          </p:nvSpPr>
          <p:spPr bwMode="gray">
            <a:xfrm>
              <a:off x="4351338" y="2254131"/>
              <a:ext cx="642937" cy="519351"/>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blurRad="63500" dist="109250" dir="3267739" algn="ctr" rotWithShape="0">
                      <a:srgbClr val="000000">
                        <a:alpha val="50000"/>
                      </a:srgbClr>
                    </a:outerShdw>
                  </a:effectLst>
                </a14:hiddenEffects>
              </a:ext>
            </a:extLst>
          </p:spPr>
          <p:txBody>
            <a:bodyPr anchor="ctr">
              <a:spAutoFit/>
            </a:bodyPr>
            <a:lstStyle/>
            <a:p>
              <a:endParaRPr lang="pt-BR"/>
            </a:p>
          </p:txBody>
        </p:sp>
        <p:sp>
          <p:nvSpPr>
            <p:cNvPr id="85068"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69"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0"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1"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pt-BR"/>
            </a:p>
          </p:txBody>
        </p:sp>
        <p:sp>
          <p:nvSpPr>
            <p:cNvPr id="85072" name="Text Box 80"/>
            <p:cNvSpPr txBox="1">
              <a:spLocks noChangeArrowheads="1"/>
            </p:cNvSpPr>
            <p:nvPr/>
          </p:nvSpPr>
          <p:spPr bwMode="gray">
            <a:xfrm>
              <a:off x="4489450" y="22844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pt-BR" sz="2400" smtClean="0">
                  <a:solidFill>
                    <a:srgbClr val="000000"/>
                  </a:solidFill>
                </a:rPr>
                <a:t>5</a:t>
              </a:r>
              <a:endParaRPr lang="pt-BR" sz="2400">
                <a:solidFill>
                  <a:srgbClr val="000000"/>
                </a:solidFill>
              </a:endParaRPr>
            </a:p>
          </p:txBody>
        </p:sp>
        <p:sp>
          <p:nvSpPr>
            <p:cNvPr id="85073" name="Text Box 81"/>
            <p:cNvSpPr txBox="1">
              <a:spLocks noChangeArrowheads="1"/>
            </p:cNvSpPr>
            <p:nvPr/>
          </p:nvSpPr>
          <p:spPr bwMode="gray">
            <a:xfrm>
              <a:off x="3733800" y="2743200"/>
              <a:ext cx="1905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eaLnBrk="0" hangingPunct="0"/>
              <a:r>
                <a:rPr lang="pt-BR" sz="1400" dirty="0" smtClean="0">
                  <a:solidFill>
                    <a:srgbClr val="023888"/>
                  </a:solidFill>
                  <a:latin typeface="Trebuchet MS"/>
                  <a:cs typeface="Trebuchet MS"/>
                </a:rPr>
                <a:t>Que resulte na salvação de “grande multidão que n</a:t>
              </a:r>
              <a:r>
                <a:rPr lang="pt-BR" sz="1400" dirty="0" smtClean="0">
                  <a:solidFill>
                    <a:srgbClr val="1D208F"/>
                  </a:solidFill>
                  <a:latin typeface="Trebuchet MS"/>
                  <a:cs typeface="Trebuchet MS"/>
                </a:rPr>
                <a:t>inguém</a:t>
              </a:r>
              <a:r>
                <a:rPr lang="pt-BR" sz="1400" dirty="0" smtClean="0">
                  <a:solidFill>
                    <a:srgbClr val="023888"/>
                  </a:solidFill>
                  <a:latin typeface="Trebuchet MS"/>
                  <a:cs typeface="Trebuchet MS"/>
                </a:rPr>
                <a:t> podia enumerar, de todas as nações, tribos, povos e línguas, em pé diante do trono e diante do Cordeiro, vestidos de vestiduras brancas</a:t>
              </a:r>
              <a:r>
                <a:rPr lang="pt-BR" sz="1400" dirty="0" smtClean="0">
                  <a:solidFill>
                    <a:srgbClr val="1D208F"/>
                  </a:solidFill>
                  <a:latin typeface="Trebuchet MS"/>
                  <a:cs typeface="Trebuchet MS"/>
                </a:rPr>
                <a:t>” (</a:t>
              </a:r>
              <a:r>
                <a:rPr lang="pt-BR" sz="1400" dirty="0" err="1" smtClean="0">
                  <a:solidFill>
                    <a:srgbClr val="1D208F"/>
                  </a:solidFill>
                  <a:latin typeface="Trebuchet MS"/>
                  <a:cs typeface="Trebuchet MS"/>
                </a:rPr>
                <a:t>Ap</a:t>
              </a:r>
              <a:r>
                <a:rPr lang="pt-BR" sz="1400" dirty="0" smtClean="0">
                  <a:solidFill>
                    <a:srgbClr val="1D208F"/>
                  </a:solidFill>
                  <a:latin typeface="Trebuchet MS"/>
                  <a:cs typeface="Trebuchet MS"/>
                </a:rPr>
                <a:t> 7:9).</a:t>
              </a:r>
              <a:endParaRPr lang="pt-BR" sz="1400" dirty="0">
                <a:solidFill>
                  <a:srgbClr val="1D208F"/>
                </a:solidFill>
                <a:latin typeface="Trebuchet MS"/>
                <a:cs typeface="Trebuchet MS"/>
              </a:endParaRPr>
            </a:p>
          </p:txBody>
        </p:sp>
      </p:grpSp>
      <p:sp>
        <p:nvSpPr>
          <p:cNvPr id="44" name="Rectangle 2"/>
          <p:cNvSpPr txBox="1">
            <a:spLocks noChangeArrowheads="1"/>
          </p:cNvSpPr>
          <p:nvPr/>
        </p:nvSpPr>
        <p:spPr>
          <a:xfrm>
            <a:off x="1524000" y="762000"/>
            <a:ext cx="7010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300" b="1" u="sng" kern="1200">
                <a:solidFill>
                  <a:schemeClr val="tx1"/>
                </a:solidFill>
                <a:latin typeface="Trebuchet MS"/>
                <a:ea typeface="+mj-ea"/>
                <a:cs typeface="Trebuchet MS"/>
              </a:defRPr>
            </a:lvl1pPr>
          </a:lstStyle>
          <a:p>
            <a:r>
              <a:rPr lang="pt-BR" smtClean="0"/>
              <a:t>CONCLUSÃO</a:t>
            </a:r>
            <a:endParaRPr lang="pt-BR" dirty="0"/>
          </a:p>
        </p:txBody>
      </p:sp>
    </p:spTree>
    <p:extLst>
      <p:ext uri="{BB962C8B-B14F-4D97-AF65-F5344CB8AC3E}">
        <p14:creationId xmlns:p14="http://schemas.microsoft.com/office/powerpoint/2010/main" val="228730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90800" y="685800"/>
            <a:ext cx="4953000" cy="563563"/>
          </a:xfrm>
        </p:spPr>
        <p:txBody>
          <a:bodyPr>
            <a:normAutofit/>
          </a:bodyPr>
          <a:lstStyle/>
          <a:p>
            <a:r>
              <a:rPr lang="pt-BR" dirty="0" smtClean="0"/>
              <a:t>PERGUNTAS PARA MEDITAÇÃO</a:t>
            </a:r>
            <a:endParaRPr lang="pt-BR" dirty="0"/>
          </a:p>
        </p:txBody>
      </p:sp>
      <p:sp>
        <p:nvSpPr>
          <p:cNvPr id="11" name="Rectangle 3"/>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just">
              <a:buFont typeface="+mj-lt"/>
              <a:buAutoNum type="arabicPeriod"/>
            </a:pPr>
            <a:r>
              <a:rPr lang="pt-BR" sz="2300" dirty="0" smtClean="0">
                <a:latin typeface="Trebuchet MS"/>
                <a:cs typeface="Trebuchet MS"/>
              </a:rPr>
              <a:t>Que papel o princípio da multiplicação exerceu no decorrer da história da igreja cristã?</a:t>
            </a:r>
          </a:p>
          <a:p>
            <a:pPr marL="971550" lvl="1" indent="-514350" algn="just">
              <a:buFont typeface="+mj-lt"/>
              <a:buAutoNum type="arabicPeriod"/>
            </a:pPr>
            <a:endParaRPr lang="pt-BR" sz="2300" dirty="0" smtClean="0">
              <a:latin typeface="Trebuchet MS"/>
              <a:cs typeface="Trebuchet MS"/>
            </a:endParaRPr>
          </a:p>
          <a:p>
            <a:pPr marL="971550" lvl="1" indent="-514350" algn="just">
              <a:buFont typeface="+mj-lt"/>
              <a:buAutoNum type="arabicPeriod"/>
            </a:pPr>
            <a:r>
              <a:rPr lang="pt-BR" sz="2300" dirty="0" smtClean="0">
                <a:latin typeface="Trebuchet MS"/>
                <a:cs typeface="Trebuchet MS"/>
              </a:rPr>
              <a:t>O que as experiências de Whitefield e Wesley têm para nos ensinar a respeito da importância de investir no discipulado por meio dos Pequenos Grupos?</a:t>
            </a:r>
          </a:p>
          <a:p>
            <a:pPr lvl="1"/>
            <a:endParaRPr lang="pt-BR" sz="2000" dirty="0"/>
          </a:p>
        </p:txBody>
      </p:sp>
    </p:spTree>
    <p:extLst>
      <p:ext uri="{BB962C8B-B14F-4D97-AF65-F5344CB8AC3E}">
        <p14:creationId xmlns:p14="http://schemas.microsoft.com/office/powerpoint/2010/main" val="224331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just">
              <a:buFont typeface="+mj-lt"/>
              <a:buAutoNum type="arabicPeriod" startAt="3"/>
            </a:pPr>
            <a:r>
              <a:rPr lang="pt-BR" sz="2300" dirty="0" smtClean="0">
                <a:latin typeface="Trebuchet MS"/>
                <a:cs typeface="Trebuchet MS"/>
              </a:rPr>
              <a:t>Qual é a recomendação de Ellen White quanto à necessidade de plantar novas congregações?</a:t>
            </a:r>
          </a:p>
          <a:p>
            <a:pPr marL="971550" lvl="1" indent="-514350" algn="just">
              <a:buFont typeface="+mj-lt"/>
              <a:buAutoNum type="arabicPeriod" startAt="3"/>
            </a:pPr>
            <a:endParaRPr lang="pt-BR" sz="2300" dirty="0" smtClean="0">
              <a:latin typeface="Trebuchet MS"/>
              <a:cs typeface="Trebuchet MS"/>
            </a:endParaRPr>
          </a:p>
          <a:p>
            <a:pPr marL="971550" lvl="1" indent="-514350" algn="just">
              <a:buFont typeface="+mj-lt"/>
              <a:buAutoNum type="arabicPeriod" startAt="3"/>
            </a:pPr>
            <a:r>
              <a:rPr lang="pt-BR" sz="2300" dirty="0" smtClean="0">
                <a:latin typeface="Trebuchet MS"/>
                <a:cs typeface="Trebuchet MS"/>
              </a:rPr>
              <a:t>Quais são algumas das objeções apresentadas para não investir na multiplicação de líderes, pequenos grupos e igrejas?</a:t>
            </a:r>
            <a:endParaRPr lang="pt-BR" sz="2300" dirty="0">
              <a:latin typeface="Trebuchet MS"/>
              <a:cs typeface="Trebuchet MS"/>
            </a:endParaRPr>
          </a:p>
        </p:txBody>
      </p:sp>
      <p:sp>
        <p:nvSpPr>
          <p:cNvPr id="12" name="Rectangle 2"/>
          <p:cNvSpPr>
            <a:spLocks noGrp="1" noChangeArrowheads="1"/>
          </p:cNvSpPr>
          <p:nvPr>
            <p:ph type="title"/>
          </p:nvPr>
        </p:nvSpPr>
        <p:spPr>
          <a:xfrm>
            <a:off x="2590800" y="685800"/>
            <a:ext cx="4953000" cy="563563"/>
          </a:xfrm>
        </p:spPr>
        <p:txBody>
          <a:bodyPr>
            <a:normAutofit/>
          </a:bodyPr>
          <a:lstStyle/>
          <a:p>
            <a:r>
              <a:rPr lang="pt-BR" dirty="0" smtClean="0"/>
              <a:t>PERGUNTAS PARA MEDITAÇÃO</a:t>
            </a:r>
            <a:endParaRPr lang="pt-BR" dirty="0"/>
          </a:p>
        </p:txBody>
      </p:sp>
    </p:spTree>
    <p:extLst>
      <p:ext uri="{BB962C8B-B14F-4D97-AF65-F5344CB8AC3E}">
        <p14:creationId xmlns:p14="http://schemas.microsoft.com/office/powerpoint/2010/main" val="615408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341718" y="1905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dist">
              <a:buFont typeface="+mj-lt"/>
              <a:buAutoNum type="arabicPeriod" startAt="5"/>
            </a:pPr>
            <a:r>
              <a:rPr lang="pt-BR" sz="2300" dirty="0" smtClean="0">
                <a:latin typeface="Trebuchet MS"/>
                <a:cs typeface="Trebuchet MS"/>
              </a:rPr>
              <a:t>Fale a respeito das estratégias sugeridas para a multiplicação de igreja e qual é o papel dos pequenos grupos no processo.</a:t>
            </a:r>
            <a:endParaRPr lang="pt-BR" sz="2300" dirty="0">
              <a:latin typeface="Trebuchet MS"/>
              <a:cs typeface="Trebuchet MS"/>
            </a:endParaRPr>
          </a:p>
        </p:txBody>
      </p:sp>
      <p:sp>
        <p:nvSpPr>
          <p:cNvPr id="7" name="Rectangle 2"/>
          <p:cNvSpPr txBox="1">
            <a:spLocks noChangeArrowheads="1"/>
          </p:cNvSpPr>
          <p:nvPr/>
        </p:nvSpPr>
        <p:spPr>
          <a:xfrm>
            <a:off x="2590800" y="685800"/>
            <a:ext cx="4953000" cy="563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300" b="1" u="sng" kern="1200">
                <a:solidFill>
                  <a:schemeClr val="tx1"/>
                </a:solidFill>
                <a:latin typeface="Trebuchet MS"/>
                <a:ea typeface="+mj-ea"/>
                <a:cs typeface="Trebuchet MS"/>
              </a:defRPr>
            </a:lvl1pPr>
          </a:lstStyle>
          <a:p>
            <a:r>
              <a:rPr lang="pt-BR" smtClean="0"/>
              <a:t>PERGUNTAS PARA MEDITAÇÃO</a:t>
            </a:r>
            <a:endParaRPr lang="pt-BR" dirty="0"/>
          </a:p>
        </p:txBody>
      </p:sp>
    </p:spTree>
    <p:extLst>
      <p:ext uri="{BB962C8B-B14F-4D97-AF65-F5344CB8AC3E}">
        <p14:creationId xmlns:p14="http://schemas.microsoft.com/office/powerpoint/2010/main" val="2438404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99916" y="609600"/>
            <a:ext cx="6400800" cy="1143000"/>
          </a:xfrm>
        </p:spPr>
        <p:txBody>
          <a:bodyPr/>
          <a:lstStyle/>
          <a:p>
            <a:r>
              <a:rPr lang="pt-BR" dirty="0" smtClean="0"/>
              <a:t>O MINISTÉRIO DE JESUS</a:t>
            </a:r>
            <a:endParaRPr lang="pt-BR" dirty="0"/>
          </a:p>
        </p:txBody>
      </p:sp>
      <p:grpSp>
        <p:nvGrpSpPr>
          <p:cNvPr id="3" name="Agrupar 2"/>
          <p:cNvGrpSpPr/>
          <p:nvPr/>
        </p:nvGrpSpPr>
        <p:grpSpPr>
          <a:xfrm>
            <a:off x="3200400" y="2209800"/>
            <a:ext cx="5043487" cy="530225"/>
            <a:chOff x="3295650" y="1905000"/>
            <a:chExt cx="5043487" cy="530225"/>
          </a:xfrm>
        </p:grpSpPr>
        <p:sp>
          <p:nvSpPr>
            <p:cNvPr id="41083" name="Line 123"/>
            <p:cNvSpPr>
              <a:spLocks noChangeShapeType="1"/>
            </p:cNvSpPr>
            <p:nvPr/>
          </p:nvSpPr>
          <p:spPr bwMode="auto">
            <a:xfrm>
              <a:off x="3538537" y="2359025"/>
              <a:ext cx="4800600"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nvGrpSpPr>
            <p:cNvPr id="41084" name="Group 124"/>
            <p:cNvGrpSpPr>
              <a:grpSpLocks/>
            </p:cNvGrpSpPr>
            <p:nvPr/>
          </p:nvGrpSpPr>
          <p:grpSpPr bwMode="auto">
            <a:xfrm>
              <a:off x="3295650" y="2252663"/>
              <a:ext cx="182562" cy="182562"/>
              <a:chOff x="1239" y="1515"/>
              <a:chExt cx="115" cy="115"/>
            </a:xfrm>
          </p:grpSpPr>
          <p:sp>
            <p:nvSpPr>
              <p:cNvPr id="41085" name="AutoShape 125"/>
              <p:cNvSpPr>
                <a:spLocks noChangeArrowheads="1"/>
              </p:cNvSpPr>
              <p:nvPr/>
            </p:nvSpPr>
            <p:spPr bwMode="gray">
              <a:xfrm rot="2700000">
                <a:off x="1239" y="1515"/>
                <a:ext cx="115" cy="115"/>
              </a:xfrm>
              <a:prstGeom prst="rtTriangl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sp>
            <p:nvSpPr>
              <p:cNvPr id="41086" name="AutoShape 126"/>
              <p:cNvSpPr>
                <a:spLocks noChangeArrowheads="1"/>
              </p:cNvSpPr>
              <p:nvPr/>
            </p:nvSpPr>
            <p:spPr bwMode="gray">
              <a:xfrm rot="18900000" flipH="1">
                <a:off x="1239" y="1515"/>
                <a:ext cx="115" cy="115"/>
              </a:xfrm>
              <a:prstGeom prst="rtTriangle">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sp>
          <p:nvSpPr>
            <p:cNvPr id="41087" name="Text Box 127"/>
            <p:cNvSpPr txBox="1">
              <a:spLocks noChangeArrowheads="1"/>
            </p:cNvSpPr>
            <p:nvPr/>
          </p:nvSpPr>
          <p:spPr bwMode="auto">
            <a:xfrm>
              <a:off x="5353050" y="1905000"/>
              <a:ext cx="9724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2300" b="1" dirty="0" smtClean="0">
                  <a:latin typeface="Trebuchet MS"/>
                  <a:cs typeface="Trebuchet MS"/>
                </a:rPr>
                <a:t>Jesus</a:t>
              </a:r>
              <a:endParaRPr lang="pt-BR" sz="2300" b="1" dirty="0">
                <a:latin typeface="Trebuchet MS"/>
                <a:cs typeface="Trebuchet MS"/>
              </a:endParaRPr>
            </a:p>
          </p:txBody>
        </p:sp>
      </p:grpSp>
      <p:grpSp>
        <p:nvGrpSpPr>
          <p:cNvPr id="41088" name="Group 128"/>
          <p:cNvGrpSpPr>
            <a:grpSpLocks/>
          </p:cNvGrpSpPr>
          <p:nvPr/>
        </p:nvGrpSpPr>
        <p:grpSpPr bwMode="auto">
          <a:xfrm>
            <a:off x="3200400" y="3124200"/>
            <a:ext cx="5043487" cy="530225"/>
            <a:chOff x="1239" y="1296"/>
            <a:chExt cx="3177" cy="334"/>
          </a:xfrm>
        </p:grpSpPr>
        <p:sp>
          <p:nvSpPr>
            <p:cNvPr id="41089" name="Line 129"/>
            <p:cNvSpPr>
              <a:spLocks noChangeShapeType="1"/>
            </p:cNvSpPr>
            <p:nvPr/>
          </p:nvSpPr>
          <p:spPr bwMode="auto">
            <a:xfrm>
              <a:off x="1392" y="1582"/>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nvGrpSpPr>
            <p:cNvPr id="41090" name="Group 130"/>
            <p:cNvGrpSpPr>
              <a:grpSpLocks/>
            </p:cNvGrpSpPr>
            <p:nvPr/>
          </p:nvGrpSpPr>
          <p:grpSpPr bwMode="auto">
            <a:xfrm>
              <a:off x="1239" y="1515"/>
              <a:ext cx="115" cy="115"/>
              <a:chOff x="1239" y="1515"/>
              <a:chExt cx="115" cy="115"/>
            </a:xfrm>
          </p:grpSpPr>
          <p:sp>
            <p:nvSpPr>
              <p:cNvPr id="41091" name="AutoShape 131"/>
              <p:cNvSpPr>
                <a:spLocks noChangeArrowheads="1"/>
              </p:cNvSpPr>
              <p:nvPr/>
            </p:nvSpPr>
            <p:spPr bwMode="gray">
              <a:xfrm rot="2700000">
                <a:off x="1239" y="1515"/>
                <a:ext cx="115" cy="115"/>
              </a:xfrm>
              <a:prstGeom prst="rtTriangl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sp>
            <p:nvSpPr>
              <p:cNvPr id="41092" name="AutoShape 132"/>
              <p:cNvSpPr>
                <a:spLocks noChangeArrowheads="1"/>
              </p:cNvSpPr>
              <p:nvPr/>
            </p:nvSpPr>
            <p:spPr bwMode="gray">
              <a:xfrm rot="18900000" flipH="1">
                <a:off x="1239" y="1515"/>
                <a:ext cx="115" cy="115"/>
              </a:xfrm>
              <a:prstGeom prst="rtTriangle">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sp>
          <p:nvSpPr>
            <p:cNvPr id="41093" name="Text Box 133"/>
            <p:cNvSpPr txBox="1">
              <a:spLocks noChangeArrowheads="1"/>
            </p:cNvSpPr>
            <p:nvPr/>
          </p:nvSpPr>
          <p:spPr bwMode="auto">
            <a:xfrm>
              <a:off x="2295" y="1296"/>
              <a:ext cx="10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2300" b="1" dirty="0" smtClean="0">
                  <a:latin typeface="Trebuchet MS"/>
                  <a:cs typeface="Trebuchet MS"/>
                </a:rPr>
                <a:t>Discípulos</a:t>
              </a:r>
              <a:endParaRPr lang="pt-BR" sz="2300" b="1" dirty="0">
                <a:latin typeface="Trebuchet MS"/>
                <a:cs typeface="Trebuchet MS"/>
              </a:endParaRPr>
            </a:p>
          </p:txBody>
        </p:sp>
      </p:grpSp>
      <p:grpSp>
        <p:nvGrpSpPr>
          <p:cNvPr id="41094" name="Group 134"/>
          <p:cNvGrpSpPr>
            <a:grpSpLocks/>
          </p:cNvGrpSpPr>
          <p:nvPr/>
        </p:nvGrpSpPr>
        <p:grpSpPr bwMode="auto">
          <a:xfrm>
            <a:off x="3200400" y="4038600"/>
            <a:ext cx="5043487" cy="533400"/>
            <a:chOff x="1239" y="1294"/>
            <a:chExt cx="3177" cy="336"/>
          </a:xfrm>
        </p:grpSpPr>
        <p:sp>
          <p:nvSpPr>
            <p:cNvPr id="41095" name="Line 135"/>
            <p:cNvSpPr>
              <a:spLocks noChangeShapeType="1"/>
            </p:cNvSpPr>
            <p:nvPr/>
          </p:nvSpPr>
          <p:spPr bwMode="auto">
            <a:xfrm>
              <a:off x="1392" y="1582"/>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nvGrpSpPr>
            <p:cNvPr id="41096" name="Group 136"/>
            <p:cNvGrpSpPr>
              <a:grpSpLocks/>
            </p:cNvGrpSpPr>
            <p:nvPr/>
          </p:nvGrpSpPr>
          <p:grpSpPr bwMode="auto">
            <a:xfrm>
              <a:off x="1239" y="1515"/>
              <a:ext cx="115" cy="115"/>
              <a:chOff x="1239" y="1515"/>
              <a:chExt cx="115" cy="115"/>
            </a:xfrm>
          </p:grpSpPr>
          <p:sp>
            <p:nvSpPr>
              <p:cNvPr id="41097" name="AutoShape 137"/>
              <p:cNvSpPr>
                <a:spLocks noChangeArrowheads="1"/>
              </p:cNvSpPr>
              <p:nvPr/>
            </p:nvSpPr>
            <p:spPr bwMode="gray">
              <a:xfrm rot="2700000">
                <a:off x="1239" y="1515"/>
                <a:ext cx="115" cy="115"/>
              </a:xfrm>
              <a:prstGeom prst="rtTriangl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sp>
            <p:nvSpPr>
              <p:cNvPr id="41098" name="AutoShape 138"/>
              <p:cNvSpPr>
                <a:spLocks noChangeArrowheads="1"/>
              </p:cNvSpPr>
              <p:nvPr/>
            </p:nvSpPr>
            <p:spPr bwMode="gray">
              <a:xfrm rot="18900000" flipH="1">
                <a:off x="1239" y="1515"/>
                <a:ext cx="115" cy="115"/>
              </a:xfrm>
              <a:prstGeom prst="rtTriangle">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pt-BR" dirty="0"/>
              </a:p>
            </p:txBody>
          </p:sp>
        </p:grpSp>
        <p:sp>
          <p:nvSpPr>
            <p:cNvPr id="41099" name="Text Box 139"/>
            <p:cNvSpPr txBox="1">
              <a:spLocks noChangeArrowheads="1"/>
            </p:cNvSpPr>
            <p:nvPr/>
          </p:nvSpPr>
          <p:spPr bwMode="auto">
            <a:xfrm>
              <a:off x="2055" y="1294"/>
              <a:ext cx="154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2300" b="1" dirty="0" smtClean="0">
                  <a:latin typeface="Trebuchet MS"/>
                  <a:cs typeface="Trebuchet MS"/>
                </a:rPr>
                <a:t>Novos Discípulos</a:t>
              </a:r>
              <a:endParaRPr lang="pt-BR" sz="2300" b="1" dirty="0">
                <a:latin typeface="Trebuchet MS"/>
                <a:cs typeface="Trebuchet MS"/>
              </a:endParaRPr>
            </a:p>
          </p:txBody>
        </p:sp>
      </p:grpSp>
      <p:grpSp>
        <p:nvGrpSpPr>
          <p:cNvPr id="7" name="Agrupar 6"/>
          <p:cNvGrpSpPr/>
          <p:nvPr/>
        </p:nvGrpSpPr>
        <p:grpSpPr>
          <a:xfrm>
            <a:off x="1957137" y="5410200"/>
            <a:ext cx="6501063" cy="728081"/>
            <a:chOff x="573743" y="5334001"/>
            <a:chExt cx="7719844" cy="836100"/>
          </a:xfrm>
        </p:grpSpPr>
        <p:sp>
          <p:nvSpPr>
            <p:cNvPr id="2" name="Rectángulo 1"/>
            <p:cNvSpPr/>
            <p:nvPr/>
          </p:nvSpPr>
          <p:spPr>
            <a:xfrm>
              <a:off x="609600" y="5334001"/>
              <a:ext cx="7683987" cy="530159"/>
            </a:xfrm>
            <a:prstGeom prst="rect">
              <a:avLst/>
            </a:prstGeom>
          </p:spPr>
          <p:txBody>
            <a:bodyPr wrap="none">
              <a:spAutoFit/>
            </a:bodyPr>
            <a:lstStyle/>
            <a:p>
              <a:r>
                <a:rPr lang="pt-BR" sz="2300" b="1" dirty="0" smtClean="0">
                  <a:solidFill>
                    <a:srgbClr val="000000"/>
                  </a:solidFill>
                  <a:latin typeface="Trebuchet MS"/>
                  <a:cs typeface="Trebuchet MS"/>
                </a:rPr>
                <a:t>A Grande Comissão	     Multiplicação Contínua</a:t>
              </a:r>
              <a:endParaRPr lang="pt-BR" sz="2300" dirty="0">
                <a:solidFill>
                  <a:srgbClr val="000000"/>
                </a:solidFill>
                <a:latin typeface="Trebuchet MS"/>
                <a:cs typeface="Trebuchet MS"/>
              </a:endParaRPr>
            </a:p>
          </p:txBody>
        </p:sp>
        <p:sp>
          <p:nvSpPr>
            <p:cNvPr id="31" name="Flecha derecha 30"/>
            <p:cNvSpPr/>
            <p:nvPr/>
          </p:nvSpPr>
          <p:spPr>
            <a:xfrm>
              <a:off x="3859796" y="5421506"/>
              <a:ext cx="515509" cy="375572"/>
            </a:xfrm>
            <a:prstGeom prst="rightArrow">
              <a:avLst/>
            </a:prstGeom>
            <a:solidFill>
              <a:srgbClr val="FFFF00"/>
            </a:solidFill>
            <a:ln>
              <a:solidFill>
                <a:srgbClr val="FFFF00"/>
              </a:solidFill>
            </a:ln>
          </p:spPr>
          <p:style>
            <a:lnRef idx="1">
              <a:schemeClr val="accent6"/>
            </a:lnRef>
            <a:fillRef idx="3">
              <a:schemeClr val="accent6"/>
            </a:fillRef>
            <a:effectRef idx="2">
              <a:schemeClr val="accent6"/>
            </a:effectRef>
            <a:fontRef idx="minor">
              <a:schemeClr val="lt1"/>
            </a:fontRef>
          </p:style>
          <p:txBody>
            <a:bodyPr/>
            <a:lstStyle/>
            <a:p>
              <a:endParaRPr lang="pt-BR" dirty="0"/>
            </a:p>
          </p:txBody>
        </p:sp>
        <p:sp>
          <p:nvSpPr>
            <p:cNvPr id="6" name="Rectángulo 5"/>
            <p:cNvSpPr/>
            <p:nvPr/>
          </p:nvSpPr>
          <p:spPr>
            <a:xfrm>
              <a:off x="573743" y="5745975"/>
              <a:ext cx="2149808" cy="424126"/>
            </a:xfrm>
            <a:prstGeom prst="rect">
              <a:avLst/>
            </a:prstGeom>
          </p:spPr>
          <p:txBody>
            <a:bodyPr wrap="none">
              <a:spAutoFit/>
            </a:bodyPr>
            <a:lstStyle/>
            <a:p>
              <a:pPr algn="ctr"/>
              <a:r>
                <a:rPr lang="pt-BR" dirty="0" smtClean="0">
                  <a:latin typeface="Trebuchet MS"/>
                  <a:cs typeface="Trebuchet MS"/>
                </a:rPr>
                <a:t>Mateus 28:19,20</a:t>
              </a:r>
            </a:p>
          </p:txBody>
        </p:sp>
      </p:grpSp>
      <p:pic>
        <p:nvPicPr>
          <p:cNvPr id="25" name="Imagen 3" descr="Equipo.jpg"/>
          <p:cNvPicPr>
            <a:picLocks noChangeAspect="1"/>
          </p:cNvPicPr>
          <p:nvPr/>
        </p:nvPicPr>
        <p:blipFill rotWithShape="1">
          <a:blip r:embed="rId2">
            <a:extLst>
              <a:ext uri="{28A0092B-C50C-407E-A947-70E740481C1C}">
                <a14:useLocalDpi xmlns:a14="http://schemas.microsoft.com/office/drawing/2010/main" val="0"/>
              </a:ext>
            </a:extLst>
          </a:blip>
          <a:srcRect l="8317" r="17704"/>
          <a:stretch/>
        </p:blipFill>
        <p:spPr>
          <a:xfrm>
            <a:off x="609600" y="1905000"/>
            <a:ext cx="219852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838200"/>
            <a:ext cx="6400800" cy="1143000"/>
          </a:xfrm>
        </p:spPr>
        <p:txBody>
          <a:bodyPr/>
          <a:lstStyle/>
          <a:p>
            <a:r>
              <a:rPr lang="pt-BR" dirty="0" smtClean="0"/>
              <a:t>A GRANDE COMISSÃO</a:t>
            </a:r>
            <a:endParaRPr lang="pt-BR" dirty="0"/>
          </a:p>
        </p:txBody>
      </p:sp>
      <p:sp>
        <p:nvSpPr>
          <p:cNvPr id="64515" name="Rectangle 3"/>
          <p:cNvSpPr>
            <a:spLocks noGrp="1" noChangeArrowheads="1"/>
          </p:cNvSpPr>
          <p:nvPr>
            <p:ph idx="1"/>
          </p:nvPr>
        </p:nvSpPr>
        <p:spPr>
          <a:xfrm>
            <a:off x="3124200" y="2133600"/>
            <a:ext cx="5257800" cy="4191000"/>
          </a:xfrm>
        </p:spPr>
        <p:txBody>
          <a:bodyPr/>
          <a:lstStyle/>
          <a:p>
            <a:pPr lvl="1" algn="just">
              <a:lnSpc>
                <a:spcPct val="90000"/>
              </a:lnSpc>
            </a:pPr>
            <a:r>
              <a:rPr lang="pt-BR" dirty="0" smtClean="0"/>
              <a:t>A Igreja Deve Ir A Muitas Nações Ou Grupos De Pessoas (Atos 1:8).</a:t>
            </a:r>
          </a:p>
          <a:p>
            <a:pPr lvl="1" algn="just">
              <a:lnSpc>
                <a:spcPct val="90000"/>
              </a:lnSpc>
            </a:pPr>
            <a:endParaRPr lang="pt-BR" dirty="0" smtClean="0"/>
          </a:p>
          <a:p>
            <a:pPr lvl="1" algn="just">
              <a:lnSpc>
                <a:spcPct val="90000"/>
              </a:lnSpc>
            </a:pPr>
            <a:r>
              <a:rPr lang="pt-BR" dirty="0" smtClean="0"/>
              <a:t>Plantando Igrejas Nativas.</a:t>
            </a:r>
          </a:p>
          <a:p>
            <a:pPr lvl="2" algn="just">
              <a:lnSpc>
                <a:spcPct val="90000"/>
              </a:lnSpc>
            </a:pPr>
            <a:r>
              <a:rPr lang="pt-BR" dirty="0" smtClean="0"/>
              <a:t>Instrução.</a:t>
            </a:r>
          </a:p>
          <a:p>
            <a:pPr lvl="2" algn="just">
              <a:lnSpc>
                <a:spcPct val="90000"/>
              </a:lnSpc>
            </a:pPr>
            <a:r>
              <a:rPr lang="pt-BR" dirty="0" smtClean="0"/>
              <a:t>Batismo</a:t>
            </a:r>
          </a:p>
          <a:p>
            <a:pPr lvl="2" algn="just">
              <a:lnSpc>
                <a:spcPct val="90000"/>
              </a:lnSpc>
            </a:pPr>
            <a:r>
              <a:rPr lang="pt-BR" dirty="0" smtClean="0"/>
              <a:t>Discipulado.</a:t>
            </a:r>
          </a:p>
          <a:p>
            <a:pPr lvl="1">
              <a:lnSpc>
                <a:spcPct val="90000"/>
              </a:lnSpc>
            </a:pPr>
            <a:endParaRPr lang="pt-BR" dirty="0" smtClean="0"/>
          </a:p>
        </p:txBody>
      </p:sp>
      <p:pic>
        <p:nvPicPr>
          <p:cNvPr id="4" name="Imagen 1"/>
          <p:cNvPicPr>
            <a:picLocks noChangeAspect="1"/>
          </p:cNvPicPr>
          <p:nvPr/>
        </p:nvPicPr>
        <p:blipFill>
          <a:blip r:embed="rId2"/>
          <a:stretch>
            <a:fillRect/>
          </a:stretch>
        </p:blipFill>
        <p:spPr>
          <a:xfrm>
            <a:off x="533400" y="2209800"/>
            <a:ext cx="26289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1659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609600"/>
            <a:ext cx="6400800" cy="1143000"/>
          </a:xfrm>
        </p:spPr>
        <p:txBody>
          <a:bodyPr/>
          <a:lstStyle/>
          <a:p>
            <a:r>
              <a:rPr lang="pt-BR" dirty="0" smtClean="0"/>
              <a:t>A GRANDE COMISSÃO NO NT</a:t>
            </a:r>
            <a:endParaRPr lang="pt-BR" dirty="0"/>
          </a:p>
        </p:txBody>
      </p:sp>
      <p:sp>
        <p:nvSpPr>
          <p:cNvPr id="64515" name="Rectangle 3"/>
          <p:cNvSpPr>
            <a:spLocks noGrp="1" noChangeArrowheads="1"/>
          </p:cNvSpPr>
          <p:nvPr>
            <p:ph idx="1"/>
          </p:nvPr>
        </p:nvSpPr>
        <p:spPr>
          <a:xfrm>
            <a:off x="1981200" y="1676400"/>
            <a:ext cx="6400800" cy="4800600"/>
          </a:xfrm>
        </p:spPr>
        <p:txBody>
          <a:bodyPr>
            <a:normAutofit fontScale="92500" lnSpcReduction="20000"/>
          </a:bodyPr>
          <a:lstStyle/>
          <a:p>
            <a:pPr lvl="1" algn="just"/>
            <a:r>
              <a:rPr lang="pt-BR" sz="2500" dirty="0" smtClean="0">
                <a:solidFill>
                  <a:srgbClr val="000000"/>
                </a:solidFill>
              </a:rPr>
              <a:t>Iniciando com a grande dispersão dos crentes em Jerusalém (At 8:1), o Novo Testamento registra várias histórias do trabalho de multiplicação de igrejas (At 9:31).</a:t>
            </a:r>
          </a:p>
          <a:p>
            <a:pPr lvl="1" algn="just"/>
            <a:endParaRPr lang="pt-BR" sz="1500" dirty="0" smtClean="0">
              <a:solidFill>
                <a:srgbClr val="000000"/>
              </a:solidFill>
            </a:endParaRPr>
          </a:p>
          <a:p>
            <a:pPr lvl="2" algn="just"/>
            <a:r>
              <a:rPr lang="pt-BR" sz="2500" dirty="0" smtClean="0">
                <a:solidFill>
                  <a:srgbClr val="000000"/>
                </a:solidFill>
              </a:rPr>
              <a:t>A igreja apostólica se reunia e se multiplicava nos lares (Cl 4:15; Rm 16:5; Fp 2).</a:t>
            </a:r>
          </a:p>
          <a:p>
            <a:pPr lvl="2" algn="just"/>
            <a:r>
              <a:rPr lang="pt-BR" sz="2500" dirty="0" smtClean="0">
                <a:solidFill>
                  <a:srgbClr val="000000"/>
                </a:solidFill>
              </a:rPr>
              <a:t>Paulo em seu ministério multiplicava discípulos e igrejas por onde quer que fosse (At 14:21-23).</a:t>
            </a:r>
          </a:p>
          <a:p>
            <a:pPr lvl="2" algn="just"/>
            <a:r>
              <a:rPr lang="pt-BR" sz="2500" dirty="0" smtClean="0">
                <a:solidFill>
                  <a:srgbClr val="000000"/>
                </a:solidFill>
              </a:rPr>
              <a:t>Multiplicação de líderes formadores de líderes (2Tm 2:2).</a:t>
            </a:r>
          </a:p>
          <a:p>
            <a:pPr lvl="2" algn="just"/>
            <a:r>
              <a:rPr lang="pt-BR" sz="2500" dirty="0" smtClean="0">
                <a:solidFill>
                  <a:srgbClr val="000000"/>
                </a:solidFill>
              </a:rPr>
              <a:t>Essa estratégia revolucionou as cidades (At 19:10).</a:t>
            </a:r>
          </a:p>
          <a:p>
            <a:pPr lvl="1" algn="just"/>
            <a:endParaRPr lang="pt-BR" dirty="0" smtClean="0"/>
          </a:p>
        </p:txBody>
      </p:sp>
    </p:spTree>
    <p:extLst>
      <p:ext uri="{BB962C8B-B14F-4D97-AF65-F5344CB8AC3E}">
        <p14:creationId xmlns:p14="http://schemas.microsoft.com/office/powerpoint/2010/main" val="233205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609600"/>
            <a:ext cx="6400800" cy="1143000"/>
          </a:xfrm>
        </p:spPr>
        <p:txBody>
          <a:bodyPr>
            <a:normAutofit/>
          </a:bodyPr>
          <a:lstStyle/>
          <a:p>
            <a:r>
              <a:rPr lang="pt-BR" dirty="0" smtClean="0"/>
              <a:t>PRINCÍPIO DA MULTIPLICAÇÃO</a:t>
            </a:r>
            <a:endParaRPr lang="pt-BR" dirty="0"/>
          </a:p>
        </p:txBody>
      </p:sp>
      <p:grpSp>
        <p:nvGrpSpPr>
          <p:cNvPr id="2" name="Agrupar 1"/>
          <p:cNvGrpSpPr/>
          <p:nvPr/>
        </p:nvGrpSpPr>
        <p:grpSpPr>
          <a:xfrm>
            <a:off x="1897362" y="1893563"/>
            <a:ext cx="6637038" cy="763566"/>
            <a:chOff x="1219200" y="1878013"/>
            <a:chExt cx="6858000" cy="788987"/>
          </a:xfrm>
        </p:grpSpPr>
        <p:grpSp>
          <p:nvGrpSpPr>
            <p:cNvPr id="65539" name="Group 3"/>
            <p:cNvGrpSpPr>
              <a:grpSpLocks/>
            </p:cNvGrpSpPr>
            <p:nvPr/>
          </p:nvGrpSpPr>
          <p:grpSpPr bwMode="auto">
            <a:xfrm>
              <a:off x="1219200" y="1878013"/>
              <a:ext cx="1724025" cy="482600"/>
              <a:chOff x="816" y="2304"/>
              <a:chExt cx="1440" cy="448"/>
            </a:xfrm>
          </p:grpSpPr>
          <p:sp>
            <p:nvSpPr>
              <p:cNvPr id="65540" name="Freeform 4"/>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pt-BR" dirty="0"/>
              </a:p>
            </p:txBody>
          </p:sp>
          <p:sp>
            <p:nvSpPr>
              <p:cNvPr id="65541" name="Rectangle 5"/>
              <p:cNvSpPr>
                <a:spLocks noChangeArrowheads="1"/>
              </p:cNvSpPr>
              <p:nvPr/>
            </p:nvSpPr>
            <p:spPr bwMode="gray">
              <a:xfrm>
                <a:off x="816" y="2304"/>
                <a:ext cx="1440" cy="39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pt-BR" b="1" dirty="0" smtClean="0">
                    <a:latin typeface="Trebuchet MS"/>
                    <a:cs typeface="Trebuchet MS"/>
                  </a:rPr>
                  <a:t>MACIEIRA</a:t>
                </a:r>
                <a:endParaRPr lang="pt-BR" b="1" dirty="0">
                  <a:latin typeface="Trebuchet MS"/>
                  <a:cs typeface="Trebuchet MS"/>
                </a:endParaRPr>
              </a:p>
            </p:txBody>
          </p:sp>
        </p:grpSp>
        <p:cxnSp>
          <p:nvCxnSpPr>
            <p:cNvPr id="65551" name="AutoShape 15"/>
            <p:cNvCxnSpPr>
              <a:cxnSpLocks noChangeShapeType="1"/>
            </p:cNvCxnSpPr>
            <p:nvPr/>
          </p:nvCxnSpPr>
          <p:spPr bwMode="gray">
            <a:xfrm>
              <a:off x="2075782" y="2362200"/>
              <a:ext cx="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5554" name="Line 18"/>
            <p:cNvSpPr>
              <a:spLocks noChangeShapeType="1"/>
            </p:cNvSpPr>
            <p:nvPr/>
          </p:nvSpPr>
          <p:spPr bwMode="auto">
            <a:xfrm>
              <a:off x="2133600" y="2438400"/>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pt-BR" dirty="0"/>
            </a:p>
          </p:txBody>
        </p:sp>
        <p:sp>
          <p:nvSpPr>
            <p:cNvPr id="65557" name="Text Box 21"/>
            <p:cNvSpPr txBox="1">
              <a:spLocks noChangeArrowheads="1"/>
            </p:cNvSpPr>
            <p:nvPr/>
          </p:nvSpPr>
          <p:spPr bwMode="auto">
            <a:xfrm>
              <a:off x="3429000" y="1904999"/>
              <a:ext cx="1718492" cy="31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1400" b="1" dirty="0" smtClean="0">
                  <a:latin typeface="Trebuchet MS"/>
                  <a:cs typeface="Trebuchet MS"/>
                </a:rPr>
                <a:t>MACIEIRAS NOVAS</a:t>
              </a:r>
              <a:endParaRPr lang="pt-BR" sz="1400" b="1" dirty="0">
                <a:latin typeface="Trebuchet MS"/>
                <a:cs typeface="Trebuchet MS"/>
              </a:endParaRPr>
            </a:p>
          </p:txBody>
        </p:sp>
      </p:grpSp>
      <p:grpSp>
        <p:nvGrpSpPr>
          <p:cNvPr id="3" name="Agrupar 2"/>
          <p:cNvGrpSpPr/>
          <p:nvPr/>
        </p:nvGrpSpPr>
        <p:grpSpPr>
          <a:xfrm>
            <a:off x="1897362" y="2731761"/>
            <a:ext cx="6637038" cy="763567"/>
            <a:chOff x="1219200" y="2716212"/>
            <a:chExt cx="6858000" cy="788988"/>
          </a:xfrm>
          <a:solidFill>
            <a:schemeClr val="bg2"/>
          </a:solidFill>
        </p:grpSpPr>
        <p:sp>
          <p:nvSpPr>
            <p:cNvPr id="65544" name="Rectangle 8"/>
            <p:cNvSpPr>
              <a:spLocks noChangeArrowheads="1"/>
            </p:cNvSpPr>
            <p:nvPr/>
          </p:nvSpPr>
          <p:spPr bwMode="gray">
            <a:xfrm>
              <a:off x="1219200" y="2716212"/>
              <a:ext cx="1724025" cy="42335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pt-BR" b="1" dirty="0" smtClean="0">
                  <a:latin typeface="Trebuchet MS"/>
                  <a:cs typeface="Trebuchet MS"/>
                </a:rPr>
                <a:t>PEQUENO GRUPO</a:t>
              </a:r>
              <a:endParaRPr lang="pt-BR" b="1" dirty="0">
                <a:latin typeface="Trebuchet MS"/>
                <a:cs typeface="Trebuchet MS"/>
              </a:endParaRPr>
            </a:p>
          </p:txBody>
        </p:sp>
        <p:sp>
          <p:nvSpPr>
            <p:cNvPr id="65555" name="Line 19"/>
            <p:cNvSpPr>
              <a:spLocks noChangeShapeType="1"/>
            </p:cNvSpPr>
            <p:nvPr/>
          </p:nvSpPr>
          <p:spPr bwMode="auto">
            <a:xfrm>
              <a:off x="2133600" y="3276600"/>
              <a:ext cx="5943600" cy="0"/>
            </a:xfrm>
            <a:prstGeom prst="line">
              <a:avLst/>
            </a:prstGeom>
            <a:grpFill/>
            <a:ln w="38100" cap="rnd">
              <a:solidFill>
                <a:schemeClr val="tx1"/>
              </a:solidFill>
              <a:prstDash val="sysDot"/>
              <a:round/>
              <a:headEn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pt-BR" dirty="0"/>
            </a:p>
          </p:txBody>
        </p:sp>
        <p:sp>
          <p:nvSpPr>
            <p:cNvPr id="65558" name="Text Box 22"/>
            <p:cNvSpPr txBox="1">
              <a:spLocks noChangeArrowheads="1"/>
            </p:cNvSpPr>
            <p:nvPr/>
          </p:nvSpPr>
          <p:spPr bwMode="auto">
            <a:xfrm>
              <a:off x="3429000" y="2743200"/>
              <a:ext cx="2521509" cy="31802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1400" b="1" dirty="0" smtClean="0">
                  <a:latin typeface="Trebuchet MS"/>
                  <a:cs typeface="Trebuchet MS"/>
                </a:rPr>
                <a:t>NOVOS PEQUENOS GRUPOS</a:t>
              </a:r>
              <a:endParaRPr lang="pt-BR" sz="1400" b="1" dirty="0">
                <a:latin typeface="Trebuchet MS"/>
                <a:cs typeface="Trebuchet MS"/>
              </a:endParaRPr>
            </a:p>
          </p:txBody>
        </p:sp>
        <p:cxnSp>
          <p:nvCxnSpPr>
            <p:cNvPr id="35" name="AutoShape 15"/>
            <p:cNvCxnSpPr>
              <a:cxnSpLocks noChangeShapeType="1"/>
            </p:cNvCxnSpPr>
            <p:nvPr/>
          </p:nvCxnSpPr>
          <p:spPr bwMode="gray">
            <a:xfrm>
              <a:off x="2075782" y="3200400"/>
              <a:ext cx="0" cy="304800"/>
            </a:xfrm>
            <a:prstGeom prst="straightConnector1">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 name="Agrupar 3"/>
          <p:cNvGrpSpPr/>
          <p:nvPr/>
        </p:nvGrpSpPr>
        <p:grpSpPr>
          <a:xfrm>
            <a:off x="1897362" y="3601712"/>
            <a:ext cx="6637038" cy="732839"/>
            <a:chOff x="1219200" y="3586163"/>
            <a:chExt cx="6858000" cy="757237"/>
          </a:xfrm>
        </p:grpSpPr>
        <p:grpSp>
          <p:nvGrpSpPr>
            <p:cNvPr id="65545" name="Group 9"/>
            <p:cNvGrpSpPr>
              <a:grpSpLocks/>
            </p:cNvGrpSpPr>
            <p:nvPr/>
          </p:nvGrpSpPr>
          <p:grpSpPr bwMode="auto">
            <a:xfrm>
              <a:off x="1219200" y="3586163"/>
              <a:ext cx="1724025" cy="482600"/>
              <a:chOff x="816" y="2304"/>
              <a:chExt cx="1440" cy="448"/>
            </a:xfrm>
          </p:grpSpPr>
          <p:sp>
            <p:nvSpPr>
              <p:cNvPr id="65546" name="Freeform 10"/>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pt-BR" dirty="0"/>
              </a:p>
            </p:txBody>
          </p:sp>
          <p:sp>
            <p:nvSpPr>
              <p:cNvPr id="65547" name="Rectangle 11"/>
              <p:cNvSpPr>
                <a:spLocks noChangeArrowheads="1"/>
              </p:cNvSpPr>
              <p:nvPr/>
            </p:nvSpPr>
            <p:spPr bwMode="gray">
              <a:xfrm>
                <a:off x="816" y="2304"/>
                <a:ext cx="1440" cy="39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pt-BR" b="1" dirty="0" smtClean="0">
                    <a:latin typeface="Trebuchet MS"/>
                    <a:cs typeface="Trebuchet MS"/>
                  </a:rPr>
                  <a:t>IGREJA</a:t>
                </a:r>
                <a:endParaRPr lang="pt-BR" b="1" dirty="0">
                  <a:latin typeface="Trebuchet MS"/>
                  <a:cs typeface="Trebuchet MS"/>
                </a:endParaRPr>
              </a:p>
            </p:txBody>
          </p:sp>
        </p:grpSp>
        <p:sp>
          <p:nvSpPr>
            <p:cNvPr id="65556" name="Line 20"/>
            <p:cNvSpPr>
              <a:spLocks noChangeShapeType="1"/>
            </p:cNvSpPr>
            <p:nvPr/>
          </p:nvSpPr>
          <p:spPr bwMode="auto">
            <a:xfrm>
              <a:off x="2133600" y="4191000"/>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pt-BR" dirty="0"/>
            </a:p>
          </p:txBody>
        </p:sp>
        <p:sp>
          <p:nvSpPr>
            <p:cNvPr id="65559" name="Text Box 23"/>
            <p:cNvSpPr txBox="1">
              <a:spLocks noChangeArrowheads="1"/>
            </p:cNvSpPr>
            <p:nvPr/>
          </p:nvSpPr>
          <p:spPr bwMode="auto">
            <a:xfrm>
              <a:off x="3429000" y="3662363"/>
              <a:ext cx="1521022" cy="31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1400" b="1" dirty="0" smtClean="0">
                  <a:latin typeface="Trebuchet MS"/>
                  <a:cs typeface="Trebuchet MS"/>
                </a:rPr>
                <a:t>NOVAS IGREJAS</a:t>
              </a:r>
              <a:endParaRPr lang="pt-BR" sz="1400" b="1" dirty="0">
                <a:latin typeface="Trebuchet MS"/>
                <a:cs typeface="Trebuchet MS"/>
              </a:endParaRPr>
            </a:p>
          </p:txBody>
        </p:sp>
        <p:cxnSp>
          <p:nvCxnSpPr>
            <p:cNvPr id="36" name="AutoShape 15"/>
            <p:cNvCxnSpPr>
              <a:cxnSpLocks noChangeShapeType="1"/>
            </p:cNvCxnSpPr>
            <p:nvPr/>
          </p:nvCxnSpPr>
          <p:spPr bwMode="gray">
            <a:xfrm>
              <a:off x="2075782" y="4038600"/>
              <a:ext cx="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Agrupar 5"/>
          <p:cNvGrpSpPr/>
          <p:nvPr/>
        </p:nvGrpSpPr>
        <p:grpSpPr>
          <a:xfrm>
            <a:off x="1828800" y="5247949"/>
            <a:ext cx="4148962" cy="467051"/>
            <a:chOff x="1219200" y="5232400"/>
            <a:chExt cx="4287090" cy="482600"/>
          </a:xfrm>
        </p:grpSpPr>
        <p:grpSp>
          <p:nvGrpSpPr>
            <p:cNvPr id="37" name="Group 12"/>
            <p:cNvGrpSpPr>
              <a:grpSpLocks/>
            </p:cNvGrpSpPr>
            <p:nvPr/>
          </p:nvGrpSpPr>
          <p:grpSpPr bwMode="auto">
            <a:xfrm>
              <a:off x="1219200" y="5232400"/>
              <a:ext cx="1724025" cy="482600"/>
              <a:chOff x="816" y="2304"/>
              <a:chExt cx="1440" cy="448"/>
            </a:xfrm>
          </p:grpSpPr>
          <p:sp>
            <p:nvSpPr>
              <p:cNvPr id="38"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pt-BR" dirty="0"/>
              </a:p>
            </p:txBody>
          </p:sp>
          <p:sp>
            <p:nvSpPr>
              <p:cNvPr id="39" name="Rectangle 14"/>
              <p:cNvSpPr>
                <a:spLocks noChangeArrowheads="1"/>
              </p:cNvSpPr>
              <p:nvPr/>
            </p:nvSpPr>
            <p:spPr bwMode="gray">
              <a:xfrm>
                <a:off x="816" y="2304"/>
                <a:ext cx="1440" cy="39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pt-BR" b="1" dirty="0" smtClean="0">
                    <a:latin typeface="Trebuchet MS"/>
                    <a:cs typeface="Trebuchet MS"/>
                  </a:rPr>
                  <a:t>EVANGELISTA</a:t>
                </a:r>
                <a:endParaRPr lang="pt-BR" b="1" dirty="0">
                  <a:latin typeface="Trebuchet MS"/>
                  <a:cs typeface="Trebuchet MS"/>
                </a:endParaRPr>
              </a:p>
            </p:txBody>
          </p:sp>
        </p:grpSp>
        <p:sp>
          <p:nvSpPr>
            <p:cNvPr id="41" name="Text Box 24"/>
            <p:cNvSpPr txBox="1">
              <a:spLocks noChangeArrowheads="1"/>
            </p:cNvSpPr>
            <p:nvPr/>
          </p:nvSpPr>
          <p:spPr bwMode="auto">
            <a:xfrm>
              <a:off x="3429000" y="5335587"/>
              <a:ext cx="2077290" cy="31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1400" b="1" dirty="0" smtClean="0">
                  <a:latin typeface="Trebuchet MS"/>
                  <a:cs typeface="Trebuchet MS"/>
                </a:rPr>
                <a:t>NOVOS EVANGELISTAS</a:t>
              </a:r>
              <a:endParaRPr lang="pt-BR" sz="1400" b="1" dirty="0">
                <a:latin typeface="Trebuchet MS"/>
                <a:cs typeface="Trebuchet MS"/>
              </a:endParaRPr>
            </a:p>
          </p:txBody>
        </p:sp>
      </p:grpSp>
      <p:grpSp>
        <p:nvGrpSpPr>
          <p:cNvPr id="5" name="Agrupar 4"/>
          <p:cNvGrpSpPr/>
          <p:nvPr/>
        </p:nvGrpSpPr>
        <p:grpSpPr>
          <a:xfrm>
            <a:off x="1897362" y="4408163"/>
            <a:ext cx="6637038" cy="763566"/>
            <a:chOff x="1219200" y="4392613"/>
            <a:chExt cx="6858000" cy="788987"/>
          </a:xfrm>
        </p:grpSpPr>
        <p:grpSp>
          <p:nvGrpSpPr>
            <p:cNvPr id="65548" name="Group 12"/>
            <p:cNvGrpSpPr>
              <a:grpSpLocks/>
            </p:cNvGrpSpPr>
            <p:nvPr/>
          </p:nvGrpSpPr>
          <p:grpSpPr bwMode="auto">
            <a:xfrm>
              <a:off x="1219200" y="4392613"/>
              <a:ext cx="1724025" cy="482600"/>
              <a:chOff x="816" y="2304"/>
              <a:chExt cx="1440" cy="448"/>
            </a:xfrm>
          </p:grpSpPr>
          <p:sp>
            <p:nvSpPr>
              <p:cNvPr id="65549"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pt-BR" dirty="0"/>
              </a:p>
            </p:txBody>
          </p:sp>
          <p:sp>
            <p:nvSpPr>
              <p:cNvPr id="65550" name="Rectangle 14"/>
              <p:cNvSpPr>
                <a:spLocks noChangeArrowheads="1"/>
              </p:cNvSpPr>
              <p:nvPr/>
            </p:nvSpPr>
            <p:spPr bwMode="gray">
              <a:xfrm>
                <a:off x="816" y="2304"/>
                <a:ext cx="1440" cy="39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pt-BR" b="1" dirty="0" smtClean="0">
                    <a:latin typeface="Trebuchet MS"/>
                    <a:cs typeface="Trebuchet MS"/>
                  </a:rPr>
                  <a:t>LÍDER</a:t>
                </a:r>
                <a:endParaRPr lang="pt-BR" b="1" dirty="0">
                  <a:latin typeface="Trebuchet MS"/>
                  <a:cs typeface="Trebuchet MS"/>
                </a:endParaRPr>
              </a:p>
            </p:txBody>
          </p:sp>
        </p:grpSp>
        <p:sp>
          <p:nvSpPr>
            <p:cNvPr id="65560" name="Text Box 24"/>
            <p:cNvSpPr txBox="1">
              <a:spLocks noChangeArrowheads="1"/>
            </p:cNvSpPr>
            <p:nvPr/>
          </p:nvSpPr>
          <p:spPr bwMode="auto">
            <a:xfrm>
              <a:off x="3429000" y="4495800"/>
              <a:ext cx="1534156" cy="31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pt-BR" sz="1400" b="1" dirty="0" smtClean="0">
                  <a:latin typeface="Trebuchet MS"/>
                  <a:cs typeface="Trebuchet MS"/>
                </a:rPr>
                <a:t>NOVOS LÍDERES</a:t>
              </a:r>
              <a:endParaRPr lang="pt-BR" sz="1400" b="1" dirty="0">
                <a:latin typeface="Trebuchet MS"/>
                <a:cs typeface="Trebuchet MS"/>
              </a:endParaRPr>
            </a:p>
          </p:txBody>
        </p:sp>
        <p:sp>
          <p:nvSpPr>
            <p:cNvPr id="40" name="Line 20"/>
            <p:cNvSpPr>
              <a:spLocks noChangeShapeType="1"/>
            </p:cNvSpPr>
            <p:nvPr/>
          </p:nvSpPr>
          <p:spPr bwMode="auto">
            <a:xfrm>
              <a:off x="2133600" y="5030787"/>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pt-BR" dirty="0"/>
            </a:p>
          </p:txBody>
        </p:sp>
        <p:cxnSp>
          <p:nvCxnSpPr>
            <p:cNvPr id="42" name="AutoShape 15"/>
            <p:cNvCxnSpPr>
              <a:cxnSpLocks noChangeShapeType="1"/>
            </p:cNvCxnSpPr>
            <p:nvPr/>
          </p:nvCxnSpPr>
          <p:spPr bwMode="gray">
            <a:xfrm>
              <a:off x="2075782" y="4876800"/>
              <a:ext cx="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6096000" y="3581400"/>
            <a:ext cx="27432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eaLnBrk="0" hangingPunct="0"/>
            <a:r>
              <a:rPr lang="pt-BR" sz="1200" b="1" dirty="0" smtClean="0">
                <a:solidFill>
                  <a:srgbClr val="000000"/>
                </a:solidFill>
                <a:latin typeface="Trebuchet MS"/>
                <a:cs typeface="Trebuchet MS"/>
              </a:rPr>
              <a:t>JOHN WESLEY</a:t>
            </a:r>
            <a:endParaRPr lang="pt-BR" sz="12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Intelectual e espiritualmente capacitado.</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Conversão de milhares de novos crentes.</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Desenvolveu um sistema multiplicador </a:t>
            </a:r>
          </a:p>
          <a:p>
            <a:pPr algn="just" eaLnBrk="0" hangingPunct="0"/>
            <a:r>
              <a:rPr lang="pt-BR" sz="1200" dirty="0" smtClean="0">
                <a:solidFill>
                  <a:srgbClr val="000000"/>
                </a:solidFill>
                <a:latin typeface="Trebuchet MS"/>
                <a:cs typeface="Trebuchet MS"/>
              </a:rPr>
              <a:t>para atender e capacitar  os novos líderes.</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Esses, por sua vez se multiplicavam em novos discípulos e novas igrejas.</a:t>
            </a:r>
          </a:p>
          <a:p>
            <a:pPr eaLnBrk="0" hangingPunct="0"/>
            <a:endParaRPr lang="pt-BR" sz="1400" dirty="0" smtClean="0">
              <a:solidFill>
                <a:srgbClr val="000000"/>
              </a:solidFill>
              <a:latin typeface="Trebuchet MS"/>
              <a:cs typeface="Trebuchet MS"/>
            </a:endParaRPr>
          </a:p>
          <a:p>
            <a:pPr eaLnBrk="0" hangingPunct="0"/>
            <a:endParaRPr lang="pt-BR" sz="1400" dirty="0">
              <a:solidFill>
                <a:srgbClr val="000000"/>
              </a:solidFill>
              <a:latin typeface="Trebuchet MS"/>
              <a:cs typeface="Trebuchet MS"/>
            </a:endParaRPr>
          </a:p>
        </p:txBody>
      </p:sp>
      <p:sp>
        <p:nvSpPr>
          <p:cNvPr id="66567" name="Text Box 7"/>
          <p:cNvSpPr txBox="1">
            <a:spLocks noChangeArrowheads="1"/>
          </p:cNvSpPr>
          <p:nvPr/>
        </p:nvSpPr>
        <p:spPr bwMode="auto">
          <a:xfrm>
            <a:off x="381000" y="3200400"/>
            <a:ext cx="2590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eaLnBrk="0" hangingPunct="0"/>
            <a:r>
              <a:rPr lang="pt-BR" sz="1200" b="1" dirty="0" smtClean="0">
                <a:solidFill>
                  <a:srgbClr val="000000"/>
                </a:solidFill>
                <a:latin typeface="Trebuchet MS"/>
                <a:cs typeface="Trebuchet MS"/>
              </a:rPr>
              <a:t>GEORGE WHITEFIELD</a:t>
            </a:r>
          </a:p>
          <a:p>
            <a:pPr algn="just" eaLnBrk="0" hangingPunct="0"/>
            <a:endParaRPr lang="pt-BR" sz="900" b="1"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Intelectual e espiritualmente capacitado.</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O “príncipe dos pregadores”.</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Não se preocupou em fazer discípulos e líderes de grupos.</a:t>
            </a:r>
          </a:p>
          <a:p>
            <a:pPr algn="just" eaLnBrk="0" hangingPunct="0"/>
            <a:endParaRPr lang="pt-BR" sz="500" dirty="0" smtClean="0">
              <a:solidFill>
                <a:srgbClr val="000000"/>
              </a:solidFill>
              <a:latin typeface="Trebuchet MS"/>
              <a:cs typeface="Trebuchet MS"/>
            </a:endParaRPr>
          </a:p>
          <a:p>
            <a:pPr algn="just" eaLnBrk="0" hangingPunct="0"/>
            <a:r>
              <a:rPr lang="pt-BR" sz="1200" dirty="0" smtClean="0">
                <a:solidFill>
                  <a:srgbClr val="000000"/>
                </a:solidFill>
                <a:latin typeface="Trebuchet MS"/>
                <a:cs typeface="Trebuchet MS"/>
              </a:rPr>
              <a:t>Pouco impacto no crescimento da igreja.</a:t>
            </a:r>
            <a:endParaRPr lang="pt-BR" sz="1200" dirty="0">
              <a:solidFill>
                <a:srgbClr val="000000"/>
              </a:solidFill>
              <a:latin typeface="Trebuchet MS"/>
              <a:cs typeface="Trebuchet MS"/>
            </a:endParaRPr>
          </a:p>
        </p:txBody>
      </p:sp>
      <p:sp>
        <p:nvSpPr>
          <p:cNvPr id="66568" name="Freeform 8"/>
          <p:cNvSpPr>
            <a:spLocks/>
          </p:cNvSpPr>
          <p:nvPr/>
        </p:nvSpPr>
        <p:spPr bwMode="gray">
          <a:xfrm>
            <a:off x="3505200" y="3276600"/>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flip="none" rotWithShape="1">
            <a:gsLst>
              <a:gs pos="0">
                <a:schemeClr val="dk1">
                  <a:tint val="100000"/>
                  <a:shade val="100000"/>
                  <a:satMod val="130000"/>
                  <a:alpha val="42000"/>
                </a:schemeClr>
              </a:gs>
              <a:gs pos="100000">
                <a:schemeClr val="dk1">
                  <a:tint val="50000"/>
                  <a:shade val="100000"/>
                  <a:satMod val="350000"/>
                  <a:alpha val="42000"/>
                </a:schemeClr>
              </a:gs>
            </a:gsLst>
            <a:lin ang="16200000" scaled="0"/>
            <a:tileRect/>
          </a:gradFill>
          <a:ln/>
          <a:extLst/>
        </p:spPr>
        <p:style>
          <a:lnRef idx="1">
            <a:schemeClr val="dk1"/>
          </a:lnRef>
          <a:fillRef idx="3">
            <a:schemeClr val="dk1"/>
          </a:fillRef>
          <a:effectRef idx="2">
            <a:schemeClr val="dk1"/>
          </a:effectRef>
          <a:fontRef idx="minor">
            <a:schemeClr val="lt1"/>
          </a:fontRef>
        </p:style>
        <p:txBody>
          <a:bodyPr/>
          <a:lstStyle/>
          <a:p>
            <a:endParaRPr lang="es-ES" dirty="0"/>
          </a:p>
        </p:txBody>
      </p:sp>
      <p:sp>
        <p:nvSpPr>
          <p:cNvPr id="66569" name="AutoShape 9"/>
          <p:cNvSpPr>
            <a:spLocks noChangeAspect="1" noChangeArrowheads="1" noTextEdit="1"/>
          </p:cNvSpPr>
          <p:nvPr/>
        </p:nvSpPr>
        <p:spPr bwMode="gray">
          <a:xfrm flipH="1">
            <a:off x="4733925" y="3302000"/>
            <a:ext cx="8572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66570" name="Freeform 10"/>
          <p:cNvSpPr>
            <a:spLocks/>
          </p:cNvSpPr>
          <p:nvPr/>
        </p:nvSpPr>
        <p:spPr bwMode="gray">
          <a:xfrm flipH="1">
            <a:off x="4907756" y="3276600"/>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1">
            <a:schemeClr val="dk1"/>
          </a:lnRef>
          <a:fillRef idx="3">
            <a:schemeClr val="dk1"/>
          </a:fillRef>
          <a:effectRef idx="2">
            <a:schemeClr val="dk1"/>
          </a:effectRef>
          <a:fontRef idx="minor">
            <a:schemeClr val="lt1"/>
          </a:fontRef>
        </p:style>
        <p:txBody>
          <a:bodyPr/>
          <a:lstStyle/>
          <a:p>
            <a:endParaRPr lang="es-ES" dirty="0"/>
          </a:p>
        </p:txBody>
      </p:sp>
      <p:sp>
        <p:nvSpPr>
          <p:cNvPr id="66573" name="Oval 13"/>
          <p:cNvSpPr>
            <a:spLocks noChangeArrowheads="1"/>
          </p:cNvSpPr>
          <p:nvPr/>
        </p:nvSpPr>
        <p:spPr bwMode="gray">
          <a:xfrm>
            <a:off x="3374462" y="1981200"/>
            <a:ext cx="2567307" cy="1143000"/>
          </a:xfrm>
          <a:prstGeom prst="ellipse">
            <a:avLst/>
          </a:prstGeom>
          <a:solidFill>
            <a:srgbClr val="FFFF00">
              <a:alpha val="41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dirty="0"/>
          </a:p>
        </p:txBody>
      </p:sp>
      <p:sp>
        <p:nvSpPr>
          <p:cNvPr id="66575" name="Oval 15"/>
          <p:cNvSpPr>
            <a:spLocks noChangeArrowheads="1"/>
          </p:cNvSpPr>
          <p:nvPr/>
        </p:nvSpPr>
        <p:spPr bwMode="gray">
          <a:xfrm>
            <a:off x="3505200" y="1981200"/>
            <a:ext cx="2324045" cy="1086428"/>
          </a:xfrm>
          <a:prstGeom prst="ellipse">
            <a:avLst/>
          </a:prstGeom>
          <a:solidFill>
            <a:srgbClr val="FFFF00">
              <a:alpha val="97000"/>
            </a:srgbClr>
          </a:solidFill>
          <a:ln>
            <a:noFill/>
          </a:ln>
          <a:effectLst/>
          <a:extLst/>
        </p:spPr>
        <p:txBody>
          <a:bodyPr vert="eaVert" wrap="none" anchor="ctr"/>
          <a:lstStyle/>
          <a:p>
            <a:endParaRPr lang="es-ES" dirty="0"/>
          </a:p>
        </p:txBody>
      </p:sp>
      <p:sp>
        <p:nvSpPr>
          <p:cNvPr id="66579" name="Text Box 19"/>
          <p:cNvSpPr txBox="1">
            <a:spLocks noChangeArrowheads="1"/>
          </p:cNvSpPr>
          <p:nvPr/>
        </p:nvSpPr>
        <p:spPr bwMode="auto">
          <a:xfrm>
            <a:off x="3559726" y="2209801"/>
            <a:ext cx="20806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pt-BR" b="1" dirty="0" smtClean="0">
                <a:solidFill>
                  <a:srgbClr val="000000"/>
                </a:solidFill>
                <a:latin typeface="Trebuchet MS"/>
                <a:cs typeface="Trebuchet MS"/>
              </a:rPr>
              <a:t>SÉCULO XIX</a:t>
            </a:r>
          </a:p>
          <a:p>
            <a:pPr algn="ctr" eaLnBrk="0" hangingPunct="0"/>
            <a:r>
              <a:rPr lang="pt-BR" b="1" dirty="0" smtClean="0">
                <a:solidFill>
                  <a:srgbClr val="000000"/>
                </a:solidFill>
                <a:latin typeface="Trebuchet MS"/>
                <a:cs typeface="Trebuchet MS"/>
              </a:rPr>
              <a:t>REAVIVAMENTO</a:t>
            </a:r>
            <a:endParaRPr lang="pt-BR" b="1" dirty="0">
              <a:solidFill>
                <a:srgbClr val="000000"/>
              </a:solidFill>
              <a:latin typeface="Trebuchet MS"/>
              <a:cs typeface="Trebuchet MS"/>
            </a:endParaRPr>
          </a:p>
        </p:txBody>
      </p:sp>
      <p:sp>
        <p:nvSpPr>
          <p:cNvPr id="25" name="Rectangle 2"/>
          <p:cNvSpPr>
            <a:spLocks noGrp="1" noChangeArrowheads="1"/>
          </p:cNvSpPr>
          <p:nvPr>
            <p:ph type="title"/>
          </p:nvPr>
        </p:nvSpPr>
        <p:spPr>
          <a:xfrm>
            <a:off x="3124200" y="914400"/>
            <a:ext cx="4953000" cy="563563"/>
          </a:xfrm>
        </p:spPr>
        <p:txBody>
          <a:bodyPr>
            <a:normAutofit/>
          </a:bodyPr>
          <a:lstStyle/>
          <a:p>
            <a:r>
              <a:rPr lang="pt-BR" dirty="0" smtClean="0"/>
              <a:t>PRINCÍPIO DA MULTIPLICAÇÃO</a:t>
            </a:r>
            <a:endParaRPr lang="en-US" dirty="0"/>
          </a:p>
        </p:txBody>
      </p:sp>
      <p:pic>
        <p:nvPicPr>
          <p:cNvPr id="4" name="Imagen 3"/>
          <p:cNvPicPr>
            <a:picLocks noChangeAspect="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Lst>
          </a:blip>
          <a:srcRect r="13731"/>
          <a:stretch/>
        </p:blipFill>
        <p:spPr>
          <a:xfrm>
            <a:off x="7467600" y="2133600"/>
            <a:ext cx="1168400" cy="1600200"/>
          </a:xfrm>
          <a:prstGeom prst="rect">
            <a:avLst/>
          </a:prstGeom>
          <a:ln>
            <a:noFill/>
          </a:ln>
          <a:effectLst>
            <a:softEdge rad="112500"/>
          </a:effectLst>
        </p:spPr>
      </p:pic>
      <p:pic>
        <p:nvPicPr>
          <p:cNvPr id="3" name="Imagen 2"/>
          <p:cNvPicPr>
            <a:picLocks noChangeAspect="1"/>
          </p:cNvPicPr>
          <p:nvPr/>
        </p:nvPicPr>
        <p:blipFill>
          <a:blip r:embed="rId4">
            <a:grayscl/>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457200" y="1524000"/>
            <a:ext cx="1227963" cy="1676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6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6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P spid="665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209800" y="685800"/>
            <a:ext cx="5257800" cy="563563"/>
          </a:xfrm>
        </p:spPr>
        <p:txBody>
          <a:bodyPr>
            <a:normAutofit/>
          </a:bodyPr>
          <a:lstStyle/>
          <a:p>
            <a:r>
              <a:rPr lang="pt-BR" dirty="0" smtClean="0"/>
              <a:t>PRINCÍPIO DA MULTIPLICAÇÃO</a:t>
            </a:r>
            <a:endParaRPr lang="en-US" dirty="0"/>
          </a:p>
        </p:txBody>
      </p:sp>
      <p:sp>
        <p:nvSpPr>
          <p:cNvPr id="64515" name="Rectangle 3"/>
          <p:cNvSpPr>
            <a:spLocks noGrp="1" noChangeArrowheads="1"/>
          </p:cNvSpPr>
          <p:nvPr>
            <p:ph idx="1"/>
          </p:nvPr>
        </p:nvSpPr>
        <p:spPr>
          <a:xfrm>
            <a:off x="2209800" y="1524000"/>
            <a:ext cx="6174591" cy="1828800"/>
          </a:xfrm>
        </p:spPr>
        <p:txBody>
          <a:bodyPr>
            <a:normAutofit/>
          </a:bodyPr>
          <a:lstStyle/>
          <a:p>
            <a:pPr algn="just">
              <a:lnSpc>
                <a:spcPct val="90000"/>
              </a:lnSpc>
            </a:pPr>
            <a:r>
              <a:rPr lang="pt-BR" dirty="0" smtClean="0"/>
              <a:t>Ellen G. de White entendia claramente que a IASD deveria ser um movimento multiplicador:</a:t>
            </a:r>
            <a:endParaRPr lang="pt-BR" dirty="0"/>
          </a:p>
        </p:txBody>
      </p:sp>
      <p:sp>
        <p:nvSpPr>
          <p:cNvPr id="5" name="Rectángulo 4"/>
          <p:cNvSpPr/>
          <p:nvPr/>
        </p:nvSpPr>
        <p:spPr>
          <a:xfrm>
            <a:off x="1447800" y="2819400"/>
            <a:ext cx="7239000" cy="3053657"/>
          </a:xfrm>
          <a:prstGeom prst="rect">
            <a:avLst/>
          </a:prstGeom>
        </p:spPr>
        <p:txBody>
          <a:bodyPr wrap="square">
            <a:spAutoFit/>
          </a:bodyPr>
          <a:lstStyle/>
          <a:p>
            <a:pPr algn="just">
              <a:lnSpc>
                <a:spcPct val="120000"/>
              </a:lnSpc>
            </a:pPr>
            <a:r>
              <a:rPr lang="pt-BR" sz="2300" dirty="0" smtClean="0">
                <a:latin typeface="Trebuchet MS"/>
                <a:cs typeface="Trebuchet MS"/>
              </a:rPr>
              <a:t>“Tenho sido instruída no sentido de que não devemos ter grande ansiedade por agrupar demasiados interesses na mesma localidade, mas procurar pontos em outros distritos mais isolados, e trabalhar em novos lugares. Assim, podem ser alcançadas e convertidas pessoas que não conhecem coisa alguma das preciosas e decisivas verdades para este tempo. </a:t>
            </a:r>
            <a:endParaRPr lang="pt-BR" sz="2300" dirty="0">
              <a:latin typeface="Trebuchet MS"/>
              <a:cs typeface="Trebuchet MS"/>
            </a:endParaRPr>
          </a:p>
        </p:txBody>
      </p:sp>
      <p:pic>
        <p:nvPicPr>
          <p:cNvPr id="6" name="Imagen 3"/>
          <p:cNvPicPr>
            <a:picLocks noChangeAspect="1"/>
          </p:cNvPicPr>
          <p:nvPr/>
        </p:nvPicPr>
        <p:blipFill>
          <a:blip r:embed="rId2"/>
          <a:stretch>
            <a:fillRect/>
          </a:stretch>
        </p:blipFill>
        <p:spPr>
          <a:xfrm>
            <a:off x="228600" y="1143000"/>
            <a:ext cx="1930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2551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788</TotalTime>
  <Words>2080</Words>
  <Application>Microsoft Macintosh PowerPoint</Application>
  <PresentationFormat>On-screen Show (4:3)</PresentationFormat>
  <Paragraphs>187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INTRODUÇÃO</vt:lpstr>
      <vt:lpstr>INTRODUÇÃO</vt:lpstr>
      <vt:lpstr>O MINISTÉRIO DE JESUS</vt:lpstr>
      <vt:lpstr>A GRANDE COMISSÃO</vt:lpstr>
      <vt:lpstr>A GRANDE COMISSÃO NO NT</vt:lpstr>
      <vt:lpstr>PRINCÍPIO DA MULTIPLICAÇÃO</vt:lpstr>
      <vt:lpstr>PRINCÍPIO DA MULTIPLICAÇÃO</vt:lpstr>
      <vt:lpstr>PRINCÍPIO DA MULTIPLICAÇÃO</vt:lpstr>
      <vt:lpstr>PowerPoint Presentation</vt:lpstr>
      <vt:lpstr>PRINCÍPIO DA MULTIPLICAÇÃO</vt:lpstr>
      <vt:lpstr>PRINCÍPIO DA MULTIPLICAÇÃO</vt:lpstr>
      <vt:lpstr>PRINCÍPIO DA MULTIPLICAÇÃO</vt:lpstr>
      <vt:lpstr>PRINCÍPIO DA MULTIPLICAÇÃO</vt:lpstr>
      <vt:lpstr>PowerPoint Presentation</vt:lpstr>
      <vt:lpstr>PRINCÍPIO DA MULTIPLICAÇÃO</vt:lpstr>
      <vt:lpstr>PRINCÍPIO DA MULTIPLICAÇÃO</vt:lpstr>
      <vt:lpstr>PRINCÍPIO DA MULTIPLICAÇÃO</vt:lpstr>
      <vt:lpstr>PRINCÍPIO DA MULTIPLICAÇÃO</vt:lpstr>
      <vt:lpstr>PRINCÍPIO DA MULTIPLICAÇÃO</vt:lpstr>
      <vt:lpstr>PRINCÍPIO DA MULTIPLICAÇÃO</vt:lpstr>
      <vt:lpstr>PRINCÍPIO DA MULTIPLICAÇÃO</vt:lpstr>
      <vt:lpstr>PRINCÍPIO DA MULTIPLICAÇÃO</vt:lpstr>
      <vt:lpstr>PRINCÍPIO DA MULTIPLICAÇÃO</vt:lpstr>
      <vt:lpstr>PRINCÍPIO DA MULTIPLICAÇÃO</vt:lpstr>
      <vt:lpstr>PowerPoint Presentation</vt:lpstr>
      <vt:lpstr>PRINCÍPIO DA MULTIPLICAÇÃO</vt:lpstr>
      <vt:lpstr>PRINCÍPIO DA MULTIPLICAÇÃO</vt:lpstr>
      <vt:lpstr>CONCLUSÃO</vt:lpstr>
      <vt:lpstr>PowerPoint Presentation</vt:lpstr>
      <vt:lpstr>PERGUNTAS PARA MEDITAÇÃO</vt:lpstr>
      <vt:lpstr>PERGUNTAS PARA MEDITAÇÃO</vt:lpstr>
      <vt:lpstr>PowerPoint Presentation</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Kassandra</cp:lastModifiedBy>
  <cp:revision>159</cp:revision>
  <dcterms:created xsi:type="dcterms:W3CDTF">2004-10-01T04:18:53Z</dcterms:created>
  <dcterms:modified xsi:type="dcterms:W3CDTF">2012-02-21T13:22:07Z</dcterms:modified>
</cp:coreProperties>
</file>