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8" r:id="rId8"/>
    <p:sldId id="263" r:id="rId9"/>
    <p:sldId id="264" r:id="rId10"/>
    <p:sldId id="265" r:id="rId11"/>
    <p:sldId id="281" r:id="rId12"/>
    <p:sldId id="266" r:id="rId13"/>
    <p:sldId id="267" r:id="rId14"/>
    <p:sldId id="282" r:id="rId15"/>
    <p:sldId id="268" r:id="rId16"/>
    <p:sldId id="269" r:id="rId17"/>
    <p:sldId id="270" r:id="rId18"/>
    <p:sldId id="279" r:id="rId19"/>
    <p:sldId id="271" r:id="rId20"/>
    <p:sldId id="283" r:id="rId21"/>
    <p:sldId id="272" r:id="rId22"/>
    <p:sldId id="280" r:id="rId23"/>
    <p:sldId id="273" r:id="rId24"/>
    <p:sldId id="275" r:id="rId25"/>
    <p:sldId id="276" r:id="rId2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102" y="-1116"/>
      </p:cViewPr>
      <p:guideLst>
        <p:guide orient="horz" pos="618"/>
        <p:guide orient="horz" pos="2160"/>
        <p:guide orient="horz" pos="802"/>
        <p:guide orient="horz" pos="439"/>
        <p:guide pos="3244"/>
        <p:guide pos="1202"/>
        <p:guide pos="5420"/>
        <p:guide pos="1383"/>
        <p:guide pos="1066"/>
        <p:guide pos="4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8460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9051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644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4230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055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996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3283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42600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4106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7179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571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A8E81-2B3A-4C87-BCC8-DFE01304BFA5}" type="datetimeFigureOut">
              <a:rPr lang="es-AR" smtClean="0"/>
              <a:pPr/>
              <a:t>02/05/2012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4B85F-98A1-469F-9234-39193FD89FE8}" type="slidenum">
              <a:rPr lang="es-AR" smtClean="0"/>
              <a:pPr/>
              <a:t>‹nº›</a:t>
            </a:fld>
            <a:endParaRPr lang="es-AR"/>
          </a:p>
        </p:txBody>
      </p:sp>
      <p:pic>
        <p:nvPicPr>
          <p:cNvPr id="7" name="Picture 6" descr="frenteCap15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13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6628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6453336"/>
            <a:ext cx="6400800" cy="360040"/>
          </a:xfrm>
        </p:spPr>
        <p:txBody>
          <a:bodyPr>
            <a:noAutofit/>
          </a:bodyPr>
          <a:lstStyle/>
          <a:p>
            <a:pPr algn="r"/>
            <a:r>
              <a:rPr lang="es-AR" sz="1100" i="1" dirty="0" smtClean="0">
                <a:solidFill>
                  <a:srgbClr val="000000"/>
                </a:solidFill>
                <a:latin typeface="Trebuchet MS"/>
                <a:cs typeface="Trebuchet MS"/>
              </a:rPr>
              <a:t>Horacio Cayrus</a:t>
            </a:r>
            <a:r>
              <a:rPr lang="es-AR" sz="1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lang="es-AR" sz="11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Diretor</a:t>
            </a:r>
            <a:r>
              <a:rPr lang="es-AR" sz="1100" dirty="0" smtClean="0">
                <a:solidFill>
                  <a:srgbClr val="000000"/>
                </a:solidFill>
                <a:latin typeface="Trebuchet MS"/>
                <a:cs typeface="Trebuchet MS"/>
              </a:rPr>
              <a:t> de </a:t>
            </a:r>
            <a:r>
              <a:rPr lang="es-AR" sz="11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MiPES</a:t>
            </a:r>
            <a:r>
              <a:rPr lang="es-AR" sz="1100" dirty="0" smtClean="0">
                <a:solidFill>
                  <a:srgbClr val="000000"/>
                </a:solidFill>
                <a:latin typeface="Trebuchet MS"/>
                <a:cs typeface="Trebuchet MS"/>
              </a:rPr>
              <a:t> da </a:t>
            </a:r>
            <a:r>
              <a:rPr lang="es-AR" sz="11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União</a:t>
            </a:r>
            <a:r>
              <a:rPr lang="es-AR" sz="1100" dirty="0" smtClean="0">
                <a:solidFill>
                  <a:srgbClr val="000000"/>
                </a:solidFill>
                <a:latin typeface="Trebuchet MS"/>
                <a:cs typeface="Trebuchet MS"/>
              </a:rPr>
              <a:t> Argentina</a:t>
            </a:r>
            <a:endParaRPr lang="es-AR" sz="11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5681663"/>
            <a:ext cx="3960118" cy="1176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b="1" dirty="0" smtClean="0">
                <a:solidFill>
                  <a:prstClr val="black"/>
                </a:solidFill>
                <a:ea typeface="+mj-ea"/>
                <a:cs typeface="+mj-cs"/>
              </a:rPr>
              <a:t>A VISÃO DOS GRUPOS PEQUENOS</a:t>
            </a:r>
            <a:endParaRPr lang="pt-BR" sz="1800" b="1" spc="3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>
                <a:latin typeface="Trebuchet MS"/>
                <a:cs typeface="Trebuchet MS"/>
              </a:rPr>
              <a:t>CAP</a:t>
            </a:r>
            <a:r>
              <a:rPr lang="pt-BR" sz="1800" b="1" dirty="0" smtClean="0">
                <a:latin typeface="Trebuchet MS"/>
                <a:cs typeface="Trebuchet MS"/>
              </a:rPr>
              <a:t>.15 </a:t>
            </a:r>
            <a:endParaRPr lang="pt-BR" sz="1800" dirty="0">
              <a:latin typeface="Trebuchet MS"/>
              <a:cs typeface="Trebuchet MS"/>
            </a:endParaRP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27967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415907" cy="147002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prstClr val="black"/>
                </a:solidFill>
              </a:rPr>
              <a:t>VISÃO DE UMA ESTRUTURA ESPIRITUAL BÁSICA</a:t>
            </a:r>
            <a:endParaRPr lang="es-AR" sz="28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04857" cy="1728192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Se bem que a experiência espiritual de cada crente seja pessoal, há muitos motivos para entender que nenhuma experiência espiritual existe apenas no indivíduo.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AR" sz="2500" dirty="0" smtClea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4101" name="Picture 5" descr="Z:\Olga\Imagens\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752" y="2736304"/>
            <a:ext cx="5724128" cy="429309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17281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Olga\Imagens\Corbis-42-3096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6489118" cy="45091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solidFill>
                  <a:prstClr val="black"/>
                </a:solidFill>
              </a:rPr>
              <a:t>VISÃO DE UMA ESTRUTURA ESPIRITUAL BÁSICA</a:t>
            </a:r>
            <a:endParaRPr lang="es-ES_tradnl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pPr marL="457200" lvl="0" indent="-457200"/>
            <a:r>
              <a:rPr lang="pt-BR" sz="2500" dirty="0" smtClean="0"/>
              <a:t>Pertencer a um PG é essencial para o são desenvolvimento espiritual de qualquer de seus integrantes.</a:t>
            </a:r>
          </a:p>
          <a:p>
            <a:pPr marL="457200" lvl="0" indent="-457200"/>
            <a:r>
              <a:rPr lang="pt-BR" sz="2500" dirty="0" smtClean="0"/>
              <a:t>O PG é então uma estrutura espiritual que permite que os que o integram desenvolvam uma vida espiritual satisfatória.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302791"/>
            <a:ext cx="6443799" cy="1470025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prstClr val="black"/>
                </a:solidFill>
              </a:rPr>
              <a:t>VISÃO DE UMA ESTRUTURA ESPIRITUAL BÁSICA</a:t>
            </a:r>
            <a:endParaRPr lang="es-AR" sz="24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488634" cy="475252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ser humano foi basicamente criado para viver em relacionamento com seus semelhantes.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Existem diferentes esferas de relações humanas (amizade, casamento, família, nação, etc.).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PG é uma estrutura relacional básica para os crentes em Cristo. </a:t>
            </a:r>
          </a:p>
        </p:txBody>
      </p:sp>
    </p:spTree>
    <p:extLst>
      <p:ext uri="{BB962C8B-B14F-4D97-AF65-F5344CB8AC3E}">
        <p14:creationId xmlns:p14="http://schemas.microsoft.com/office/powerpoint/2010/main" xmlns="" val="194212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Gláucia Meireles\Falta Imagens PPT\Original Art\_Shephe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05118"/>
            <a:ext cx="5937176" cy="44528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79"/>
            <a:ext cx="7775649" cy="864097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VISÃO DO CUIDADO PASTORAL (PASTOREIO)</a:t>
            </a:r>
            <a:endParaRPr lang="es-AR" sz="3000" b="1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488635" cy="208823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 PG se torna fundamental para o cuidado pastoral de seus integrantes.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Todas suas necessidades espirituais podem ser satisfeitas no ambiente ideal proporcionado pelo PG.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3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351134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Gláucia Meireles\Falta Imagens PPT\Original Art\_Shee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39652"/>
            <a:ext cx="6424464" cy="48183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VISÃO DO CUIDADO PASTORAL (PASTOREIO)</a:t>
            </a:r>
            <a:endParaRPr lang="es-ES_tradnl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684784"/>
          </a:xfrm>
        </p:spPr>
        <p:txBody>
          <a:bodyPr>
            <a:normAutofit fontScale="92500" lnSpcReduction="10000"/>
          </a:bodyPr>
          <a:lstStyle/>
          <a:p>
            <a:pPr marL="457200" lvl="0" indent="-457200"/>
            <a:r>
              <a:rPr lang="pt-BR" sz="3000" dirty="0" smtClean="0"/>
              <a:t>Embora seja importante para todos os crentes, é ainda de maior importância para os novos conversos. Ali encontrarão satisfação espiritual e afetiva.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568952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VISÃO DO DISCIPULADO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92691" cy="3163937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pt-BR" sz="2300" dirty="0" smtClean="0">
                <a:solidFill>
                  <a:schemeClr val="tx1"/>
                </a:solidFill>
              </a:rPr>
              <a:t>O método de Jesus foi estabelecer Seu PG com 12 homens a fim de que, mediante uma relação pessoal com eles, pudesse torná-los discípulos.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pt-BR" sz="2300" dirty="0" smtClean="0">
                <a:solidFill>
                  <a:schemeClr val="tx1"/>
                </a:solidFill>
              </a:rPr>
              <a:t>Por isso foi mostrado a Ellen White a “formação de pequenos grupos como base de esforço cristão” essencial.	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pt-BR" sz="2300" dirty="0" smtClean="0">
                <a:solidFill>
                  <a:schemeClr val="tx1"/>
                </a:solidFill>
              </a:rPr>
              <a:t>A equação é simples: Cada líder é alguém que faz discípulos  que por sua vez também farão outros discípulos.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210407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302791"/>
            <a:ext cx="7056784" cy="147002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prstClr val="black"/>
                </a:solidFill>
              </a:rPr>
              <a:t>VISÃO DA PARTICIPAÇÃO DE ACORDO COM OS DONS ESPIRITUAIS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698" cy="4752528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De acordo com as Escrituras, Jesus, através do Espírito Santo, reparte diferentes dons espirituais a cada crente.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O propósito é aperfeiçoar os santos para o ministério (discipulado) e edificar o corpo de Cristo (a igreja) cf. </a:t>
            </a:r>
            <a:r>
              <a:rPr lang="pt-BR" sz="3000" dirty="0" err="1" smtClean="0">
                <a:solidFill>
                  <a:schemeClr val="tx1"/>
                </a:solidFill>
              </a:rPr>
              <a:t>Ef</a:t>
            </a:r>
            <a:r>
              <a:rPr lang="pt-BR" sz="3000" dirty="0" smtClean="0">
                <a:solidFill>
                  <a:schemeClr val="tx1"/>
                </a:solidFill>
              </a:rPr>
              <a:t> 4:11, 12).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pt-BR" sz="3000" dirty="0" smtClean="0">
                <a:solidFill>
                  <a:schemeClr val="tx1"/>
                </a:solidFill>
              </a:rPr>
              <a:t>O PG propicia o espaço ou ambiente ideal para o descobrimento e para o desenvolvimento dos 	dons espirituais de cada crente.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125287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Z:\Olga\Imagens\Corbis-42-23883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5122475" cy="404014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416824" cy="893961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VISÃO DO CUMPRIMENTO</a:t>
            </a:r>
            <a:br>
              <a:rPr lang="pt-BR" dirty="0" smtClean="0">
                <a:solidFill>
                  <a:prstClr val="black"/>
                </a:solidFill>
              </a:rPr>
            </a:br>
            <a:r>
              <a:rPr lang="pt-BR" dirty="0" smtClean="0">
                <a:solidFill>
                  <a:prstClr val="black"/>
                </a:solidFill>
              </a:rPr>
              <a:t>DA MISSÃO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2952328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pt-BR" sz="2700" dirty="0" smtClean="0">
                <a:solidFill>
                  <a:schemeClr val="tx1"/>
                </a:solidFill>
              </a:rPr>
              <a:t>Considerando tudo o que já foi dito, a estrutura do PG permite a cada crente e à igreja cumprirem a missão evangélica: “</a:t>
            </a:r>
            <a:r>
              <a:rPr lang="pt-BR" sz="2700" b="1" i="1" dirty="0" smtClean="0">
                <a:solidFill>
                  <a:schemeClr val="tx1"/>
                </a:solidFill>
              </a:rPr>
              <a:t>Fazer discípulos</a:t>
            </a:r>
            <a:r>
              <a:rPr lang="pt-BR" sz="2700" dirty="0" smtClean="0">
                <a:solidFill>
                  <a:schemeClr val="tx1"/>
                </a:solidFill>
              </a:rPr>
              <a:t>”</a:t>
            </a:r>
            <a:r>
              <a:rPr lang="pt-BR" sz="2700" i="1" dirty="0" smtClean="0">
                <a:solidFill>
                  <a:schemeClr val="tx1"/>
                </a:solidFill>
              </a:rPr>
              <a:t>.</a:t>
            </a:r>
            <a:endParaRPr lang="pt-BR" sz="27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pt-BR" sz="2700" dirty="0" smtClean="0">
                <a:solidFill>
                  <a:schemeClr val="tx1"/>
                </a:solidFill>
              </a:rPr>
              <a:t>Cada PG que é estabelecido com essa visão terá permanentemente clara a sua razão de existir.</a:t>
            </a:r>
          </a:p>
        </p:txBody>
      </p:sp>
    </p:spTree>
    <p:extLst>
      <p:ext uri="{BB962C8B-B14F-4D97-AF65-F5344CB8AC3E}">
        <p14:creationId xmlns:p14="http://schemas.microsoft.com/office/powerpoint/2010/main" xmlns="" val="182525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:\Gláucia Meireles\Falta Imagens PPT\Original Art\Whole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5937176" cy="44528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20880" cy="110998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VISÃO DO CUMPRIMENTO</a:t>
            </a:r>
            <a:br>
              <a:rPr lang="pt-BR" sz="3200" dirty="0" smtClean="0"/>
            </a:br>
            <a:r>
              <a:rPr lang="pt-BR" sz="3200" dirty="0" smtClean="0"/>
              <a:t>DA MISSÃO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848675" cy="2448272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pt-BR" sz="2700" dirty="0" smtClean="0">
                <a:solidFill>
                  <a:schemeClr val="tx1"/>
                </a:solidFill>
              </a:rPr>
              <a:t>A multiplicação proposital dos </a:t>
            </a:r>
            <a:r>
              <a:rPr lang="pt-BR" sz="2700" dirty="0" err="1" smtClean="0">
                <a:solidFill>
                  <a:schemeClr val="tx1"/>
                </a:solidFill>
              </a:rPr>
              <a:t>PGs</a:t>
            </a:r>
            <a:r>
              <a:rPr lang="pt-BR" sz="2700" dirty="0" smtClean="0">
                <a:solidFill>
                  <a:schemeClr val="tx1"/>
                </a:solidFill>
              </a:rPr>
              <a:t> gerará um movimento evangelizador de tal dimensão que, assim como no século I permitiu que a mensagem de salvação fosse conhecida no mundo todo em pouco tempo, em nossos dias alcance o mundo inteiro.</a:t>
            </a:r>
          </a:p>
        </p:txBody>
      </p:sp>
    </p:spTree>
    <p:extLst>
      <p:ext uri="{BB962C8B-B14F-4D97-AF65-F5344CB8AC3E}">
        <p14:creationId xmlns:p14="http://schemas.microsoft.com/office/powerpoint/2010/main" xmlns="" val="305326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48680"/>
            <a:ext cx="9036050" cy="109470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VISÃO DE UM “ESTILO DE VIDA”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560642" cy="18002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pt-BR" sz="2500" dirty="0" smtClean="0">
                <a:solidFill>
                  <a:schemeClr val="tx1"/>
                </a:solidFill>
              </a:rPr>
              <a:t>Uma das dificuldades históricas foi considerar os </a:t>
            </a:r>
            <a:r>
              <a:rPr lang="pt-BR" sz="2500" dirty="0" err="1" smtClean="0">
                <a:solidFill>
                  <a:schemeClr val="tx1"/>
                </a:solidFill>
              </a:rPr>
              <a:t>PGs</a:t>
            </a:r>
            <a:r>
              <a:rPr lang="pt-BR" sz="2500" dirty="0" smtClean="0">
                <a:solidFill>
                  <a:schemeClr val="tx1"/>
                </a:solidFill>
              </a:rPr>
              <a:t> como “outro” método de trabalho missionário. Quem o entende assim, prontamente corre o risco de descartá-lo como tal.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sz="12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48202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Gláucia Meireles\Falta Imagens PPT\Original Art\_Seasons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2"/>
            <a:ext cx="5724128" cy="42930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5182344" cy="1470025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EXPERIÊNCIAS PRÉVIAS</a:t>
            </a:r>
            <a:endParaRPr lang="es-AR" sz="3000" b="1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848675" cy="3456384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pt-BR" sz="2300" dirty="0" smtClean="0">
                <a:solidFill>
                  <a:schemeClr val="tx1"/>
                </a:solidFill>
              </a:rPr>
              <a:t>A implementação dos Pequenos Grupos com grandes resultados e em diversos lugares da América do Sul fez com que muitos territórios na DSA promovessem a formação dos mesmos.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pt-BR" sz="2300" dirty="0" smtClean="0">
                <a:solidFill>
                  <a:schemeClr val="tx1"/>
                </a:solidFill>
              </a:rPr>
              <a:t>Crendo ser um plano divinamente inspirado, houve avanço entusiasmado, mas talvez com pouca ciência.</a:t>
            </a:r>
          </a:p>
        </p:txBody>
      </p:sp>
    </p:spTree>
    <p:extLst>
      <p:ext uri="{BB962C8B-B14F-4D97-AF65-F5344CB8AC3E}">
        <p14:creationId xmlns:p14="http://schemas.microsoft.com/office/powerpoint/2010/main" xmlns="" val="153989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Olga\Imagens\Corbis-42-1547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74649"/>
            <a:ext cx="6480720" cy="428335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VISÃO DE UM “ESTILO DE VIDA”</a:t>
            </a:r>
            <a:endParaRPr lang="es-ES_tradnl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7859216" cy="2548880"/>
          </a:xfrm>
        </p:spPr>
        <p:txBody>
          <a:bodyPr/>
          <a:lstStyle/>
          <a:p>
            <a:pPr marL="457200" lvl="0" indent="-457200"/>
            <a:r>
              <a:rPr lang="pt-BR" sz="2300" dirty="0" smtClean="0"/>
              <a:t>Quem o experimenta com o”estilo de vida”, poderá viver a experiência espiritual plena em todas suas dimensões.</a:t>
            </a:r>
          </a:p>
          <a:p>
            <a:pPr marL="457200" lvl="0" indent="-457200"/>
            <a:r>
              <a:rPr lang="pt-BR" sz="2300" dirty="0" smtClean="0"/>
              <a:t>Como resultado, seu compromisso pessoal será real e permanente.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Olga\Imagens\Corbis-42-26116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6048672" cy="380933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802032" cy="1470025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VISÃO DOS DEPARTAMENTOS E DOS PROGRAMAS FACILITADORES</a:t>
            </a:r>
            <a:endParaRPr lang="es-AR" sz="3200" b="1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252028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pt-BR" sz="2500" dirty="0" smtClean="0">
                <a:solidFill>
                  <a:schemeClr val="tx1"/>
                </a:solidFill>
              </a:rPr>
              <a:t>Como  qualquer estrutura, os </a:t>
            </a:r>
            <a:r>
              <a:rPr lang="pt-BR" sz="2500" dirty="0" err="1" smtClean="0">
                <a:solidFill>
                  <a:schemeClr val="tx1"/>
                </a:solidFill>
              </a:rPr>
              <a:t>PGs</a:t>
            </a:r>
            <a:r>
              <a:rPr lang="pt-BR" sz="2500" dirty="0" smtClean="0">
                <a:solidFill>
                  <a:schemeClr val="tx1"/>
                </a:solidFill>
              </a:rPr>
              <a:t> podem ser afetados por outras estruturas. A visão da IASD é que a estrutura básica é a dos </a:t>
            </a:r>
            <a:r>
              <a:rPr lang="pt-BR" sz="2500" dirty="0" err="1" smtClean="0">
                <a:solidFill>
                  <a:schemeClr val="tx1"/>
                </a:solidFill>
              </a:rPr>
              <a:t>PGs</a:t>
            </a:r>
            <a:r>
              <a:rPr lang="pt-BR" sz="2500" dirty="0" smtClean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pt-BR" sz="2500" dirty="0" smtClean="0">
                <a:solidFill>
                  <a:schemeClr val="tx1"/>
                </a:solidFill>
              </a:rPr>
              <a:t>Assim sendo, todos os departamentos da igreja e os programas que geram devem facilitar o desenvolvimento do </a:t>
            </a:r>
            <a:r>
              <a:rPr lang="pt-BR" sz="2500" dirty="0" err="1" smtClean="0">
                <a:solidFill>
                  <a:schemeClr val="tx1"/>
                </a:solidFill>
              </a:rPr>
              <a:t>PGs</a:t>
            </a:r>
            <a:r>
              <a:rPr lang="pt-BR" sz="25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dirty="0" smtClea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847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Olga\Imagens\Corbis-42-26116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68289"/>
            <a:ext cx="4211960" cy="437713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74799"/>
            <a:ext cx="7632848" cy="1470025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VISÃO DOS DEPARTAMENTOS E DOS PROGRAMAS FACILITADORES</a:t>
            </a:r>
            <a:endParaRPr lang="es-AR" sz="3000" b="1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848674" cy="3384376"/>
          </a:xfrm>
        </p:spPr>
        <p:txBody>
          <a:bodyPr>
            <a:normAutofit/>
          </a:bodyPr>
          <a:lstStyle/>
          <a:p>
            <a:pPr algn="just"/>
            <a:endParaRPr lang="es-AR" sz="250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pt-BR" sz="2300" dirty="0" smtClean="0">
                <a:solidFill>
                  <a:schemeClr val="tx1"/>
                </a:solidFill>
              </a:rPr>
              <a:t>Caso isso não ocorra, atenta contra essa visão e corre-se o risco de perder de vista a base do esforço cristão.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pt-BR" sz="2300" dirty="0" smtClean="0">
                <a:solidFill>
                  <a:schemeClr val="tx1"/>
                </a:solidFill>
              </a:rPr>
              <a:t>Se algum departamento ou programa atentar contra o desenvolvimento dos </a:t>
            </a:r>
            <a:r>
              <a:rPr lang="pt-BR" sz="2300" dirty="0" err="1" smtClean="0">
                <a:solidFill>
                  <a:schemeClr val="tx1"/>
                </a:solidFill>
              </a:rPr>
              <a:t>PGs</a:t>
            </a:r>
            <a:r>
              <a:rPr lang="pt-BR" sz="2300" dirty="0" smtClean="0">
                <a:solidFill>
                  <a:schemeClr val="tx1"/>
                </a:solidFill>
              </a:rPr>
              <a:t>, a igreja deverá substituir sua visão atual.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s-AR" dirty="0" smtClean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19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30783"/>
            <a:ext cx="7920880" cy="1686049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rebuchet MS"/>
                <a:cs typeface="Trebuchet MS"/>
              </a:rPr>
              <a:t>VISÃO DOS PEQUENOS GRUPOS</a:t>
            </a:r>
            <a:br>
              <a:rPr lang="pt-BR" sz="2800" dirty="0" smtClean="0">
                <a:latin typeface="Trebuchet MS"/>
                <a:cs typeface="Trebuchet MS"/>
              </a:rPr>
            </a:br>
            <a:r>
              <a:rPr lang="pt-BR" sz="2800" dirty="0" smtClean="0">
                <a:latin typeface="Trebuchet MS"/>
                <a:cs typeface="Trebuchet MS"/>
              </a:rPr>
              <a:t>QUE SÃO VEÍCULOS DO PROGRAMA</a:t>
            </a:r>
            <a:br>
              <a:rPr lang="pt-BR" sz="2800" dirty="0" smtClean="0">
                <a:latin typeface="Trebuchet MS"/>
                <a:cs typeface="Trebuchet MS"/>
              </a:rPr>
            </a:br>
            <a:r>
              <a:rPr lang="pt-BR" sz="2800" dirty="0" smtClean="0">
                <a:latin typeface="Trebuchet MS"/>
                <a:cs typeface="Trebuchet MS"/>
              </a:rPr>
              <a:t>DA IGREJA</a:t>
            </a:r>
            <a:endParaRPr lang="es-AR" sz="28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003968"/>
            <a:ext cx="7704856" cy="48540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Considerando o anteriormente mencionado, todo programa ou projeto que a igreja considerar importante pode perfeitamente ser executado na estrutura do PG.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Uma olhada rápida em qualquer projeto ou programa de qualquer departamento da igreja permite concluir que poderá ser realizado com maior êxito nos </a:t>
            </a:r>
            <a:r>
              <a:rPr lang="pt-BR" sz="23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PGs</a:t>
            </a:r>
            <a:r>
              <a:rPr lang="pt-B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 do que de outra forma.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300" dirty="0" smtClean="0">
                <a:solidFill>
                  <a:srgbClr val="000000"/>
                </a:solidFill>
                <a:latin typeface="Trebuchet MS"/>
                <a:cs typeface="Trebuchet MS"/>
              </a:rPr>
              <a:t>Isso representa apenas o desafio de prová-lo!</a:t>
            </a:r>
          </a:p>
        </p:txBody>
      </p:sp>
    </p:spTree>
    <p:extLst>
      <p:ext uri="{BB962C8B-B14F-4D97-AF65-F5344CB8AC3E}">
        <p14:creationId xmlns:p14="http://schemas.microsoft.com/office/powerpoint/2010/main" xmlns="" val="3089460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38050"/>
            <a:ext cx="6730763" cy="1686049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rebuchet MS"/>
                <a:cs typeface="Trebuchet MS"/>
              </a:rPr>
              <a:t>EXPECTATIVAS FUTURAS OU</a:t>
            </a:r>
            <a:br>
              <a:rPr lang="pt-BR" sz="3000" dirty="0" smtClean="0">
                <a:latin typeface="Trebuchet MS"/>
                <a:cs typeface="Trebuchet MS"/>
              </a:rPr>
            </a:br>
            <a:r>
              <a:rPr lang="pt-BR" sz="3000" dirty="0" smtClean="0">
                <a:latin typeface="Trebuchet MS"/>
                <a:cs typeface="Trebuchet MS"/>
              </a:rPr>
              <a:t>VISÃO DE FUTURO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446605" cy="5184576"/>
          </a:xfrm>
        </p:spPr>
        <p:txBody>
          <a:bodyPr>
            <a:normAutofit fontScale="92500"/>
          </a:bodyPr>
          <a:lstStyle/>
          <a:p>
            <a:pPr marL="357188" indent="-268288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O que esperamos ver nos próximos anos?</a:t>
            </a:r>
          </a:p>
          <a:p>
            <a:pPr marL="357188" indent="-268288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Igrejas renovadas por uma experiência espiritual intensa expressada na vida dos </a:t>
            </a:r>
            <a:r>
              <a:rPr lang="pt-BR" sz="28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PGs</a:t>
            </a:r>
            <a:r>
              <a:rPr lang="pt-BR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</a:p>
          <a:p>
            <a:pPr marL="357188" indent="-268288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Os discípulos de Cristo ganhando novos discípulos no ambiente perfeito de um PG.</a:t>
            </a:r>
          </a:p>
          <a:p>
            <a:pPr marL="357188" indent="-268288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O derramamento do Espírito Santo, como a chuva serôdia, em uma igreja que encontrou nesse “estilo de vida” a base para seu reavivamento e reforma, para o discipulado e a evangelização.</a:t>
            </a:r>
          </a:p>
          <a:p>
            <a:pPr marL="357188" indent="-268288" algn="just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A segunda vinda de nosso Senhor Jesus Cristo!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1235456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352928" cy="1152128"/>
          </a:xfrm>
        </p:spPr>
        <p:txBody>
          <a:bodyPr>
            <a:normAutofit/>
          </a:bodyPr>
          <a:lstStyle/>
          <a:p>
            <a:r>
              <a:rPr lang="es-AR" sz="3000" dirty="0" smtClean="0">
                <a:latin typeface="Trebuchet MS"/>
                <a:cs typeface="Trebuchet MS"/>
              </a:rPr>
              <a:t>CONCLUSÕES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893863"/>
            <a:ext cx="7632849" cy="496413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Trebuchet MS" pitchFamily="34" charset="0"/>
                <a:cs typeface="Trebuchet MS"/>
              </a:rPr>
              <a:t>A necessidade de MANTER a VISÃO é imprescindível. Sem VISÃO não há futuro.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Trebuchet MS" pitchFamily="34" charset="0"/>
                <a:cs typeface="Trebuchet MS"/>
              </a:rPr>
              <a:t>Por isso, para a implementação saudável dos </a:t>
            </a:r>
            <a:r>
              <a:rPr lang="pt-BR" sz="2500" dirty="0" err="1" smtClean="0">
                <a:solidFill>
                  <a:srgbClr val="000000"/>
                </a:solidFill>
                <a:latin typeface="Trebuchet MS" pitchFamily="34" charset="0"/>
                <a:cs typeface="Trebuchet MS"/>
              </a:rPr>
              <a:t>PGs</a:t>
            </a:r>
            <a:r>
              <a:rPr lang="pt-BR" sz="2500" dirty="0" smtClean="0">
                <a:solidFill>
                  <a:srgbClr val="000000"/>
                </a:solidFill>
                <a:latin typeface="Trebuchet MS" pitchFamily="34" charset="0"/>
                <a:cs typeface="Trebuchet MS"/>
              </a:rPr>
              <a:t> e sua multiplicação proposital faz-se necessária a contínua atenção à VISÃO para não perder o objetivo final.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Trebuchet MS" pitchFamily="34" charset="0"/>
                <a:cs typeface="Trebuchet MS"/>
              </a:rPr>
              <a:t>A implementação dos </a:t>
            </a:r>
            <a:r>
              <a:rPr lang="pt-BR" sz="2500" dirty="0" err="1" smtClean="0">
                <a:solidFill>
                  <a:srgbClr val="000000"/>
                </a:solidFill>
                <a:latin typeface="Trebuchet MS" pitchFamily="34" charset="0"/>
                <a:cs typeface="Trebuchet MS"/>
              </a:rPr>
              <a:t>PGs</a:t>
            </a:r>
            <a:r>
              <a:rPr lang="pt-BR" sz="2500" dirty="0" smtClean="0">
                <a:solidFill>
                  <a:srgbClr val="000000"/>
                </a:solidFill>
                <a:latin typeface="Trebuchet MS" pitchFamily="34" charset="0"/>
                <a:cs typeface="Trebuchet MS"/>
              </a:rPr>
              <a:t>, de acordo com a VISÃO da IASD permitirá que logo se veja uma igreja reavivada e estruturada em </a:t>
            </a:r>
            <a:r>
              <a:rPr lang="pt-BR" sz="2500" dirty="0" err="1" smtClean="0">
                <a:solidFill>
                  <a:srgbClr val="000000"/>
                </a:solidFill>
                <a:latin typeface="Trebuchet MS" pitchFamily="34" charset="0"/>
                <a:cs typeface="Trebuchet MS"/>
              </a:rPr>
              <a:t>PGs</a:t>
            </a:r>
            <a:r>
              <a:rPr lang="pt-BR" sz="2500" dirty="0" smtClean="0">
                <a:solidFill>
                  <a:srgbClr val="000000"/>
                </a:solidFill>
                <a:latin typeface="Trebuchet MS" pitchFamily="34" charset="0"/>
                <a:cs typeface="Trebuchet MS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301033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Olga\Imagens\Corbis-42-30517889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536" y="2420888"/>
            <a:ext cx="4644008" cy="518374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EXPERIÊNCIAS PRÉVIAS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920880" cy="3744416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pt-BR" sz="2300" dirty="0" smtClean="0">
                <a:solidFill>
                  <a:schemeClr val="tx1"/>
                </a:solidFill>
              </a:rPr>
              <a:t>Mesmo quando investidos recursos financeiros e muitos materiais bem preparados, não foram alcançados os resultados esperados.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pt-BR" sz="2300" dirty="0" smtClean="0">
                <a:solidFill>
                  <a:schemeClr val="tx1"/>
                </a:solidFill>
              </a:rPr>
              <a:t>Além de um certo desânimo, isso produziu desinteresse na implementação dos Pequenos Grupos. </a:t>
            </a:r>
          </a:p>
          <a:p>
            <a:pPr marL="514350" indent="-514350" algn="l"/>
            <a:r>
              <a:rPr lang="pt-BR" sz="2300" dirty="0" smtClean="0">
                <a:solidFill>
                  <a:schemeClr val="tx1"/>
                </a:solidFill>
              </a:rPr>
              <a:t>	Em alguns lugares, ao ser considerado</a:t>
            </a:r>
          </a:p>
          <a:p>
            <a:pPr marL="514350" indent="-514350" algn="l"/>
            <a:r>
              <a:rPr lang="pt-BR" sz="2300" dirty="0" smtClean="0">
                <a:solidFill>
                  <a:schemeClr val="tx1"/>
                </a:solidFill>
              </a:rPr>
              <a:t>	um método de trabalho missionário</a:t>
            </a:r>
          </a:p>
          <a:p>
            <a:pPr marL="514350" indent="-514350" algn="l"/>
            <a:r>
              <a:rPr lang="pt-BR" sz="2300" dirty="0" smtClean="0">
                <a:solidFill>
                  <a:schemeClr val="tx1"/>
                </a:solidFill>
              </a:rPr>
              <a:t>	e não produzir os resultados esperados,</a:t>
            </a:r>
          </a:p>
          <a:p>
            <a:pPr marL="514350" indent="-514350" algn="l"/>
            <a:r>
              <a:rPr lang="pt-BR" sz="2300" dirty="0" smtClean="0">
                <a:solidFill>
                  <a:schemeClr val="tx1"/>
                </a:solidFill>
              </a:rPr>
              <a:t>	foram diretamente descartados.</a:t>
            </a:r>
            <a:endParaRPr lang="pt-BR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65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62063" y="116632"/>
            <a:ext cx="7772400" cy="1470025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DOIS ELEMENTOS POSITIVOS</a:t>
            </a:r>
            <a:endParaRPr lang="es-AR" sz="3000" b="1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200799" cy="4032448"/>
          </a:xfrm>
        </p:spPr>
        <p:txBody>
          <a:bodyPr>
            <a:normAutofit/>
          </a:bodyPr>
          <a:lstStyle/>
          <a:p>
            <a:pPr algn="l"/>
            <a:r>
              <a:rPr lang="pt-BR" sz="2300" dirty="0" smtClean="0">
                <a:solidFill>
                  <a:schemeClr val="tx1"/>
                </a:solidFill>
              </a:rPr>
              <a:t>Mesmo quando não foram produzidos os resultados massivos esperados, notou-se que algo mudou na experiência dos que adotaram o Pequeno Grupo como um “estilo de vida”: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pt-BR" sz="2300" dirty="0" smtClean="0">
                <a:solidFill>
                  <a:schemeClr val="tx1"/>
                </a:solidFill>
              </a:rPr>
              <a:t>Aumentou a experiência espiritual e relacional. Houve unidade espiritual, companheirismo e uma melhor comunhão com Deus. 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pt-BR" sz="2300" dirty="0" smtClean="0">
                <a:solidFill>
                  <a:schemeClr val="tx1"/>
                </a:solidFill>
              </a:rPr>
              <a:t>Os resultados começaram a ser vistos. Amigos, familiares e vizinhos foram convidados e acabaram se integrando à igreja. </a:t>
            </a:r>
          </a:p>
          <a:p>
            <a:pPr marL="514350" indent="-514350" algn="l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63246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5832648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O II FÓRUM DE PEQUENOS GRUPOS DA DSA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7344816" cy="3888432"/>
          </a:xfrm>
        </p:spPr>
        <p:txBody>
          <a:bodyPr>
            <a:normAutofit/>
          </a:bodyPr>
          <a:lstStyle/>
          <a:p>
            <a:pPr algn="l"/>
            <a:r>
              <a:rPr lang="pt-BR" sz="2300" dirty="0" smtClean="0">
                <a:solidFill>
                  <a:schemeClr val="tx1"/>
                </a:solidFill>
              </a:rPr>
              <a:t>Somente depois de um encontro muito significativo de 2 a 5 de novembro de 2009, em Brasília, foi que o panorama começou a mudar.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pt-BR" sz="2300" dirty="0" smtClean="0">
                <a:solidFill>
                  <a:schemeClr val="tx1"/>
                </a:solidFill>
              </a:rPr>
              <a:t>Foram expostos vários aspectos relacionados com os Pequenos Grupos que permitiram que as expectativas renascessem.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pt-BR" sz="2300" dirty="0" smtClean="0">
                <a:solidFill>
                  <a:schemeClr val="tx1"/>
                </a:solidFill>
              </a:rPr>
              <a:t>Documentos foram elaborados como fruto da experiência e discussão de todos os participantes.</a:t>
            </a:r>
            <a:endParaRPr lang="pt-BR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68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Z:\Gláucia Meireles\Falta Imagens PPT\Original Art\Whole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6513240" cy="488493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prstClr val="black"/>
                </a:solidFill>
              </a:rPr>
              <a:t>NOVAS BASES</a:t>
            </a:r>
            <a:endParaRPr lang="es-AR" sz="30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3" y="1273175"/>
            <a:ext cx="7704658" cy="2155825"/>
          </a:xfrm>
        </p:spPr>
        <p:txBody>
          <a:bodyPr>
            <a:noAutofit/>
          </a:bodyPr>
          <a:lstStyle/>
          <a:p>
            <a:pPr lvl="0" algn="l"/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300" dirty="0" smtClean="0">
                <a:solidFill>
                  <a:schemeClr val="tx1"/>
                </a:solidFill>
              </a:rPr>
              <a:t>O II Fórum de Pequenos Grupos estabeleceu novas bases ou princípios para “aprofundar a caminhada” na experiência posterior ao encontro. Uma dessas bases foi estabelecer a VISÃO referente aos Pequenos Grupos</a:t>
            </a:r>
            <a:endParaRPr lang="pt-BR" sz="2300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34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Olga\Imagens\Corbis-42-20820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179" y="2158403"/>
            <a:ext cx="6410821" cy="479898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064698" cy="3960440"/>
          </a:xfrm>
        </p:spPr>
        <p:txBody>
          <a:bodyPr>
            <a:noAutofit/>
          </a:bodyPr>
          <a:lstStyle/>
          <a:p>
            <a:pPr marL="971550" lvl="1" indent="-514350" algn="l">
              <a:buFont typeface="+mj-lt"/>
              <a:buAutoNum type="alphaLcPeriod"/>
            </a:pPr>
            <a:r>
              <a:rPr lang="pt-BR" sz="2300" dirty="0" smtClean="0">
                <a:solidFill>
                  <a:schemeClr val="tx1"/>
                </a:solidFill>
              </a:rPr>
              <a:t>Quando a VISÃO é clara quanto ao motivo e para quê implementarmos os </a:t>
            </a:r>
            <a:r>
              <a:rPr lang="pt-BR" sz="2300" dirty="0" err="1" smtClean="0">
                <a:solidFill>
                  <a:schemeClr val="tx1"/>
                </a:solidFill>
              </a:rPr>
              <a:t>PGs</a:t>
            </a:r>
            <a:r>
              <a:rPr lang="pt-BR" sz="2300" dirty="0" smtClean="0">
                <a:solidFill>
                  <a:schemeClr val="tx1"/>
                </a:solidFill>
              </a:rPr>
              <a:t>, tudo o que for realizado depois, embora com custo, por fim terá êxito.</a:t>
            </a:r>
          </a:p>
          <a:p>
            <a:pPr marL="971550" lvl="1" indent="-514350" algn="l">
              <a:buFont typeface="+mj-lt"/>
              <a:buAutoNum type="alphaLcPeriod"/>
            </a:pPr>
            <a:endParaRPr lang="pt-BR" sz="2300" dirty="0" smtClean="0">
              <a:solidFill>
                <a:schemeClr val="tx1"/>
              </a:solidFill>
            </a:endParaRPr>
          </a:p>
          <a:p>
            <a:pPr marL="971550" lvl="1" indent="-514350" algn="l">
              <a:buFont typeface="+mj-lt"/>
              <a:buAutoNum type="alphaLcPeriod"/>
            </a:pPr>
            <a:r>
              <a:rPr lang="pt-BR" sz="2300" dirty="0" smtClean="0">
                <a:solidFill>
                  <a:schemeClr val="tx1"/>
                </a:solidFill>
              </a:rPr>
              <a:t>Juntamente com o estabelecimento </a:t>
            </a:r>
          </a:p>
          <a:p>
            <a:pPr marL="971550" lvl="1" indent="-514350" algn="l"/>
            <a:r>
              <a:rPr lang="pt-BR" sz="2300" dirty="0" smtClean="0">
                <a:solidFill>
                  <a:schemeClr val="tx1"/>
                </a:solidFill>
              </a:rPr>
              <a:t>	da Visão, foi possível afiançar outros</a:t>
            </a:r>
          </a:p>
          <a:p>
            <a:pPr marL="971550" lvl="1" indent="-514350" algn="l"/>
            <a:r>
              <a:rPr lang="pt-BR" sz="2300" dirty="0" smtClean="0">
                <a:solidFill>
                  <a:schemeClr val="tx1"/>
                </a:solidFill>
              </a:rPr>
              <a:t>	 aspectos que alcançariam uma</a:t>
            </a:r>
          </a:p>
          <a:p>
            <a:pPr marL="971550" lvl="1" indent="-514350" algn="l"/>
            <a:r>
              <a:rPr lang="pt-BR" sz="2300" dirty="0" smtClean="0">
                <a:solidFill>
                  <a:schemeClr val="tx1"/>
                </a:solidFill>
              </a:rPr>
              <a:t>	 implementação talvez não tão</a:t>
            </a:r>
          </a:p>
          <a:p>
            <a:pPr marL="971550" lvl="1" indent="-514350" algn="l"/>
            <a:r>
              <a:rPr lang="pt-BR" sz="2300" dirty="0" smtClean="0">
                <a:solidFill>
                  <a:schemeClr val="tx1"/>
                </a:solidFill>
              </a:rPr>
              <a:t>	 rápida, porém mais segura e eficiente.</a:t>
            </a:r>
          </a:p>
        </p:txBody>
      </p:sp>
    </p:spTree>
    <p:extLst>
      <p:ext uri="{BB962C8B-B14F-4D97-AF65-F5344CB8AC3E}">
        <p14:creationId xmlns:p14="http://schemas.microsoft.com/office/powerpoint/2010/main" xmlns="" val="163299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6672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AS QUATRO DIMENSÕES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76864" cy="3600400"/>
          </a:xfrm>
        </p:spPr>
        <p:txBody>
          <a:bodyPr>
            <a:no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pt-BR" sz="2300" dirty="0" smtClean="0">
                <a:solidFill>
                  <a:schemeClr val="tx1"/>
                </a:solidFill>
              </a:rPr>
              <a:t>Ênfase na relação vertical (para o alto) com Deus.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pt-BR" sz="2300" dirty="0" smtClean="0">
                <a:solidFill>
                  <a:schemeClr val="tx1"/>
                </a:solidFill>
              </a:rPr>
              <a:t>Ênfase na comunhão interna (para dentro) do PG a fim de satisfazer às necessidades sociais e afetivas de seus integrantes.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pt-BR" sz="2300" dirty="0" smtClean="0">
                <a:solidFill>
                  <a:schemeClr val="tx1"/>
                </a:solidFill>
              </a:rPr>
              <a:t>Ênfase no cumprimento da missão da igreja (para fora).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pt-BR" sz="2300" dirty="0" smtClean="0">
                <a:solidFill>
                  <a:schemeClr val="tx1"/>
                </a:solidFill>
              </a:rPr>
              <a:t>Ênfase na formação de </a:t>
            </a:r>
            <a:r>
              <a:rPr lang="pt-BR" sz="2300" dirty="0" err="1" smtClean="0">
                <a:solidFill>
                  <a:schemeClr val="tx1"/>
                </a:solidFill>
              </a:rPr>
              <a:t>discipuladores</a:t>
            </a:r>
            <a:r>
              <a:rPr lang="pt-BR" sz="2300" dirty="0" smtClean="0">
                <a:solidFill>
                  <a:schemeClr val="tx1"/>
                </a:solidFill>
              </a:rPr>
              <a:t> a fim de multiplicar os </a:t>
            </a:r>
            <a:r>
              <a:rPr lang="pt-BR" sz="2300" dirty="0" err="1" smtClean="0">
                <a:solidFill>
                  <a:schemeClr val="tx1"/>
                </a:solidFill>
              </a:rPr>
              <a:t>PGs</a:t>
            </a:r>
            <a:r>
              <a:rPr lang="pt-BR" sz="2300" dirty="0" smtClean="0">
                <a:solidFill>
                  <a:schemeClr val="tx1"/>
                </a:solidFill>
              </a:rPr>
              <a:t> (para adiante).</a:t>
            </a:r>
          </a:p>
        </p:txBody>
      </p:sp>
    </p:spTree>
    <p:extLst>
      <p:ext uri="{BB962C8B-B14F-4D97-AF65-F5344CB8AC3E}">
        <p14:creationId xmlns:p14="http://schemas.microsoft.com/office/powerpoint/2010/main" xmlns="" val="399114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5" y="260648"/>
            <a:ext cx="763061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A VISÃO ADVENTISTA DOS PEQUENOS GRUPOS</a:t>
            </a:r>
            <a:endParaRPr lang="es-AR" sz="3000" dirty="0">
              <a:latin typeface="Trebuchet MS"/>
              <a:cs typeface="Trebuchet M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848674" cy="3888432"/>
          </a:xfrm>
        </p:spPr>
        <p:txBody>
          <a:bodyPr>
            <a:noAutofit/>
          </a:bodyPr>
          <a:lstStyle/>
          <a:p>
            <a:pPr lvl="0" algn="just"/>
            <a:r>
              <a:rPr lang="pt-BR" sz="2300" i="1" dirty="0" smtClean="0">
                <a:solidFill>
                  <a:schemeClr val="tx1"/>
                </a:solidFill>
              </a:rPr>
              <a:t>“Que os Pequenos Grupos sejam a estrutura espiritual e relacional básica da igreja e as ações relacionadas ao pastoreio, ao discipulado e à participação dos membros, conforme seus dons espirituais, no cumprimento da missão, constituindo-se no estilo de vida de cada adventista do sétimo dia; e que os departamentos da igreja e seus programas sejam facilitadores no desenvolvimento dos Pequenos Grupos; e que estes, por sua vez, sejam também o 	veículo adequado para o desenvolvimento do 	Programa da Igreja.”</a:t>
            </a:r>
          </a:p>
        </p:txBody>
      </p:sp>
    </p:spTree>
    <p:extLst>
      <p:ext uri="{BB962C8B-B14F-4D97-AF65-F5344CB8AC3E}">
        <p14:creationId xmlns:p14="http://schemas.microsoft.com/office/powerpoint/2010/main" xmlns="" val="3705478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1263</Words>
  <Application>Microsoft Office PowerPoint</Application>
  <PresentationFormat>Apresentação na tela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de Office</vt:lpstr>
      <vt:lpstr>Slide 1</vt:lpstr>
      <vt:lpstr>EXPERIÊNCIAS PRÉVIAS</vt:lpstr>
      <vt:lpstr>EXPERIÊNCIAS PRÉVIAS</vt:lpstr>
      <vt:lpstr>DOIS ELEMENTOS POSITIVOS</vt:lpstr>
      <vt:lpstr>O II FÓRUM DE PEQUENOS GRUPOS DA DSA</vt:lpstr>
      <vt:lpstr>NOVAS BASES</vt:lpstr>
      <vt:lpstr>Slide 7</vt:lpstr>
      <vt:lpstr>AS QUATRO DIMENSÕES</vt:lpstr>
      <vt:lpstr>A VISÃO ADVENTISTA DOS PEQUENOS GRUPOS</vt:lpstr>
      <vt:lpstr>VISÃO DE UMA ESTRUTURA ESPIRITUAL BÁSICA</vt:lpstr>
      <vt:lpstr>VISÃO DE UMA ESTRUTURA ESPIRITUAL BÁSICA</vt:lpstr>
      <vt:lpstr>VISÃO DE UMA ESTRUTURA ESPIRITUAL BÁSICA</vt:lpstr>
      <vt:lpstr>VISÃO DO CUIDADO PASTORAL (PASTOREIO)</vt:lpstr>
      <vt:lpstr>VISÃO DO CUIDADO PASTORAL (PASTOREIO)</vt:lpstr>
      <vt:lpstr>VISÃO DO DISCIPULADO</vt:lpstr>
      <vt:lpstr>VISÃO DA PARTICIPAÇÃO DE ACORDO COM OS DONS ESPIRITUAIS</vt:lpstr>
      <vt:lpstr>VISÃO DO CUMPRIMENTO DA MISSÃO</vt:lpstr>
      <vt:lpstr>VISÃO DO CUMPRIMENTO DA MISSÃO</vt:lpstr>
      <vt:lpstr>VISÃO DE UM “ESTILO DE VIDA”</vt:lpstr>
      <vt:lpstr>VISÃO DE UM “ESTILO DE VIDA”</vt:lpstr>
      <vt:lpstr>VISÃO DOS DEPARTAMENTOS E DOS PROGRAMAS FACILITADORES</vt:lpstr>
      <vt:lpstr>VISÃO DOS DEPARTAMENTOS E DOS PROGRAMAS FACILITADORES</vt:lpstr>
      <vt:lpstr>VISÃO DOS PEQUENOS GRUPOS QUE SÃO VEÍCULOS DO PROGRAMA DA IGREJA</vt:lpstr>
      <vt:lpstr>EXPECTATIVAS FUTURAS OU VISÃO DE FUTURO</vt:lpstr>
      <vt:lpstr>CONCLUSÕES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VISIÓN DE LOS GRUPOS PEQUEÑOS</dc:title>
  <dc:creator>Horacio Cayrus</dc:creator>
  <cp:lastModifiedBy>ruth.leon</cp:lastModifiedBy>
  <cp:revision>54</cp:revision>
  <dcterms:created xsi:type="dcterms:W3CDTF">2011-11-14T13:27:08Z</dcterms:created>
  <dcterms:modified xsi:type="dcterms:W3CDTF">2012-05-02T12:53:07Z</dcterms:modified>
</cp:coreProperties>
</file>