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74" r:id="rId5"/>
    <p:sldId id="275" r:id="rId6"/>
    <p:sldId id="276" r:id="rId7"/>
    <p:sldId id="277" r:id="rId8"/>
    <p:sldId id="278" r:id="rId9"/>
    <p:sldId id="279" r:id="rId10"/>
    <p:sldId id="280" r:id="rId11"/>
    <p:sldId id="287" r:id="rId12"/>
    <p:sldId id="281" r:id="rId13"/>
    <p:sldId id="282" r:id="rId14"/>
    <p:sldId id="283" r:id="rId15"/>
    <p:sldId id="284" r:id="rId16"/>
    <p:sldId id="285" r:id="rId17"/>
    <p:sldId id="288" r:id="rId18"/>
    <p:sldId id="286" r:id="rId1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5" autoAdjust="0"/>
    <p:restoredTop sz="94665" autoAdjust="0"/>
  </p:normalViewPr>
  <p:slideViewPr>
    <p:cSldViewPr>
      <p:cViewPr varScale="1">
        <p:scale>
          <a:sx n="46" d="100"/>
          <a:sy n="46" d="100"/>
        </p:scale>
        <p:origin x="-102" y="-1116"/>
      </p:cViewPr>
      <p:guideLst>
        <p:guide orient="horz" pos="3839"/>
        <p:guide orient="horz" pos="3249"/>
        <p:guide orient="horz" pos="441"/>
        <p:guide orient="horz" pos="622"/>
        <p:guide pos="3061"/>
        <p:guide pos="378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86802CD1-6803-4D1B-94B7-7A2E9D5E5B23}" type="datetimeFigureOut">
              <a:rPr lang="pt-BR" smtClean="0"/>
              <a:pPr/>
              <a:t>24/04/2012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24FCEB-DDAC-439A-ADAE-12213C53768B}" type="slidenum">
              <a:rPr lang="pt-BR" smtClean="0"/>
              <a:pPr/>
              <a:t>‹nº›</a:t>
            </a:fld>
            <a:endParaRPr lang="pt-BR"/>
          </a:p>
        </p:txBody>
      </p:sp>
      <p:pic>
        <p:nvPicPr>
          <p:cNvPr id="7" name="Picture 6" descr="frente5.jp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6856629"/>
          </a:xfrm>
          <a:prstGeom prst="rect">
            <a:avLst/>
          </a:prstGeom>
        </p:spPr>
      </p:pic>
    </p:spTree>
    <p:extLst>
      <p:ext uri="{BB962C8B-B14F-4D97-AF65-F5344CB8AC3E}">
        <p14:creationId xmlns="" xmlns:p14="http://schemas.microsoft.com/office/powerpoint/2010/main" val="2049732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6802CD1-6803-4D1B-94B7-7A2E9D5E5B23}" type="datetimeFigureOut">
              <a:rPr lang="pt-BR" smtClean="0"/>
              <a:pPr/>
              <a:t>24/04/2012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24FCEB-DDAC-439A-ADAE-12213C53768B}" type="slidenum">
              <a:rPr lang="pt-BR" smtClean="0"/>
              <a:pPr/>
              <a:t>‹nº›</a:t>
            </a:fld>
            <a:endParaRPr lang="pt-BR"/>
          </a:p>
        </p:txBody>
      </p:sp>
    </p:spTree>
    <p:extLst>
      <p:ext uri="{BB962C8B-B14F-4D97-AF65-F5344CB8AC3E}">
        <p14:creationId xmlns="" xmlns:p14="http://schemas.microsoft.com/office/powerpoint/2010/main" val="87000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6802CD1-6803-4D1B-94B7-7A2E9D5E5B23}" type="datetimeFigureOut">
              <a:rPr lang="pt-BR" smtClean="0"/>
              <a:pPr/>
              <a:t>24/04/2012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24FCEB-DDAC-439A-ADAE-12213C53768B}" type="slidenum">
              <a:rPr lang="pt-BR" smtClean="0"/>
              <a:pPr/>
              <a:t>‹nº›</a:t>
            </a:fld>
            <a:endParaRPr lang="pt-BR"/>
          </a:p>
        </p:txBody>
      </p:sp>
    </p:spTree>
    <p:extLst>
      <p:ext uri="{BB962C8B-B14F-4D97-AF65-F5344CB8AC3E}">
        <p14:creationId xmlns="" xmlns:p14="http://schemas.microsoft.com/office/powerpoint/2010/main" val="3050388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539552" y="276225"/>
            <a:ext cx="8229600" cy="1143000"/>
          </a:xfrm>
        </p:spPr>
        <p:txBody>
          <a:bodyPr/>
          <a:lstStyle/>
          <a:p>
            <a:r>
              <a:rPr lang="pt-BR" dirty="0" smtClean="0"/>
              <a:t>CLIQUE PARA EDITAR O TÍTULO MESTRE</a:t>
            </a:r>
            <a:endParaRPr lang="pt-BR" dirty="0"/>
          </a:p>
        </p:txBody>
      </p:sp>
      <p:sp>
        <p:nvSpPr>
          <p:cNvPr id="3" name="Espaço Reservado para Conteúdo 2"/>
          <p:cNvSpPr>
            <a:spLocks noGrp="1"/>
          </p:cNvSpPr>
          <p:nvPr>
            <p:ph idx="1"/>
          </p:nvPr>
        </p:nvSpPr>
        <p:spPr>
          <a:xfrm>
            <a:off x="1547813" y="1419225"/>
            <a:ext cx="7056784" cy="4525963"/>
          </a:xfrm>
        </p:spPr>
        <p:txBody>
          <a:body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10"/>
          </p:nvPr>
        </p:nvSpPr>
        <p:spPr/>
        <p:txBody>
          <a:bodyPr/>
          <a:lstStyle/>
          <a:p>
            <a:fld id="{86802CD1-6803-4D1B-94B7-7A2E9D5E5B23}" type="datetimeFigureOut">
              <a:rPr lang="pt-BR" smtClean="0"/>
              <a:pPr/>
              <a:t>24/04/2012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24FCEB-DDAC-439A-ADAE-12213C53768B}" type="slidenum">
              <a:rPr lang="pt-BR" smtClean="0"/>
              <a:pPr/>
              <a:t>‹nº›</a:t>
            </a:fld>
            <a:endParaRPr lang="pt-BR"/>
          </a:p>
        </p:txBody>
      </p:sp>
    </p:spTree>
    <p:extLst>
      <p:ext uri="{BB962C8B-B14F-4D97-AF65-F5344CB8AC3E}">
        <p14:creationId xmlns="" xmlns:p14="http://schemas.microsoft.com/office/powerpoint/2010/main" val="1912686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86802CD1-6803-4D1B-94B7-7A2E9D5E5B23}" type="datetimeFigureOut">
              <a:rPr lang="pt-BR" smtClean="0"/>
              <a:pPr/>
              <a:t>24/04/2012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24FCEB-DDAC-439A-ADAE-12213C53768B}" type="slidenum">
              <a:rPr lang="pt-BR" smtClean="0"/>
              <a:pPr/>
              <a:t>‹nº›</a:t>
            </a:fld>
            <a:endParaRPr lang="pt-BR"/>
          </a:p>
        </p:txBody>
      </p:sp>
    </p:spTree>
    <p:extLst>
      <p:ext uri="{BB962C8B-B14F-4D97-AF65-F5344CB8AC3E}">
        <p14:creationId xmlns="" xmlns:p14="http://schemas.microsoft.com/office/powerpoint/2010/main" val="241349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86802CD1-6803-4D1B-94B7-7A2E9D5E5B23}" type="datetimeFigureOut">
              <a:rPr lang="pt-BR" smtClean="0"/>
              <a:pPr/>
              <a:t>24/04/2012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124FCEB-DDAC-439A-ADAE-12213C53768B}" type="slidenum">
              <a:rPr lang="pt-BR" smtClean="0"/>
              <a:pPr/>
              <a:t>‹nº›</a:t>
            </a:fld>
            <a:endParaRPr lang="pt-BR"/>
          </a:p>
        </p:txBody>
      </p:sp>
    </p:spTree>
    <p:extLst>
      <p:ext uri="{BB962C8B-B14F-4D97-AF65-F5344CB8AC3E}">
        <p14:creationId xmlns="" xmlns:p14="http://schemas.microsoft.com/office/powerpoint/2010/main" val="113393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86802CD1-6803-4D1B-94B7-7A2E9D5E5B23}" type="datetimeFigureOut">
              <a:rPr lang="pt-BR" smtClean="0"/>
              <a:pPr/>
              <a:t>24/04/2012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124FCEB-DDAC-439A-ADAE-12213C53768B}" type="slidenum">
              <a:rPr lang="pt-BR" smtClean="0"/>
              <a:pPr/>
              <a:t>‹nº›</a:t>
            </a:fld>
            <a:endParaRPr lang="pt-BR"/>
          </a:p>
        </p:txBody>
      </p:sp>
    </p:spTree>
    <p:extLst>
      <p:ext uri="{BB962C8B-B14F-4D97-AF65-F5344CB8AC3E}">
        <p14:creationId xmlns="" xmlns:p14="http://schemas.microsoft.com/office/powerpoint/2010/main" val="964382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86802CD1-6803-4D1B-94B7-7A2E9D5E5B23}" type="datetimeFigureOut">
              <a:rPr lang="pt-BR" smtClean="0"/>
              <a:pPr/>
              <a:t>24/04/2012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124FCEB-DDAC-439A-ADAE-12213C53768B}" type="slidenum">
              <a:rPr lang="pt-BR" smtClean="0"/>
              <a:pPr/>
              <a:t>‹nº›</a:t>
            </a:fld>
            <a:endParaRPr lang="pt-BR"/>
          </a:p>
        </p:txBody>
      </p:sp>
    </p:spTree>
    <p:extLst>
      <p:ext uri="{BB962C8B-B14F-4D97-AF65-F5344CB8AC3E}">
        <p14:creationId xmlns="" xmlns:p14="http://schemas.microsoft.com/office/powerpoint/2010/main" val="3442339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6802CD1-6803-4D1B-94B7-7A2E9D5E5B23}" type="datetimeFigureOut">
              <a:rPr lang="pt-BR" smtClean="0"/>
              <a:pPr/>
              <a:t>24/04/2012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124FCEB-DDAC-439A-ADAE-12213C53768B}" type="slidenum">
              <a:rPr lang="pt-BR" smtClean="0"/>
              <a:pPr/>
              <a:t>‹nº›</a:t>
            </a:fld>
            <a:endParaRPr lang="pt-BR"/>
          </a:p>
        </p:txBody>
      </p:sp>
    </p:spTree>
    <p:extLst>
      <p:ext uri="{BB962C8B-B14F-4D97-AF65-F5344CB8AC3E}">
        <p14:creationId xmlns="" xmlns:p14="http://schemas.microsoft.com/office/powerpoint/2010/main" val="2294758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6802CD1-6803-4D1B-94B7-7A2E9D5E5B23}" type="datetimeFigureOut">
              <a:rPr lang="pt-BR" smtClean="0"/>
              <a:pPr/>
              <a:t>24/04/2012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124FCEB-DDAC-439A-ADAE-12213C53768B}" type="slidenum">
              <a:rPr lang="pt-BR" smtClean="0"/>
              <a:pPr/>
              <a:t>‹nº›</a:t>
            </a:fld>
            <a:endParaRPr lang="pt-BR"/>
          </a:p>
        </p:txBody>
      </p:sp>
    </p:spTree>
    <p:extLst>
      <p:ext uri="{BB962C8B-B14F-4D97-AF65-F5344CB8AC3E}">
        <p14:creationId xmlns="" xmlns:p14="http://schemas.microsoft.com/office/powerpoint/2010/main" val="3623153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6802CD1-6803-4D1B-94B7-7A2E9D5E5B23}" type="datetimeFigureOut">
              <a:rPr lang="pt-BR" smtClean="0"/>
              <a:pPr/>
              <a:t>24/04/2012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124FCEB-DDAC-439A-ADAE-12213C53768B}" type="slidenum">
              <a:rPr lang="pt-BR" smtClean="0"/>
              <a:pPr/>
              <a:t>‹nº›</a:t>
            </a:fld>
            <a:endParaRPr lang="pt-BR"/>
          </a:p>
        </p:txBody>
      </p:sp>
    </p:spTree>
    <p:extLst>
      <p:ext uri="{BB962C8B-B14F-4D97-AF65-F5344CB8AC3E}">
        <p14:creationId xmlns="" xmlns:p14="http://schemas.microsoft.com/office/powerpoint/2010/main" val="2776384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dirty="0" smtClean="0"/>
              <a:t>CLIQUE PARA EDITAR O TÍTULO MESTRE</a:t>
            </a:r>
            <a:endParaRPr lang="pt-BR" dirty="0"/>
          </a:p>
        </p:txBody>
      </p:sp>
      <p:sp>
        <p:nvSpPr>
          <p:cNvPr id="3" name="Espaço Reservado para Texto 2"/>
          <p:cNvSpPr>
            <a:spLocks noGrp="1"/>
          </p:cNvSpPr>
          <p:nvPr>
            <p:ph type="body" idx="1"/>
          </p:nvPr>
        </p:nvSpPr>
        <p:spPr>
          <a:xfrm>
            <a:off x="1187624" y="1600200"/>
            <a:ext cx="7499176" cy="4525963"/>
          </a:xfrm>
          <a:prstGeom prst="rect">
            <a:avLst/>
          </a:prstGeom>
        </p:spPr>
        <p:txBody>
          <a:bodyPr vert="horz" lIns="91440" tIns="45720" rIns="91440" bIns="45720" rtlCol="0">
            <a:normAutofit/>
          </a:body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02CD1-6803-4D1B-94B7-7A2E9D5E5B23}" type="datetimeFigureOut">
              <a:rPr lang="pt-BR" smtClean="0"/>
              <a:pPr/>
              <a:t>24/04/2012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4FCEB-DDAC-439A-ADAE-12213C53768B}" type="slidenum">
              <a:rPr lang="pt-BR" smtClean="0"/>
              <a:pPr/>
              <a:t>‹nº›</a:t>
            </a:fld>
            <a:endParaRPr lang="pt-BR"/>
          </a:p>
        </p:txBody>
      </p:sp>
      <p:pic>
        <p:nvPicPr>
          <p:cNvPr id="7" name="Picture 6" descr="fundos5.jpg"/>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6629"/>
          </a:xfrm>
          <a:prstGeom prst="rect">
            <a:avLst/>
          </a:prstGeom>
        </p:spPr>
      </p:pic>
    </p:spTree>
    <p:extLst>
      <p:ext uri="{BB962C8B-B14F-4D97-AF65-F5344CB8AC3E}">
        <p14:creationId xmlns="" xmlns:p14="http://schemas.microsoft.com/office/powerpoint/2010/main" val="2643557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300" u="sng" kern="1200">
          <a:solidFill>
            <a:schemeClr val="tx1"/>
          </a:solidFill>
          <a:latin typeface="Trebuchet MS"/>
          <a:ea typeface="+mj-ea"/>
          <a:cs typeface="Trebuchet MS"/>
        </a:defRPr>
      </a:lvl1pPr>
    </p:titleStyle>
    <p:bodyStyle>
      <a:lvl1pPr marL="0" indent="0" algn="just" defTabSz="914400" rtl="0" eaLnBrk="1" latinLnBrk="0" hangingPunct="1">
        <a:spcBef>
          <a:spcPct val="20000"/>
        </a:spcBef>
        <a:buFont typeface="Arial" pitchFamily="34" charset="0"/>
        <a:buNone/>
        <a:defRPr sz="2300" kern="1200">
          <a:solidFill>
            <a:schemeClr val="tx1"/>
          </a:solidFill>
          <a:latin typeface="Trebuchet MS"/>
          <a:ea typeface="+mn-ea"/>
          <a:cs typeface="Trebuchet MS"/>
        </a:defRPr>
      </a:lvl1pPr>
      <a:lvl2pPr marL="457200" indent="0" algn="just" defTabSz="914400" rtl="0" eaLnBrk="1" latinLnBrk="0" hangingPunct="1">
        <a:spcBef>
          <a:spcPct val="20000"/>
        </a:spcBef>
        <a:buFont typeface="Arial" pitchFamily="34" charset="0"/>
        <a:buNone/>
        <a:defRPr sz="2300" kern="1200">
          <a:solidFill>
            <a:schemeClr val="tx1"/>
          </a:solidFill>
          <a:latin typeface="Trebuchet MS"/>
          <a:ea typeface="+mn-ea"/>
          <a:cs typeface="Trebuchet MS"/>
        </a:defRPr>
      </a:lvl2pPr>
      <a:lvl3pPr marL="914400" indent="0" algn="just" defTabSz="914400" rtl="0" eaLnBrk="1" latinLnBrk="0" hangingPunct="1">
        <a:spcBef>
          <a:spcPct val="20000"/>
        </a:spcBef>
        <a:buFont typeface="Arial" pitchFamily="34" charset="0"/>
        <a:buNone/>
        <a:defRPr sz="2300" kern="1200">
          <a:solidFill>
            <a:schemeClr val="tx1"/>
          </a:solidFill>
          <a:latin typeface="Trebuchet MS"/>
          <a:ea typeface="+mn-ea"/>
          <a:cs typeface="Trebuchet MS"/>
        </a:defRPr>
      </a:lvl3pPr>
      <a:lvl4pPr marL="1371600" indent="0" algn="just" defTabSz="914400" rtl="0" eaLnBrk="1" latinLnBrk="0" hangingPunct="1">
        <a:spcBef>
          <a:spcPct val="20000"/>
        </a:spcBef>
        <a:buFont typeface="Arial" pitchFamily="34" charset="0"/>
        <a:buNone/>
        <a:defRPr sz="2300" kern="1200">
          <a:solidFill>
            <a:schemeClr val="tx1"/>
          </a:solidFill>
          <a:latin typeface="Trebuchet MS"/>
          <a:ea typeface="+mn-ea"/>
          <a:cs typeface="Trebuchet MS"/>
        </a:defRPr>
      </a:lvl4pPr>
      <a:lvl5pPr marL="1828800" indent="0" algn="just" defTabSz="914400" rtl="0" eaLnBrk="1" latinLnBrk="0" hangingPunct="1">
        <a:spcBef>
          <a:spcPct val="20000"/>
        </a:spcBef>
        <a:buFont typeface="Arial" pitchFamily="34" charset="0"/>
        <a:buNone/>
        <a:defRPr sz="2300" kern="1200">
          <a:solidFill>
            <a:schemeClr val="tx1"/>
          </a:solidFill>
          <a:latin typeface="Trebuchet MS"/>
          <a:ea typeface="+mn-ea"/>
          <a:cs typeface="Trebuchet M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ente5.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6629"/>
          </a:xfrm>
          <a:prstGeom prst="rect">
            <a:avLst/>
          </a:prstGeom>
        </p:spPr>
      </p:pic>
      <p:sp>
        <p:nvSpPr>
          <p:cNvPr id="4" name="Subtítulo 2"/>
          <p:cNvSpPr txBox="1">
            <a:spLocks/>
          </p:cNvSpPr>
          <p:nvPr/>
        </p:nvSpPr>
        <p:spPr>
          <a:xfrm>
            <a:off x="179834" y="5805264"/>
            <a:ext cx="3960118" cy="117633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defRPr/>
            </a:pPr>
            <a:r>
              <a:rPr lang="pt-BR" sz="3000" dirty="0" smtClean="0">
                <a:solidFill>
                  <a:schemeClr val="tx1"/>
                </a:solidFill>
                <a:latin typeface="Trebuchet MS"/>
                <a:cs typeface="Trebuchet MS"/>
              </a:rPr>
              <a:t>AMPLIANDO A VISÃO</a:t>
            </a:r>
            <a:endParaRPr lang="pt-BR" sz="3000" spc="300" dirty="0">
              <a:solidFill>
                <a:schemeClr val="tx1"/>
              </a:solidFill>
              <a:latin typeface="Trebuchet MS"/>
              <a:cs typeface="Trebuchet MS"/>
            </a:endParaRPr>
          </a:p>
        </p:txBody>
      </p:sp>
      <p:sp>
        <p:nvSpPr>
          <p:cNvPr id="5" name="TextBox 4"/>
          <p:cNvSpPr txBox="1">
            <a:spLocks noChangeArrowheads="1"/>
          </p:cNvSpPr>
          <p:nvPr/>
        </p:nvSpPr>
        <p:spPr bwMode="auto">
          <a:xfrm>
            <a:off x="250825" y="260350"/>
            <a:ext cx="165735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pt-BR" sz="1800" b="1" dirty="0"/>
              <a:t>CAP. </a:t>
            </a:r>
            <a:r>
              <a:rPr lang="pt-BR" sz="1800" b="1" dirty="0" smtClean="0"/>
              <a:t>16</a:t>
            </a:r>
            <a:endParaRPr lang="pt-BR" sz="1800" dirty="0"/>
          </a:p>
          <a:p>
            <a:pPr eaLnBrk="1" hangingPunct="1"/>
            <a:endParaRPr lang="en-US" sz="1800" dirty="0"/>
          </a:p>
        </p:txBody>
      </p:sp>
    </p:spTree>
    <p:extLst>
      <p:ext uri="{BB962C8B-B14F-4D97-AF65-F5344CB8AC3E}">
        <p14:creationId xmlns="" xmlns:p14="http://schemas.microsoft.com/office/powerpoint/2010/main" val="4072629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olga.ayala\Meus documentos\Minhas imagens\Imagens\04822.jpg"/>
          <p:cNvPicPr>
            <a:picLocks noChangeAspect="1" noChangeArrowheads="1"/>
          </p:cNvPicPr>
          <p:nvPr/>
        </p:nvPicPr>
        <p:blipFill>
          <a:blip r:embed="rId2" cstate="print"/>
          <a:srcRect/>
          <a:stretch>
            <a:fillRect/>
          </a:stretch>
        </p:blipFill>
        <p:spPr bwMode="auto">
          <a:xfrm>
            <a:off x="1907704" y="2636912"/>
            <a:ext cx="6153200" cy="4614900"/>
          </a:xfrm>
          <a:prstGeom prst="rect">
            <a:avLst/>
          </a:prstGeom>
          <a:noFill/>
          <a:effectLst>
            <a:softEdge rad="635000"/>
          </a:effectLst>
        </p:spPr>
      </p:pic>
      <p:sp>
        <p:nvSpPr>
          <p:cNvPr id="3" name="Espaço Reservado para Conteúdo 2"/>
          <p:cNvSpPr>
            <a:spLocks noGrp="1"/>
          </p:cNvSpPr>
          <p:nvPr>
            <p:ph idx="1"/>
          </p:nvPr>
        </p:nvSpPr>
        <p:spPr>
          <a:xfrm>
            <a:off x="1259632" y="700088"/>
            <a:ext cx="7366137" cy="3160960"/>
          </a:xfrm>
        </p:spPr>
        <p:txBody>
          <a:bodyPr>
            <a:normAutofit/>
          </a:bodyPr>
          <a:lstStyle/>
          <a:p>
            <a:pPr lvl="0"/>
            <a:r>
              <a:rPr lang="pt-BR" b="1" dirty="0" smtClean="0">
                <a:solidFill>
                  <a:srgbClr val="00B5E4"/>
                </a:solidFill>
              </a:rPr>
              <a:t>6. </a:t>
            </a:r>
            <a:r>
              <a:rPr lang="es-ES_tradnl" b="1" dirty="0" smtClean="0">
                <a:solidFill>
                  <a:srgbClr val="00B5E4"/>
                </a:solidFill>
              </a:rPr>
              <a:t>PARA DENTRO</a:t>
            </a:r>
          </a:p>
          <a:p>
            <a:r>
              <a:rPr lang="pt-BR" dirty="0" smtClean="0"/>
              <a:t>	“</a:t>
            </a:r>
            <a:r>
              <a:rPr lang="pt-BR" dirty="0"/>
              <a:t>Reunimo-nos para nos edificarmos uns aos outros através do intercâmbio de pensamentos e de sentimentos, e para recebermos força, e luz e coragem ao conhecermos as esperanças e aspirações uns dos outros; e através das nossas orações sinceras e sentidas, oferecidas pela fé, recebemos refrigério e vigor da fonte da nossa força </a:t>
            </a:r>
            <a:r>
              <a:rPr lang="pt-BR" dirty="0" smtClean="0"/>
              <a:t>[...]</a:t>
            </a:r>
            <a:endParaRPr lang="pt-BR" dirty="0"/>
          </a:p>
        </p:txBody>
      </p:sp>
    </p:spTree>
    <p:extLst>
      <p:ext uri="{BB962C8B-B14F-4D97-AF65-F5344CB8AC3E}">
        <p14:creationId xmlns="" xmlns:p14="http://schemas.microsoft.com/office/powerpoint/2010/main" val="279883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Z:\Gláucia Meireles\Falta Imagens PPT\Original Art\_SaveMe.jpg"/>
          <p:cNvPicPr>
            <a:picLocks noChangeAspect="1" noChangeArrowheads="1"/>
          </p:cNvPicPr>
          <p:nvPr/>
        </p:nvPicPr>
        <p:blipFill>
          <a:blip r:embed="rId2" cstate="print"/>
          <a:srcRect/>
          <a:stretch>
            <a:fillRect/>
          </a:stretch>
        </p:blipFill>
        <p:spPr bwMode="auto">
          <a:xfrm>
            <a:off x="3171328" y="2216478"/>
            <a:ext cx="6225208" cy="4668906"/>
          </a:xfrm>
          <a:prstGeom prst="rect">
            <a:avLst/>
          </a:prstGeom>
          <a:noFill/>
          <a:effectLst>
            <a:softEdge rad="635000"/>
          </a:effectLst>
        </p:spPr>
      </p:pic>
      <p:sp>
        <p:nvSpPr>
          <p:cNvPr id="3" name="Espaço Reservado para Conteúdo 2"/>
          <p:cNvSpPr>
            <a:spLocks noGrp="1"/>
          </p:cNvSpPr>
          <p:nvPr>
            <p:ph idx="1"/>
          </p:nvPr>
        </p:nvSpPr>
        <p:spPr>
          <a:xfrm>
            <a:off x="1115616" y="836712"/>
            <a:ext cx="7128792" cy="4968552"/>
          </a:xfrm>
        </p:spPr>
        <p:txBody>
          <a:bodyPr>
            <a:normAutofit/>
          </a:bodyPr>
          <a:lstStyle/>
          <a:p>
            <a:r>
              <a:rPr lang="pt-BR" dirty="0" smtClean="0"/>
              <a:t>Todos os que avançam na caminhada cristã, devem ter, e terão, uma experiência que é viva, que é nova e interessante. Uma experiência viva é feita de provas diárias, de conflitos e tentações, de grandes esforços e de vitórias, e de grande paz e alegria ganhas através de Jesus. </a:t>
            </a:r>
          </a:p>
          <a:p>
            <a:r>
              <a:rPr lang="pt-BR" dirty="0" smtClean="0"/>
              <a:t>Um relato simples dessas experiências </a:t>
            </a:r>
          </a:p>
          <a:p>
            <a:r>
              <a:rPr lang="pt-BR" dirty="0" smtClean="0"/>
              <a:t>dá luz, força e conhecimento</a:t>
            </a:r>
          </a:p>
          <a:p>
            <a:r>
              <a:rPr lang="pt-BR" dirty="0" smtClean="0"/>
              <a:t>que ajudará outros</a:t>
            </a:r>
          </a:p>
          <a:p>
            <a:r>
              <a:rPr lang="pt-BR" dirty="0" smtClean="0"/>
              <a:t>no seu avanço</a:t>
            </a:r>
          </a:p>
          <a:p>
            <a:r>
              <a:rPr lang="pt-BR" dirty="0" smtClean="0"/>
              <a:t>na vida para Deus.”</a:t>
            </a:r>
          </a:p>
          <a:p>
            <a:r>
              <a:rPr lang="pt-BR" dirty="0" smtClean="0"/>
              <a:t>E. W., 7 T., V 2, 578-579 </a:t>
            </a:r>
          </a:p>
          <a:p>
            <a:endParaRPr lang="es-ES_tradn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691680" y="700088"/>
            <a:ext cx="7056784" cy="5691982"/>
          </a:xfrm>
        </p:spPr>
        <p:txBody>
          <a:bodyPr>
            <a:normAutofit/>
          </a:bodyPr>
          <a:lstStyle/>
          <a:p>
            <a:pPr lvl="0"/>
            <a:r>
              <a:rPr lang="pt-BR" b="1" dirty="0">
                <a:solidFill>
                  <a:srgbClr val="00B5E4"/>
                </a:solidFill>
              </a:rPr>
              <a:t>6. </a:t>
            </a:r>
            <a:r>
              <a:rPr lang="pt-BR" b="1" dirty="0" smtClean="0">
                <a:solidFill>
                  <a:srgbClr val="00B5E4"/>
                </a:solidFill>
              </a:rPr>
              <a:t>AÇÕES DO PG - PARA DENTRO: </a:t>
            </a:r>
          </a:p>
          <a:p>
            <a:pPr marL="342900" indent="173038">
              <a:buFont typeface="Arial"/>
              <a:buChar char="•"/>
            </a:pPr>
            <a:r>
              <a:rPr lang="pt-BR" dirty="0"/>
              <a:t>Afirmação</a:t>
            </a:r>
          </a:p>
          <a:p>
            <a:pPr marL="342900" indent="173038">
              <a:buFont typeface="Arial"/>
              <a:buChar char="•"/>
            </a:pPr>
            <a:r>
              <a:rPr lang="pt-BR" dirty="0"/>
              <a:t>Envolvimento</a:t>
            </a:r>
          </a:p>
          <a:p>
            <a:pPr marL="342900" indent="173038">
              <a:buFont typeface="Arial"/>
              <a:buChar char="•"/>
            </a:pPr>
            <a:r>
              <a:rPr lang="pt-BR" dirty="0"/>
              <a:t>Honestidade</a:t>
            </a:r>
          </a:p>
          <a:p>
            <a:pPr marL="342900" indent="173038">
              <a:buFont typeface="Arial"/>
              <a:buChar char="•"/>
            </a:pPr>
            <a:r>
              <a:rPr lang="pt-BR" dirty="0"/>
              <a:t>Abertura</a:t>
            </a:r>
          </a:p>
          <a:p>
            <a:pPr marL="342900" indent="173038">
              <a:buFont typeface="Arial"/>
              <a:buChar char="•"/>
            </a:pPr>
            <a:r>
              <a:rPr lang="pt-BR" dirty="0"/>
              <a:t>Confidencialidade</a:t>
            </a:r>
          </a:p>
          <a:p>
            <a:pPr marL="342900" indent="173038">
              <a:buFont typeface="Arial"/>
              <a:buChar char="•"/>
            </a:pPr>
            <a:r>
              <a:rPr lang="pt-BR" dirty="0"/>
              <a:t>Sensibilidade</a:t>
            </a:r>
          </a:p>
          <a:p>
            <a:pPr marL="342900" indent="173038">
              <a:buFont typeface="Arial"/>
              <a:buChar char="•"/>
            </a:pPr>
            <a:r>
              <a:rPr lang="pt-BR" dirty="0"/>
              <a:t>Responsabilidade</a:t>
            </a:r>
          </a:p>
          <a:p>
            <a:pPr marL="342900" indent="173038">
              <a:buFont typeface="Arial"/>
              <a:buChar char="•"/>
            </a:pPr>
            <a:r>
              <a:rPr lang="pt-BR" dirty="0"/>
              <a:t>Reprodução</a:t>
            </a:r>
          </a:p>
          <a:p>
            <a:pPr marL="342900" indent="173038">
              <a:buFont typeface="Arial"/>
              <a:buChar char="•"/>
            </a:pPr>
            <a:r>
              <a:rPr lang="pt-BR" dirty="0"/>
              <a:t>Relevância</a:t>
            </a:r>
          </a:p>
          <a:p>
            <a:pPr marL="342900" indent="173038">
              <a:buFont typeface="Arial"/>
              <a:buChar char="•"/>
            </a:pPr>
            <a:r>
              <a:rPr lang="pt-BR" dirty="0"/>
              <a:t>Atmosfera descontraída </a:t>
            </a:r>
          </a:p>
        </p:txBody>
      </p:sp>
      <p:pic>
        <p:nvPicPr>
          <p:cNvPr id="2" name="Picture 1" descr="TalkToJesus.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95936" y="2132856"/>
            <a:ext cx="5904656" cy="4428492"/>
          </a:xfrm>
          <a:prstGeom prst="rect">
            <a:avLst/>
          </a:prstGeom>
          <a:effectLst>
            <a:softEdge rad="1270000"/>
          </a:effectLst>
        </p:spPr>
      </p:pic>
    </p:spTree>
    <p:extLst>
      <p:ext uri="{BB962C8B-B14F-4D97-AF65-F5344CB8AC3E}">
        <p14:creationId xmlns="" xmlns:p14="http://schemas.microsoft.com/office/powerpoint/2010/main" val="738546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547813" y="1166018"/>
            <a:ext cx="7056784" cy="4525963"/>
          </a:xfrm>
        </p:spPr>
        <p:txBody>
          <a:bodyPr/>
          <a:lstStyle/>
          <a:p>
            <a:pPr lvl="0"/>
            <a:r>
              <a:rPr lang="pt-BR" b="1" dirty="0" smtClean="0">
                <a:solidFill>
                  <a:srgbClr val="00B5E4"/>
                </a:solidFill>
              </a:rPr>
              <a:t>8. </a:t>
            </a:r>
            <a:r>
              <a:rPr lang="pt-BR" dirty="0" smtClean="0">
                <a:solidFill>
                  <a:srgbClr val="00B5E4"/>
                </a:solidFill>
              </a:rPr>
              <a:t>PARA FORA</a:t>
            </a:r>
            <a:endParaRPr lang="en-US" dirty="0" smtClean="0">
              <a:solidFill>
                <a:srgbClr val="00B5E4"/>
              </a:solidFill>
            </a:endParaRPr>
          </a:p>
          <a:p>
            <a:r>
              <a:rPr lang="pt-BR" dirty="0" smtClean="0"/>
              <a:t>	“</a:t>
            </a:r>
            <a:r>
              <a:rPr lang="pt-BR" dirty="0"/>
              <a:t>Um grupo não pode ser cheio do Espírito Santo se não buscar outros fora do grupo. Deus chamou as pessoas para se “reunirem”, mas Ele também as chamou para “irem”. Deus conclama pequenos grupos para ajudarem a cumprir Sua comissão evangélica. Os líderes dos grupos devem ser o modelo do evangelismo. Esse é um fator indispensável para o sucesso de um pequeno grupo.” </a:t>
            </a:r>
            <a:r>
              <a:rPr lang="pt-BR" sz="1800" i="1" dirty="0"/>
              <a:t>(Kurt </a:t>
            </a:r>
            <a:r>
              <a:rPr lang="pt-BR" sz="1800" i="1" dirty="0" err="1"/>
              <a:t>Jonhson</a:t>
            </a:r>
            <a:r>
              <a:rPr lang="pt-BR" sz="1800" i="1" dirty="0"/>
              <a:t>, Pequenos Grupos Para o Tempo do Fim, </a:t>
            </a:r>
            <a:r>
              <a:rPr lang="pt-BR" sz="1800" i="1" baseline="30000" dirty="0"/>
              <a:t> </a:t>
            </a:r>
            <a:r>
              <a:rPr lang="pt-BR" sz="1800" i="1" dirty="0"/>
              <a:t>119) </a:t>
            </a:r>
            <a:endParaRPr lang="en-US" i="1" dirty="0"/>
          </a:p>
        </p:txBody>
      </p:sp>
    </p:spTree>
    <p:extLst>
      <p:ext uri="{BB962C8B-B14F-4D97-AF65-F5344CB8AC3E}">
        <p14:creationId xmlns="" xmlns:p14="http://schemas.microsoft.com/office/powerpoint/2010/main" val="2938027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331640" y="1124744"/>
            <a:ext cx="4464496" cy="4525963"/>
          </a:xfrm>
        </p:spPr>
        <p:txBody>
          <a:bodyPr/>
          <a:lstStyle/>
          <a:p>
            <a:pPr lvl="0"/>
            <a:r>
              <a:rPr lang="pt-BR" b="1" dirty="0" smtClean="0">
                <a:solidFill>
                  <a:srgbClr val="00B5E4"/>
                </a:solidFill>
              </a:rPr>
              <a:t>9. </a:t>
            </a:r>
            <a:r>
              <a:rPr lang="pt-BR" dirty="0" smtClean="0">
                <a:solidFill>
                  <a:srgbClr val="00B5E4"/>
                </a:solidFill>
              </a:rPr>
              <a:t>AÇÕES DO PG - PARA FORA</a:t>
            </a:r>
            <a:endParaRPr lang="en-US" dirty="0" smtClean="0">
              <a:solidFill>
                <a:srgbClr val="00B5E4"/>
              </a:solidFill>
            </a:endParaRPr>
          </a:p>
          <a:p>
            <a:pPr marL="342900" indent="173038" algn="l">
              <a:buFont typeface="Arial"/>
              <a:buChar char="•"/>
            </a:pPr>
            <a:r>
              <a:rPr lang="pt-BR" dirty="0"/>
              <a:t>Organizado em duplas missionárias.</a:t>
            </a:r>
            <a:endParaRPr lang="en-US" dirty="0"/>
          </a:p>
          <a:p>
            <a:pPr marL="342900" indent="173038" algn="l">
              <a:buFont typeface="Arial"/>
              <a:buChar char="•"/>
            </a:pPr>
            <a:r>
              <a:rPr lang="pt-BR" dirty="0"/>
              <a:t>Integração com as Classes Bíblicas.</a:t>
            </a:r>
            <a:endParaRPr lang="en-US" dirty="0"/>
          </a:p>
          <a:p>
            <a:pPr marL="342900" indent="173038" algn="l">
              <a:buFont typeface="Arial"/>
              <a:buChar char="•"/>
            </a:pPr>
            <a:r>
              <a:rPr lang="pt-BR" dirty="0"/>
              <a:t>Plantio de Igreja.</a:t>
            </a:r>
            <a:endParaRPr lang="en-US" dirty="0"/>
          </a:p>
          <a:p>
            <a:pPr marL="342900" indent="173038" algn="l">
              <a:buFont typeface="Arial"/>
              <a:buChar char="•"/>
            </a:pPr>
            <a:r>
              <a:rPr lang="pt-BR" dirty="0"/>
              <a:t>Evangelismo da Semana Santa no Pequeno Grupo.</a:t>
            </a:r>
            <a:endParaRPr lang="en-US" dirty="0"/>
          </a:p>
        </p:txBody>
      </p:sp>
      <p:pic>
        <p:nvPicPr>
          <p:cNvPr id="2" name="Picture 1" descr="Light.jpg"/>
          <p:cNvPicPr>
            <a:picLocks noChangeAspect="1"/>
          </p:cNvPicPr>
          <p:nvPr/>
        </p:nvPicPr>
        <p:blipFill rotWithShape="1">
          <a:blip r:embed="rId2" cstate="print">
            <a:extLst>
              <a:ext uri="{28A0092B-C50C-407E-A947-70E740481C1C}">
                <a14:useLocalDpi xmlns="" xmlns:a14="http://schemas.microsoft.com/office/drawing/2010/main" val="0"/>
              </a:ext>
            </a:extLst>
          </a:blip>
          <a:srcRect l="34019" t="8555" r="20976" b="1"/>
          <a:stretch/>
        </p:blipFill>
        <p:spPr>
          <a:xfrm>
            <a:off x="5220072" y="476672"/>
            <a:ext cx="4115352" cy="6271262"/>
          </a:xfrm>
          <a:prstGeom prst="rect">
            <a:avLst/>
          </a:prstGeom>
          <a:effectLst>
            <a:softEdge rad="812800"/>
          </a:effectLst>
        </p:spPr>
      </p:pic>
    </p:spTree>
    <p:extLst>
      <p:ext uri="{BB962C8B-B14F-4D97-AF65-F5344CB8AC3E}">
        <p14:creationId xmlns="" xmlns:p14="http://schemas.microsoft.com/office/powerpoint/2010/main" val="1092748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568985" y="700088"/>
            <a:ext cx="7056784" cy="5177184"/>
          </a:xfrm>
        </p:spPr>
        <p:txBody>
          <a:bodyPr>
            <a:normAutofit/>
          </a:bodyPr>
          <a:lstStyle/>
          <a:p>
            <a:pPr lvl="0"/>
            <a:r>
              <a:rPr lang="pt-BR" b="1" dirty="0" smtClean="0">
                <a:solidFill>
                  <a:srgbClr val="00B5E4"/>
                </a:solidFill>
              </a:rPr>
              <a:t>10. </a:t>
            </a:r>
            <a:r>
              <a:rPr lang="es-ES_tradnl" b="1" dirty="0" smtClean="0">
                <a:solidFill>
                  <a:srgbClr val="00B5E4"/>
                </a:solidFill>
              </a:rPr>
              <a:t>PARA FRENTE</a:t>
            </a:r>
          </a:p>
          <a:p>
            <a:r>
              <a:rPr lang="pt-BR" dirty="0" smtClean="0"/>
              <a:t>	“</a:t>
            </a:r>
            <a:r>
              <a:rPr lang="pt-BR" dirty="0"/>
              <a:t>Ide, portanto, fazei discípulos de todas as nações, batizando-os em nome do Pai e do Filho e do Espírito Santo; ensinando-os a guardar todas as cousas que vos tenho ordenado. E eis que estou convosco todos os dias até a consumação do século” (</a:t>
            </a:r>
            <a:r>
              <a:rPr lang="pt-BR" dirty="0" err="1"/>
              <a:t>Mat</a:t>
            </a:r>
            <a:r>
              <a:rPr lang="pt-BR" dirty="0"/>
              <a:t> 28:19-20).</a:t>
            </a:r>
            <a:endParaRPr lang="en-US" dirty="0"/>
          </a:p>
        </p:txBody>
      </p:sp>
      <p:pic>
        <p:nvPicPr>
          <p:cNvPr id="2" name="Picture 1" descr="Bible02.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63888" y="2924944"/>
            <a:ext cx="5376598" cy="4032448"/>
          </a:xfrm>
          <a:prstGeom prst="rect">
            <a:avLst/>
          </a:prstGeom>
          <a:effectLst>
            <a:softEdge rad="635000"/>
          </a:effectLst>
        </p:spPr>
      </p:pic>
    </p:spTree>
    <p:extLst>
      <p:ext uri="{BB962C8B-B14F-4D97-AF65-F5344CB8AC3E}">
        <p14:creationId xmlns="" xmlns:p14="http://schemas.microsoft.com/office/powerpoint/2010/main" val="1258865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Olga\Imagens\Corbis-42-30960784.jpg"/>
          <p:cNvPicPr>
            <a:picLocks noChangeAspect="1" noChangeArrowheads="1"/>
          </p:cNvPicPr>
          <p:nvPr/>
        </p:nvPicPr>
        <p:blipFill>
          <a:blip r:embed="rId2" cstate="print"/>
          <a:srcRect/>
          <a:stretch>
            <a:fillRect/>
          </a:stretch>
        </p:blipFill>
        <p:spPr bwMode="auto">
          <a:xfrm>
            <a:off x="3059832" y="1530626"/>
            <a:ext cx="5904656" cy="5327374"/>
          </a:xfrm>
          <a:prstGeom prst="rect">
            <a:avLst/>
          </a:prstGeom>
          <a:noFill/>
          <a:effectLst>
            <a:softEdge rad="635000"/>
          </a:effectLst>
        </p:spPr>
      </p:pic>
      <p:sp>
        <p:nvSpPr>
          <p:cNvPr id="3" name="Espaço Reservado para Conteúdo 2"/>
          <p:cNvSpPr>
            <a:spLocks noGrp="1"/>
          </p:cNvSpPr>
          <p:nvPr>
            <p:ph idx="1"/>
          </p:nvPr>
        </p:nvSpPr>
        <p:spPr>
          <a:xfrm>
            <a:off x="611560" y="620688"/>
            <a:ext cx="7510153" cy="3088952"/>
          </a:xfrm>
        </p:spPr>
        <p:txBody>
          <a:bodyPr>
            <a:normAutofit/>
          </a:bodyPr>
          <a:lstStyle/>
          <a:p>
            <a:pPr lvl="0"/>
            <a:r>
              <a:rPr lang="pt-BR" b="1" dirty="0" smtClean="0">
                <a:solidFill>
                  <a:srgbClr val="00B5E4"/>
                </a:solidFill>
              </a:rPr>
              <a:t>                11</a:t>
            </a:r>
            <a:r>
              <a:rPr lang="pt-BR" b="1" dirty="0">
                <a:solidFill>
                  <a:srgbClr val="00B5E4"/>
                </a:solidFill>
              </a:rPr>
              <a:t>. </a:t>
            </a:r>
            <a:r>
              <a:rPr lang="pt-BR" b="1" dirty="0" smtClean="0">
                <a:solidFill>
                  <a:srgbClr val="00B5E4"/>
                </a:solidFill>
              </a:rPr>
              <a:t>AÇÕES DO PG – PARA FRENTE </a:t>
            </a:r>
          </a:p>
          <a:p>
            <a:pPr lvl="0"/>
            <a:endParaRPr lang="pt-BR" b="1" dirty="0" smtClean="0">
              <a:solidFill>
                <a:srgbClr val="00B5E4"/>
              </a:solidFill>
            </a:endParaRPr>
          </a:p>
          <a:p>
            <a:pPr marL="342900" lvl="0" indent="231775">
              <a:buFont typeface="Arial"/>
              <a:buChar char="•"/>
            </a:pPr>
            <a:r>
              <a:rPr lang="pt-BR" dirty="0"/>
              <a:t>Oração.</a:t>
            </a:r>
          </a:p>
          <a:p>
            <a:pPr marL="342900" lvl="0" indent="231775">
              <a:buFont typeface="Arial"/>
              <a:buChar char="•"/>
            </a:pPr>
            <a:r>
              <a:rPr lang="pt-BR" dirty="0"/>
              <a:t>A visão do potencial de cada pessoa.</a:t>
            </a:r>
          </a:p>
          <a:p>
            <a:pPr marL="342900" lvl="0" indent="231775">
              <a:buFont typeface="Arial"/>
              <a:buChar char="•"/>
            </a:pPr>
            <a:r>
              <a:rPr lang="pt-BR" dirty="0"/>
              <a:t>Envolvimento constante de </a:t>
            </a:r>
            <a:r>
              <a:rPr lang="pt-BR" dirty="0" smtClean="0"/>
              <a:t>todos.</a:t>
            </a:r>
          </a:p>
          <a:p>
            <a:pPr marL="342900" lvl="0" indent="231775"/>
            <a:r>
              <a:rPr lang="pt-BR" dirty="0" smtClean="0"/>
              <a:t>Responsabilidades </a:t>
            </a:r>
            <a:r>
              <a:rPr lang="pt-BR" dirty="0"/>
              <a:t>distribuídas de forma gradativa.</a:t>
            </a:r>
          </a:p>
          <a:p>
            <a:pPr marL="342900" lvl="0"/>
            <a:endParaRPr lang="pt-BR" dirty="0"/>
          </a:p>
        </p:txBody>
      </p:sp>
    </p:spTree>
    <p:extLst>
      <p:ext uri="{BB962C8B-B14F-4D97-AF65-F5344CB8AC3E}">
        <p14:creationId xmlns="" xmlns:p14="http://schemas.microsoft.com/office/powerpoint/2010/main" val="568748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Olga\Imagens\Corbis-42-25876306.jpg"/>
          <p:cNvPicPr>
            <a:picLocks noChangeAspect="1" noChangeArrowheads="1"/>
          </p:cNvPicPr>
          <p:nvPr/>
        </p:nvPicPr>
        <p:blipFill>
          <a:blip r:embed="rId2" cstate="print"/>
          <a:srcRect/>
          <a:stretch>
            <a:fillRect/>
          </a:stretch>
        </p:blipFill>
        <p:spPr bwMode="auto">
          <a:xfrm>
            <a:off x="5220072" y="1352926"/>
            <a:ext cx="3654127" cy="5505074"/>
          </a:xfrm>
          <a:prstGeom prst="rect">
            <a:avLst/>
          </a:prstGeom>
          <a:noFill/>
          <a:effectLst>
            <a:softEdge rad="635000"/>
          </a:effectLst>
        </p:spPr>
      </p:pic>
      <p:sp>
        <p:nvSpPr>
          <p:cNvPr id="3" name="Espaço Reservado para Conteúdo 2"/>
          <p:cNvSpPr>
            <a:spLocks noGrp="1"/>
          </p:cNvSpPr>
          <p:nvPr>
            <p:ph idx="1"/>
          </p:nvPr>
        </p:nvSpPr>
        <p:spPr>
          <a:xfrm>
            <a:off x="899592" y="1268760"/>
            <a:ext cx="5472608" cy="4525963"/>
          </a:xfrm>
        </p:spPr>
        <p:txBody>
          <a:bodyPr>
            <a:normAutofit lnSpcReduction="10000"/>
          </a:bodyPr>
          <a:lstStyle/>
          <a:p>
            <a:pPr marL="342900" lvl="0" indent="231775">
              <a:buFont typeface="Arial"/>
              <a:buChar char="•"/>
            </a:pPr>
            <a:r>
              <a:rPr lang="pt-BR" dirty="0" smtClean="0"/>
              <a:t>Os diversos níveis organizacionais são consultados diante de decisões.</a:t>
            </a:r>
          </a:p>
          <a:p>
            <a:pPr marL="342900" lvl="0" indent="231775">
              <a:buFont typeface="Arial"/>
              <a:buChar char="•"/>
            </a:pPr>
            <a:r>
              <a:rPr lang="pt-BR" dirty="0" smtClean="0"/>
              <a:t>Os líderes e auxiliares oram e</a:t>
            </a:r>
          </a:p>
          <a:p>
            <a:pPr marL="342900" lvl="0" indent="231775"/>
            <a:r>
              <a:rPr lang="pt-BR" dirty="0" smtClean="0"/>
              <a:t>planejam juntos.</a:t>
            </a:r>
          </a:p>
          <a:p>
            <a:pPr marL="342900" lvl="0" indent="231775">
              <a:buFont typeface="Arial"/>
              <a:buChar char="•"/>
            </a:pPr>
            <a:r>
              <a:rPr lang="pt-BR" dirty="0" smtClean="0"/>
              <a:t>O que acontece passa por</a:t>
            </a:r>
          </a:p>
          <a:p>
            <a:pPr marL="342900" lvl="0" indent="231775"/>
            <a:r>
              <a:rPr lang="pt-BR" dirty="0" smtClean="0"/>
              <a:t>avaliações.</a:t>
            </a:r>
          </a:p>
          <a:p>
            <a:pPr marL="342900" lvl="0" indent="231775">
              <a:buFont typeface="Arial"/>
              <a:buChar char="•"/>
            </a:pPr>
            <a:r>
              <a:rPr lang="pt-BR" dirty="0" smtClean="0"/>
              <a:t>As pessoas participam de</a:t>
            </a:r>
          </a:p>
          <a:p>
            <a:pPr marL="342900" lvl="0" indent="231775"/>
            <a:r>
              <a:rPr lang="pt-BR" dirty="0" smtClean="0"/>
              <a:t>treinamentos.</a:t>
            </a:r>
          </a:p>
          <a:p>
            <a:pPr marL="342900" lvl="0" indent="231775">
              <a:buFont typeface="Arial"/>
              <a:buChar char="•"/>
            </a:pPr>
            <a:r>
              <a:rPr lang="pt-BR" dirty="0" smtClean="0"/>
              <a:t>Encorajamento.</a:t>
            </a:r>
          </a:p>
          <a:p>
            <a:pPr marL="342900" lvl="0" indent="231775">
              <a:buFont typeface="Arial"/>
              <a:buChar char="•"/>
            </a:pPr>
            <a:endParaRPr lang="pt-BR" sz="800" dirty="0" smtClean="0"/>
          </a:p>
          <a:p>
            <a:pPr marL="342900" lvl="0"/>
            <a:r>
              <a:rPr lang="pt-BR" dirty="0" smtClean="0"/>
              <a:t>É trabalhada a visão de multiplicação do grupo.</a:t>
            </a:r>
          </a:p>
          <a:p>
            <a:endParaRPr lang="es-ES_tradn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eat.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07704" y="1772816"/>
            <a:ext cx="6480720" cy="4860540"/>
          </a:xfrm>
          <a:prstGeom prst="rect">
            <a:avLst/>
          </a:prstGeom>
          <a:effectLst>
            <a:softEdge rad="1270000"/>
          </a:effectLst>
        </p:spPr>
      </p:pic>
      <p:sp>
        <p:nvSpPr>
          <p:cNvPr id="3" name="Espaço Reservado para Conteúdo 2"/>
          <p:cNvSpPr>
            <a:spLocks noGrp="1"/>
          </p:cNvSpPr>
          <p:nvPr>
            <p:ph idx="1"/>
          </p:nvPr>
        </p:nvSpPr>
        <p:spPr>
          <a:xfrm>
            <a:off x="1547664" y="1052736"/>
            <a:ext cx="7056784" cy="1800200"/>
          </a:xfrm>
        </p:spPr>
        <p:txBody>
          <a:bodyPr>
            <a:normAutofit/>
          </a:bodyPr>
          <a:lstStyle/>
          <a:p>
            <a:pPr lvl="0"/>
            <a:r>
              <a:rPr lang="pt-BR" dirty="0"/>
              <a:t>“Como recompensa de seus abnegados esforços para semear as sementes da verdade, haverão de segar colheita farta.” </a:t>
            </a:r>
            <a:r>
              <a:rPr lang="pt-BR" baseline="30000" dirty="0"/>
              <a:t>(Testemunhos Seletos, </a:t>
            </a:r>
            <a:r>
              <a:rPr lang="pt-BR" baseline="30000" dirty="0" err="1"/>
              <a:t>Vol</a:t>
            </a:r>
            <a:r>
              <a:rPr lang="pt-BR" baseline="30000" dirty="0"/>
              <a:t> 3, 85)</a:t>
            </a:r>
            <a:endParaRPr lang="en-US" baseline="30000" dirty="0"/>
          </a:p>
        </p:txBody>
      </p:sp>
    </p:spTree>
    <p:extLst>
      <p:ext uri="{BB962C8B-B14F-4D97-AF65-F5344CB8AC3E}">
        <p14:creationId xmlns="" xmlns:p14="http://schemas.microsoft.com/office/powerpoint/2010/main" val="3204839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566251" y="1351309"/>
            <a:ext cx="7056784" cy="4525963"/>
          </a:xfrm>
        </p:spPr>
        <p:txBody>
          <a:bodyPr/>
          <a:lstStyle/>
          <a:p>
            <a:pPr marL="457200" indent="-457200">
              <a:buAutoNum type="arabicPeriod"/>
            </a:pPr>
            <a:r>
              <a:rPr lang="pt-BR" b="1" dirty="0" smtClean="0">
                <a:solidFill>
                  <a:srgbClr val="00B5E4"/>
                </a:solidFill>
              </a:rPr>
              <a:t>O MUNDO DA MICROSOFT</a:t>
            </a:r>
          </a:p>
          <a:p>
            <a:endParaRPr lang="pt-BR" sz="800" dirty="0"/>
          </a:p>
          <a:p>
            <a:pPr marL="342900" indent="284163">
              <a:buFont typeface="Arial"/>
              <a:buChar char="•"/>
              <a:tabLst>
                <a:tab pos="515938" algn="l"/>
              </a:tabLst>
            </a:pPr>
            <a:r>
              <a:rPr lang="pt-BR" dirty="0"/>
              <a:t>Windows</a:t>
            </a:r>
          </a:p>
          <a:p>
            <a:pPr marL="342900" indent="284163">
              <a:buFont typeface="Arial"/>
              <a:buChar char="•"/>
              <a:tabLst>
                <a:tab pos="515938" algn="l"/>
              </a:tabLst>
            </a:pPr>
            <a:r>
              <a:rPr lang="pt-BR" dirty="0"/>
              <a:t>Sistema operacional</a:t>
            </a:r>
          </a:p>
        </p:txBody>
      </p:sp>
      <p:pic>
        <p:nvPicPr>
          <p:cNvPr id="4" name="Picture 3" descr="win7-wallpaper-large.png"/>
          <p:cNvPicPr>
            <a:picLocks noChangeAspect="1"/>
          </p:cNvPicPr>
          <p:nvPr/>
        </p:nvPicPr>
        <p:blipFill rotWithShape="1">
          <a:blip r:embed="rId2" cstate="print">
            <a:extLst>
              <a:ext uri="{28A0092B-C50C-407E-A947-70E740481C1C}">
                <a14:useLocalDpi xmlns="" xmlns:a14="http://schemas.microsoft.com/office/drawing/2010/main" val="0"/>
              </a:ext>
            </a:extLst>
          </a:blip>
          <a:srcRect l="27030" t="26325" r="27992" b="24957"/>
          <a:stretch/>
        </p:blipFill>
        <p:spPr>
          <a:xfrm>
            <a:off x="5031152" y="3861048"/>
            <a:ext cx="4112848" cy="2784230"/>
          </a:xfrm>
          <a:prstGeom prst="rect">
            <a:avLst/>
          </a:prstGeom>
          <a:effectLst>
            <a:softEdge rad="838200"/>
          </a:effectLst>
        </p:spPr>
      </p:pic>
    </p:spTree>
    <p:extLst>
      <p:ext uri="{BB962C8B-B14F-4D97-AF65-F5344CB8AC3E}">
        <p14:creationId xmlns="" xmlns:p14="http://schemas.microsoft.com/office/powerpoint/2010/main" val="2182234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547813" y="1166018"/>
            <a:ext cx="7056784" cy="4525963"/>
          </a:xfrm>
        </p:spPr>
        <p:txBody>
          <a:bodyPr/>
          <a:lstStyle/>
          <a:p>
            <a:pPr lvl="0"/>
            <a:r>
              <a:rPr lang="pt-BR" b="1" dirty="0" smtClean="0">
                <a:solidFill>
                  <a:srgbClr val="00B5E4"/>
                </a:solidFill>
              </a:rPr>
              <a:t>2. VISÃO DE PEQUENOS GRUPOS NA IASD:</a:t>
            </a:r>
            <a:endParaRPr lang="en-US" b="1" dirty="0" smtClean="0">
              <a:solidFill>
                <a:srgbClr val="00B5E4"/>
              </a:solidFill>
            </a:endParaRPr>
          </a:p>
          <a:p>
            <a:r>
              <a:rPr lang="pt-BR" dirty="0" smtClean="0"/>
              <a:t>“</a:t>
            </a:r>
            <a:r>
              <a:rPr lang="pt-BR" dirty="0"/>
              <a:t>Que os Pequenos Grupos sejam a estrutura espiritual e relacional básica da igreja e das ações relacionadas ao pastoreio, discipulado, e a participação dos membros, de acordo com seus dons espirituais no cumprimento da missão; constituindo-se em um estilo de vida de cada adventista do sétimo dia e que os departamentos da igreja e seus programas sejam facilitadores no desenvolvimento dos Pequenos Grupos e que estes sejam o veículo adequado do programa da igreja” (II Fórum de Pequenos Grupos – DSA). </a:t>
            </a:r>
            <a:endParaRPr lang="en-US" dirty="0"/>
          </a:p>
        </p:txBody>
      </p:sp>
    </p:spTree>
    <p:extLst>
      <p:ext uri="{BB962C8B-B14F-4D97-AF65-F5344CB8AC3E}">
        <p14:creationId xmlns="" xmlns:p14="http://schemas.microsoft.com/office/powerpoint/2010/main" val="396160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87624" y="836712"/>
            <a:ext cx="7056784" cy="4525963"/>
          </a:xfrm>
        </p:spPr>
        <p:txBody>
          <a:bodyPr>
            <a:scene3d>
              <a:camera prst="orthographicFront">
                <a:rot lat="0" lon="0" rev="0"/>
              </a:camera>
              <a:lightRig rig="threePt" dir="t"/>
            </a:scene3d>
          </a:bodyPr>
          <a:lstStyle/>
          <a:p>
            <a:pPr lvl="0"/>
            <a:r>
              <a:rPr lang="pt-BR" b="1" dirty="0" smtClean="0">
                <a:solidFill>
                  <a:srgbClr val="00B5E4"/>
                </a:solidFill>
              </a:rPr>
              <a:t>3. QUATRO DIMENSÕES DE UM PG</a:t>
            </a:r>
          </a:p>
          <a:p>
            <a:pPr lvl="0"/>
            <a:endParaRPr lang="en-US" sz="800" b="1" dirty="0"/>
          </a:p>
          <a:p>
            <a:pPr marL="342900"/>
            <a:endParaRPr lang="pt-BR" dirty="0" smtClean="0"/>
          </a:p>
          <a:p>
            <a:pPr marL="342900">
              <a:buFont typeface="Arial" pitchFamily="34" charset="0"/>
              <a:buChar char="•"/>
            </a:pPr>
            <a:r>
              <a:rPr lang="pt-BR" dirty="0" smtClean="0"/>
              <a:t> Para Cima</a:t>
            </a:r>
          </a:p>
          <a:p>
            <a:pPr marL="342900"/>
            <a:endParaRPr lang="en-US" dirty="0"/>
          </a:p>
          <a:p>
            <a:pPr marL="342900">
              <a:buFont typeface="Arial" pitchFamily="34" charset="0"/>
              <a:buChar char="•"/>
            </a:pPr>
            <a:r>
              <a:rPr lang="pt-BR" dirty="0" smtClean="0"/>
              <a:t> Para Dentro</a:t>
            </a:r>
          </a:p>
          <a:p>
            <a:pPr marL="342900"/>
            <a:endParaRPr lang="en-US" dirty="0"/>
          </a:p>
          <a:p>
            <a:pPr marL="342900">
              <a:buFont typeface="Arial" pitchFamily="34" charset="0"/>
              <a:buChar char="•"/>
            </a:pPr>
            <a:r>
              <a:rPr lang="pt-BR" dirty="0" smtClean="0"/>
              <a:t> Para Fora</a:t>
            </a:r>
          </a:p>
          <a:p>
            <a:pPr marL="342900"/>
            <a:endParaRPr lang="en-US" dirty="0"/>
          </a:p>
          <a:p>
            <a:pPr marL="342900">
              <a:buFont typeface="Arial" pitchFamily="34" charset="0"/>
              <a:buChar char="•"/>
            </a:pPr>
            <a:r>
              <a:rPr lang="pt-BR" dirty="0" smtClean="0"/>
              <a:t> Para </a:t>
            </a:r>
            <a:r>
              <a:rPr lang="pt-BR" dirty="0"/>
              <a:t>Frente</a:t>
            </a:r>
            <a:endParaRPr lang="en-US" dirty="0"/>
          </a:p>
        </p:txBody>
      </p:sp>
      <p:sp>
        <p:nvSpPr>
          <p:cNvPr id="4" name="Seta para a direita 3"/>
          <p:cNvSpPr/>
          <p:nvPr/>
        </p:nvSpPr>
        <p:spPr>
          <a:xfrm>
            <a:off x="6156176" y="5229200"/>
            <a:ext cx="1800200" cy="1152128"/>
          </a:xfrm>
          <a:prstGeom prst="rightArrow">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S_tradnl" b="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 name="Seta para a direita 4"/>
          <p:cNvSpPr/>
          <p:nvPr/>
        </p:nvSpPr>
        <p:spPr>
          <a:xfrm rot="16200000">
            <a:off x="4463988" y="1736812"/>
            <a:ext cx="1800200" cy="1152128"/>
          </a:xfrm>
          <a:prstGeom prst="rightArrow">
            <a:avLst/>
          </a:prstGeom>
          <a:ln w="57150">
            <a:solidFill>
              <a:schemeClr val="accent5">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_tradnl" b="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Seta em curva para a esquerda 5"/>
          <p:cNvSpPr/>
          <p:nvPr/>
        </p:nvSpPr>
        <p:spPr>
          <a:xfrm>
            <a:off x="5796136" y="2852936"/>
            <a:ext cx="2088232" cy="1800200"/>
          </a:xfrm>
          <a:prstGeom prst="curvedLeftArrow">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S_tradnl">
              <a:solidFill>
                <a:schemeClr val="tx1"/>
              </a:solidFill>
            </a:endParaRPr>
          </a:p>
        </p:txBody>
      </p:sp>
      <p:sp>
        <p:nvSpPr>
          <p:cNvPr id="7" name="Seta em curva para a direita 6"/>
          <p:cNvSpPr/>
          <p:nvPr/>
        </p:nvSpPr>
        <p:spPr>
          <a:xfrm rot="20584270">
            <a:off x="4532495" y="3530073"/>
            <a:ext cx="1800200" cy="2082358"/>
          </a:xfrm>
          <a:prstGeom prst="curvedRightArrow">
            <a:avLst/>
          </a:prstGeom>
          <a:ln>
            <a:solidFill>
              <a:schemeClr val="accent5">
                <a:lumMod val="7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S_tradnl">
              <a:solidFill>
                <a:schemeClr val="tx1"/>
              </a:solidFill>
            </a:endParaRPr>
          </a:p>
        </p:txBody>
      </p:sp>
    </p:spTree>
    <p:extLst>
      <p:ext uri="{BB962C8B-B14F-4D97-AF65-F5344CB8AC3E}">
        <p14:creationId xmlns="" xmlns:p14="http://schemas.microsoft.com/office/powerpoint/2010/main" val="2659756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259632" y="476672"/>
            <a:ext cx="3888432" cy="5688632"/>
          </a:xfrm>
        </p:spPr>
        <p:txBody>
          <a:bodyPr>
            <a:normAutofit/>
          </a:bodyPr>
          <a:lstStyle/>
          <a:p>
            <a:pPr lvl="0" algn="l"/>
            <a:r>
              <a:rPr lang="pt-BR" b="1" dirty="0" smtClean="0">
                <a:solidFill>
                  <a:srgbClr val="00B5E4"/>
                </a:solidFill>
              </a:rPr>
              <a:t>4. PARA CIMA</a:t>
            </a:r>
            <a:endParaRPr lang="en-US" b="1" dirty="0" smtClean="0">
              <a:solidFill>
                <a:srgbClr val="00B5E4"/>
              </a:solidFill>
            </a:endParaRPr>
          </a:p>
          <a:p>
            <a:pPr marL="342900" indent="173038" algn="l">
              <a:buFont typeface="Arial"/>
              <a:buChar char="•"/>
            </a:pPr>
            <a:r>
              <a:rPr lang="pt-BR" dirty="0" smtClean="0"/>
              <a:t>A </a:t>
            </a:r>
            <a:r>
              <a:rPr lang="pt-BR" dirty="0"/>
              <a:t>história do mundo começa com Deus agindo (</a:t>
            </a:r>
            <a:r>
              <a:rPr lang="pt-BR" dirty="0" err="1"/>
              <a:t>Gên</a:t>
            </a:r>
            <a:r>
              <a:rPr lang="pt-BR" dirty="0"/>
              <a:t> 1:1)</a:t>
            </a:r>
            <a:endParaRPr lang="en-US" dirty="0"/>
          </a:p>
          <a:p>
            <a:pPr marL="342900" indent="173038" algn="l">
              <a:buFont typeface="Arial"/>
              <a:buChar char="•"/>
            </a:pPr>
            <a:r>
              <a:rPr lang="pt-BR" dirty="0"/>
              <a:t>Permanecer </a:t>
            </a:r>
            <a:r>
              <a:rPr lang="pt-BR" dirty="0" err="1"/>
              <a:t>nEle</a:t>
            </a:r>
            <a:r>
              <a:rPr lang="pt-BR" dirty="0"/>
              <a:t> (</a:t>
            </a:r>
            <a:r>
              <a:rPr lang="pt-BR" dirty="0" err="1"/>
              <a:t>Jo</a:t>
            </a:r>
            <a:r>
              <a:rPr lang="pt-BR" dirty="0"/>
              <a:t> 15:5). </a:t>
            </a:r>
            <a:endParaRPr lang="en-US" dirty="0"/>
          </a:p>
          <a:p>
            <a:pPr marL="342900" indent="173038" algn="l">
              <a:buFont typeface="Arial"/>
              <a:buChar char="•"/>
            </a:pPr>
            <a:r>
              <a:rPr lang="pt-BR" dirty="0"/>
              <a:t>“No frescor da tarde, Adão e Eva entravam em conversação direta com o infinito Deus do universo. Esse é o nosso Deus – o Deus de relacionamento.” (</a:t>
            </a:r>
            <a:r>
              <a:rPr lang="pt-BR" dirty="0" err="1"/>
              <a:t>Russil</a:t>
            </a:r>
            <a:r>
              <a:rPr lang="pt-BR" dirty="0"/>
              <a:t> </a:t>
            </a:r>
            <a:r>
              <a:rPr lang="pt-BR" dirty="0" err="1"/>
              <a:t>Burril</a:t>
            </a:r>
            <a:r>
              <a:rPr lang="pt-BR" dirty="0"/>
              <a:t> - Revolução na igreja, 24) </a:t>
            </a:r>
            <a:endParaRPr lang="en-US" dirty="0"/>
          </a:p>
        </p:txBody>
      </p:sp>
      <p:pic>
        <p:nvPicPr>
          <p:cNvPr id="2" name="Picture 1" descr="_GodOfNations.jpg"/>
          <p:cNvPicPr>
            <a:picLocks noChangeAspect="1"/>
          </p:cNvPicPr>
          <p:nvPr/>
        </p:nvPicPr>
        <p:blipFill rotWithShape="1">
          <a:blip r:embed="rId2" cstate="print">
            <a:extLst>
              <a:ext uri="{28A0092B-C50C-407E-A947-70E740481C1C}">
                <a14:useLocalDpi xmlns="" xmlns:a14="http://schemas.microsoft.com/office/drawing/2010/main" val="0"/>
              </a:ext>
            </a:extLst>
          </a:blip>
          <a:srcRect l="14944" t="5391" r="13416" b="6944"/>
          <a:stretch/>
        </p:blipFill>
        <p:spPr>
          <a:xfrm>
            <a:off x="4427984" y="1028062"/>
            <a:ext cx="5534588" cy="5079412"/>
          </a:xfrm>
          <a:prstGeom prst="rect">
            <a:avLst/>
          </a:prstGeom>
          <a:effectLst>
            <a:softEdge rad="1054100"/>
          </a:effectLst>
        </p:spPr>
      </p:pic>
    </p:spTree>
    <p:extLst>
      <p:ext uri="{BB962C8B-B14F-4D97-AF65-F5344CB8AC3E}">
        <p14:creationId xmlns="" xmlns:p14="http://schemas.microsoft.com/office/powerpoint/2010/main" val="3791328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43608" y="1052736"/>
            <a:ext cx="7056784" cy="4525963"/>
          </a:xfrm>
        </p:spPr>
        <p:txBody>
          <a:bodyPr/>
          <a:lstStyle/>
          <a:p>
            <a:pPr lvl="0"/>
            <a:r>
              <a:rPr lang="pt-BR" b="1" dirty="0" smtClean="0">
                <a:solidFill>
                  <a:srgbClr val="00B5E4"/>
                </a:solidFill>
              </a:rPr>
              <a:t>5. AÇÕES DO PG = PARA CIMA</a:t>
            </a:r>
          </a:p>
          <a:p>
            <a:pPr marL="342900" indent="173038">
              <a:buFont typeface="Arial"/>
              <a:buChar char="•"/>
            </a:pPr>
            <a:r>
              <a:rPr lang="pt-BR" dirty="0"/>
              <a:t>Liderança espiritual.</a:t>
            </a:r>
          </a:p>
          <a:p>
            <a:pPr marL="342900" indent="173038">
              <a:buFont typeface="Arial"/>
              <a:buChar char="•"/>
            </a:pPr>
            <a:r>
              <a:rPr lang="pt-BR" dirty="0"/>
              <a:t>Senso da presença de Deus no Pequeno Grupo.</a:t>
            </a:r>
          </a:p>
          <a:p>
            <a:pPr marL="342900" indent="173038">
              <a:buFont typeface="Arial"/>
              <a:buChar char="•"/>
            </a:pPr>
            <a:r>
              <a:rPr lang="pt-BR" dirty="0"/>
              <a:t>Oração entre os membros.</a:t>
            </a:r>
          </a:p>
          <a:p>
            <a:pPr marL="342900" indent="173038">
              <a:buFont typeface="Arial"/>
              <a:buChar char="•"/>
            </a:pPr>
            <a:r>
              <a:rPr lang="pt-BR" dirty="0"/>
              <a:t>Projetos de Oração </a:t>
            </a:r>
            <a:r>
              <a:rPr lang="pt-BR" dirty="0" err="1"/>
              <a:t>Intercessória</a:t>
            </a:r>
            <a:r>
              <a:rPr lang="pt-BR" dirty="0"/>
              <a:t> praticado pelo grupo.</a:t>
            </a:r>
          </a:p>
          <a:p>
            <a:pPr marL="342900" indent="173038">
              <a:buFont typeface="Arial"/>
              <a:buChar char="•"/>
            </a:pPr>
            <a:r>
              <a:rPr lang="pt-BR" dirty="0"/>
              <a:t>Destaques constantes para a comunhão pessoal e familiar com Deus.</a:t>
            </a:r>
          </a:p>
        </p:txBody>
      </p:sp>
    </p:spTree>
    <p:extLst>
      <p:ext uri="{BB962C8B-B14F-4D97-AF65-F5344CB8AC3E}">
        <p14:creationId xmlns="" xmlns:p14="http://schemas.microsoft.com/office/powerpoint/2010/main" val="2580787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55576" y="836712"/>
            <a:ext cx="4286033" cy="4525963"/>
          </a:xfrm>
        </p:spPr>
        <p:txBody>
          <a:bodyPr/>
          <a:lstStyle/>
          <a:p>
            <a:pPr lvl="0"/>
            <a:r>
              <a:rPr lang="pt-BR" b="1" dirty="0" smtClean="0">
                <a:solidFill>
                  <a:srgbClr val="00B5E4"/>
                </a:solidFill>
              </a:rPr>
              <a:t>5. AÇÕES DO PG = PARA CIMA</a:t>
            </a:r>
          </a:p>
          <a:p>
            <a:pPr marL="342900" indent="173038">
              <a:buFont typeface="Arial"/>
              <a:buChar char="•"/>
            </a:pPr>
            <a:r>
              <a:rPr lang="pt-BR" dirty="0"/>
              <a:t>Todos motivados separando tempo diário com Deus.</a:t>
            </a:r>
          </a:p>
          <a:p>
            <a:pPr marL="342900" indent="173038">
              <a:buFont typeface="Arial"/>
              <a:buChar char="•"/>
            </a:pPr>
            <a:r>
              <a:rPr lang="pt-BR" dirty="0"/>
              <a:t>Estudo diário da Bíblia, Lição da Escola Sabatina e Espírito de Profecia.</a:t>
            </a:r>
          </a:p>
          <a:p>
            <a:pPr marL="342900" indent="173038">
              <a:buFont typeface="Arial"/>
              <a:buChar char="•"/>
            </a:pPr>
            <a:r>
              <a:rPr lang="pt-BR" dirty="0"/>
              <a:t>Jejum e vigílias.</a:t>
            </a:r>
          </a:p>
          <a:p>
            <a:pPr marL="342900" indent="173038">
              <a:buFont typeface="Arial"/>
              <a:buChar char="•"/>
            </a:pPr>
            <a:r>
              <a:rPr lang="pt-BR" dirty="0"/>
              <a:t>Visitas de oração.</a:t>
            </a:r>
          </a:p>
          <a:p>
            <a:pPr marL="342900" indent="173038">
              <a:buFont typeface="Arial"/>
              <a:buChar char="•"/>
            </a:pPr>
            <a:r>
              <a:rPr lang="pt-BR" dirty="0"/>
              <a:t>Compartilhar da alegria do evangelho.</a:t>
            </a:r>
          </a:p>
        </p:txBody>
      </p:sp>
      <p:pic>
        <p:nvPicPr>
          <p:cNvPr id="2" name="Picture 1" descr="_HeartOfWorship.jpg"/>
          <p:cNvPicPr>
            <a:picLocks noChangeAspect="1"/>
          </p:cNvPicPr>
          <p:nvPr/>
        </p:nvPicPr>
        <p:blipFill rotWithShape="1">
          <a:blip r:embed="rId2" cstate="print">
            <a:extLst>
              <a:ext uri="{28A0092B-C50C-407E-A947-70E740481C1C}">
                <a14:useLocalDpi xmlns="" xmlns:a14="http://schemas.microsoft.com/office/drawing/2010/main" val="0"/>
              </a:ext>
            </a:extLst>
          </a:blip>
          <a:srcRect l="22415" t="7150" r="19833" b="9523"/>
          <a:stretch/>
        </p:blipFill>
        <p:spPr>
          <a:xfrm>
            <a:off x="4571952" y="1196752"/>
            <a:ext cx="5280834" cy="5714665"/>
          </a:xfrm>
          <a:prstGeom prst="rect">
            <a:avLst/>
          </a:prstGeom>
          <a:effectLst>
            <a:softEdge rad="1054100"/>
          </a:effectLst>
        </p:spPr>
      </p:pic>
    </p:spTree>
    <p:extLst>
      <p:ext uri="{BB962C8B-B14F-4D97-AF65-F5344CB8AC3E}">
        <p14:creationId xmlns="" xmlns:p14="http://schemas.microsoft.com/office/powerpoint/2010/main" val="473083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547813" y="1166018"/>
            <a:ext cx="7056784" cy="4525963"/>
          </a:xfrm>
        </p:spPr>
        <p:txBody>
          <a:bodyPr>
            <a:normAutofit/>
          </a:bodyPr>
          <a:lstStyle/>
          <a:p>
            <a:pPr lvl="0"/>
            <a:r>
              <a:rPr lang="pt-BR" dirty="0" smtClean="0"/>
              <a:t>	“</a:t>
            </a:r>
            <a:r>
              <a:rPr lang="pt-BR" dirty="0"/>
              <a:t>O grupo deverá compreender o que Deus quer que aconteça aos membros individualmente; que sejam sensíveis ao Seu plano para a vida de cada um e que sintam o toque </a:t>
            </a:r>
            <a:r>
              <a:rPr lang="pt-BR" dirty="0" err="1"/>
              <a:t>dEle</a:t>
            </a:r>
            <a:r>
              <a:rPr lang="pt-BR" dirty="0"/>
              <a:t> em seu coração. A resposta individual ao toque do Espírito Santo de Deus é uma parte fundamental na vida do Pequeno Grupo. Sentindo a presença do Espírito Santo em sua vida os membros darão apoio aos planos do grupo. À medida que forem impressionados pelo Espírito, farão coisas extraordinárias para Deus.” </a:t>
            </a:r>
            <a:r>
              <a:rPr lang="pt-BR" sz="2000" i="1" dirty="0"/>
              <a:t>(Kurt W. Johnson, Pequenos Grupos Para o Tempo do Fim, 118)</a:t>
            </a:r>
            <a:r>
              <a:rPr lang="pt-BR" sz="2000" i="1" baseline="30000" dirty="0"/>
              <a:t> </a:t>
            </a:r>
            <a:endParaRPr lang="en-US" i="1" dirty="0"/>
          </a:p>
        </p:txBody>
      </p:sp>
    </p:spTree>
    <p:extLst>
      <p:ext uri="{BB962C8B-B14F-4D97-AF65-F5344CB8AC3E}">
        <p14:creationId xmlns="" xmlns:p14="http://schemas.microsoft.com/office/powerpoint/2010/main" val="2564646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ThankfulHearts.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35896" y="3267578"/>
            <a:ext cx="5040560" cy="3780420"/>
          </a:xfrm>
          <a:prstGeom prst="rect">
            <a:avLst/>
          </a:prstGeom>
          <a:effectLst>
            <a:softEdge rad="1003300"/>
          </a:effectLst>
        </p:spPr>
      </p:pic>
      <p:sp>
        <p:nvSpPr>
          <p:cNvPr id="3" name="Espaço Reservado para Conteúdo 2"/>
          <p:cNvSpPr>
            <a:spLocks noGrp="1"/>
          </p:cNvSpPr>
          <p:nvPr>
            <p:ph idx="1"/>
          </p:nvPr>
        </p:nvSpPr>
        <p:spPr>
          <a:xfrm>
            <a:off x="1547466" y="836712"/>
            <a:ext cx="7056784" cy="4525963"/>
          </a:xfrm>
        </p:spPr>
        <p:txBody>
          <a:bodyPr/>
          <a:lstStyle/>
          <a:p>
            <a:pPr lvl="0"/>
            <a:r>
              <a:rPr lang="pt-BR" b="1" dirty="0" smtClean="0">
                <a:solidFill>
                  <a:srgbClr val="00B5E4"/>
                </a:solidFill>
              </a:rPr>
              <a:t>6. </a:t>
            </a:r>
            <a:r>
              <a:rPr lang="es-ES_tradnl" b="1" dirty="0" smtClean="0">
                <a:solidFill>
                  <a:srgbClr val="00B5E4"/>
                </a:solidFill>
              </a:rPr>
              <a:t>PARA DENTRO</a:t>
            </a:r>
          </a:p>
          <a:p>
            <a:r>
              <a:rPr lang="pt-BR" dirty="0" smtClean="0"/>
              <a:t>	“</a:t>
            </a:r>
            <a:r>
              <a:rPr lang="pt-BR" dirty="0"/>
              <a:t>Consideremo-nos também uns aos outros, para nos estimularmos ao amor e às boas obras” (</a:t>
            </a:r>
            <a:r>
              <a:rPr lang="pt-BR" dirty="0" err="1"/>
              <a:t>Heb</a:t>
            </a:r>
            <a:r>
              <a:rPr lang="pt-BR" dirty="0"/>
              <a:t> 10:24).</a:t>
            </a:r>
            <a:endParaRPr lang="en-US" dirty="0"/>
          </a:p>
          <a:p>
            <a:r>
              <a:rPr lang="pt-BR" dirty="0" smtClean="0"/>
              <a:t>	“</a:t>
            </a:r>
            <a:r>
              <a:rPr lang="pt-BR" dirty="0"/>
              <a:t>É um corpo de crentes experimentando comunidade em Cristo. Uma família em que todos cuidam uns dos outros e que estende o amor de Cristo.”  </a:t>
            </a:r>
            <a:r>
              <a:rPr lang="pt-BR" sz="2000" i="1" dirty="0"/>
              <a:t>(Jim </a:t>
            </a:r>
            <a:r>
              <a:rPr lang="pt-BR" sz="2000" i="1" dirty="0" err="1"/>
              <a:t>Egli</a:t>
            </a:r>
            <a:r>
              <a:rPr lang="pt-BR" sz="2000" i="1" dirty="0"/>
              <a:t>, Melhorando a Dinâmica da Célula, 30) </a:t>
            </a:r>
            <a:endParaRPr lang="en-US" i="1" dirty="0"/>
          </a:p>
        </p:txBody>
      </p:sp>
    </p:spTree>
    <p:extLst>
      <p:ext uri="{BB962C8B-B14F-4D97-AF65-F5344CB8AC3E}">
        <p14:creationId xmlns="" xmlns:p14="http://schemas.microsoft.com/office/powerpoint/2010/main" val="2440641172"/>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541</Words>
  <Application>Microsoft Office PowerPoint</Application>
  <PresentationFormat>Apresentação na tela (4:3)</PresentationFormat>
  <Paragraphs>84</Paragraphs>
  <Slides>18</Slides>
  <Notes>0</Notes>
  <HiddenSlides>0</HiddenSlides>
  <MMClips>0</MMClips>
  <ScaleCrop>false</ScaleCrop>
  <HeadingPairs>
    <vt:vector size="4" baseType="variant">
      <vt:variant>
        <vt:lpstr>Tema</vt:lpstr>
      </vt:variant>
      <vt:variant>
        <vt:i4>1</vt:i4>
      </vt:variant>
      <vt:variant>
        <vt:lpstr>Títulos de slides</vt:lpstr>
      </vt:variant>
      <vt:variant>
        <vt:i4>18</vt:i4>
      </vt:variant>
    </vt:vector>
  </HeadingPairs>
  <TitlesOfParts>
    <vt:vector size="19"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CONGREGACIONALISMO E PEQUENOS GRUPOS</dc:title>
  <dc:creator>Tatiane Santos</dc:creator>
  <cp:lastModifiedBy>ruth.leon</cp:lastModifiedBy>
  <cp:revision>31</cp:revision>
  <dcterms:created xsi:type="dcterms:W3CDTF">2011-10-11T17:14:20Z</dcterms:created>
  <dcterms:modified xsi:type="dcterms:W3CDTF">2012-04-24T16:23:19Z</dcterms:modified>
</cp:coreProperties>
</file>