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04" y="-792"/>
      </p:cViewPr>
      <p:guideLst>
        <p:guide orient="horz" pos="482"/>
        <p:guide orient="horz" pos="2205"/>
        <p:guide orient="horz" pos="663"/>
        <p:guide pos="3606"/>
        <p:guide pos="2835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32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88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070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341784"/>
            <a:ext cx="7067128" cy="1143000"/>
          </a:xfrm>
        </p:spPr>
        <p:txBody>
          <a:bodyPr>
            <a:normAutofit/>
          </a:bodyPr>
          <a:lstStyle>
            <a:lvl1pPr>
              <a:defRPr sz="2300" u="sng">
                <a:latin typeface="Trebuchet MS"/>
                <a:cs typeface="Trebuchet MS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812" y="1600200"/>
            <a:ext cx="7138987" cy="4525963"/>
          </a:xfrm>
        </p:spPr>
        <p:txBody>
          <a:bodyPr>
            <a:normAutofit/>
          </a:bodyPr>
          <a:lstStyle>
            <a:lvl1pPr>
              <a:defRPr sz="2300">
                <a:latin typeface="Trebuchet MS"/>
                <a:cs typeface="Trebuchet MS"/>
              </a:defRPr>
            </a:lvl1pPr>
            <a:lvl2pPr>
              <a:defRPr sz="2300">
                <a:latin typeface="Trebuchet MS"/>
                <a:cs typeface="Trebuchet MS"/>
              </a:defRPr>
            </a:lvl2pPr>
            <a:lvl3pPr>
              <a:defRPr sz="2300">
                <a:latin typeface="Trebuchet MS"/>
                <a:cs typeface="Trebuchet MS"/>
              </a:defRPr>
            </a:lvl3pPr>
            <a:lvl4pPr>
              <a:defRPr sz="2300">
                <a:latin typeface="Trebuchet MS"/>
                <a:cs typeface="Trebuchet MS"/>
              </a:defRPr>
            </a:lvl4pPr>
            <a:lvl5pPr>
              <a:defRPr sz="2300">
                <a:latin typeface="Trebuchet MS"/>
                <a:cs typeface="Trebuchet MS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975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23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53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62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027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3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342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86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s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812" y="1600200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D2E1-8E7F-4135-9608-71C6C3D520ED}" type="datetimeFigureOut">
              <a:rPr lang="es-ES" smtClean="0"/>
              <a:pPr/>
              <a:t>3/30/12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BF83-0165-43C7-93D0-FC7A7651B3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07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300" b="1" u="sng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fren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79834" y="5517232"/>
            <a:ext cx="3960118" cy="1464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TRANSIÇÃO PARA UMA IGREJA EM PEQUENOS GRUPOS</a:t>
            </a:r>
            <a:b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</a:br>
            <a:endParaRPr lang="pt-BR" sz="3000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</a:t>
            </a:r>
            <a:r>
              <a:rPr lang="pt-BR" sz="1800" b="1" dirty="0" smtClean="0"/>
              <a:t>19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2859" y="481013"/>
            <a:ext cx="7239000" cy="114300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Estratégia </a:t>
            </a:r>
            <a:r>
              <a:rPr lang="pt-BR" dirty="0" smtClean="0"/>
              <a:t>do </a:t>
            </a:r>
            <a:r>
              <a:rPr lang="pt-BR" dirty="0"/>
              <a:t>Grupo Protótipo (UNB):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812" y="1751032"/>
            <a:ext cx="7200652" cy="4846320"/>
          </a:xfrm>
        </p:spPr>
        <p:txBody>
          <a:bodyPr/>
          <a:lstStyle/>
          <a:p>
            <a:pPr algn="just"/>
            <a:r>
              <a:rPr lang="pt-BR" dirty="0"/>
              <a:t>Formato: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Duração aproximada de 3 meses</a:t>
            </a:r>
            <a:r>
              <a:rPr lang="pt-BR" dirty="0" smtClean="0"/>
              <a:t>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endParaRPr lang="pt-BR" sz="1200" dirty="0"/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O pastor seleciona de 10 a 12 participantes, depois de um período de oração</a:t>
            </a:r>
            <a:r>
              <a:rPr lang="pt-BR" dirty="0" smtClean="0"/>
              <a:t>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endParaRPr lang="pt-BR" sz="1200" dirty="0"/>
          </a:p>
          <a:p>
            <a:pPr marL="589788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pt-BR" dirty="0"/>
              <a:t>Visita os selecionados para confirmar a eleição.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39000" cy="698336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DINÂMICA DO PROTÓTIPO: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Durante o Protótipo: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Estudar materiais que apresentem uma visão ampla da vida em comunidade.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Formar duplas a fim de realizar a prática do trabalho do mentor.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Cada membro do protótipo deverá trazer os nomes de pessoas que pretende convidar para seu futuro pequeno grupo e orar por elas.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Formar o grupo, respeitando o critério de afinidade e de geografia.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39000" cy="698336"/>
          </a:xfrm>
        </p:spPr>
        <p:txBody>
          <a:bodyPr>
            <a:normAutofit/>
          </a:bodyPr>
          <a:lstStyle/>
          <a:p>
            <a:pPr lvl="0"/>
            <a:r>
              <a:rPr lang="pt-BR" dirty="0" smtClean="0">
                <a:latin typeface="Calibri"/>
                <a:ea typeface="Calibri"/>
                <a:cs typeface="Times New Roman"/>
              </a:rPr>
              <a:t>DINÂMICA DO PROTÓTIPO: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812" y="1412776"/>
            <a:ext cx="7129463" cy="498793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Durante o Protótipo: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Formar ou reorganizar os pequenos grupos a partir das pessoas que participaram no protótipo.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Realizar um evento de celebração.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Depois do tempo de consolidação, promover uma segunda multiplicação de pequenos grupos, alcançando os demais na igreja.</a:t>
            </a:r>
          </a:p>
          <a:p>
            <a:pPr marL="589788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Manter um programa regular de treinamento de líderes e de coordenadores dos grupos.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775582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9144000" cy="607978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99687"/>
            <a:ext cx="7239000" cy="770344"/>
          </a:xfrm>
        </p:spPr>
        <p:txBody>
          <a:bodyPr>
            <a:normAutofit/>
          </a:bodyPr>
          <a:lstStyle/>
          <a:p>
            <a:r>
              <a:rPr lang="pt-BR" dirty="0" smtClean="0"/>
              <a:t>CONCLUSÃO</a:t>
            </a:r>
            <a:endParaRPr lang="pt-B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9760" y="908720"/>
            <a:ext cx="8324258" cy="333175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Uma transição bem equilibrada para as igrejas em pequenos grupos dá a garantia de um crescimento integral.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953405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980728"/>
            <a:ext cx="6480720" cy="474597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239000" cy="698336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19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Não haverá mudanças se os paradigmas permanecerem.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dirty="0"/>
              <a:t>Modelo tradicional: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/>
              <a:t>Baseado em programas e eventos, a mudança será progressiva e demandará esforço e determinação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70385" y="485800"/>
            <a:ext cx="5585991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ea typeface="Calibri"/>
              </a:rPr>
              <a:t>PROPOSTAS NO FÓRUM DE PEQUENOS GRUPOS (2008):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“Considerando que o processo de mudança é algo difícil e desafiante</a:t>
            </a:r>
            <a:r>
              <a:rPr lang="pt-BR" dirty="0" smtClean="0"/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t-BR" sz="12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“Considerando que toda mudança demanda tempo, esforço e muita determinação</a:t>
            </a:r>
            <a:r>
              <a:rPr lang="pt-BR" dirty="0" smtClean="0"/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t-BR" sz="12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dirty="0"/>
              <a:t>“Considerando que a visão que temos hoje em relação aos pequenos grupos….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9464" y="332656"/>
            <a:ext cx="7239000" cy="626328"/>
          </a:xfrm>
        </p:spPr>
        <p:txBody>
          <a:bodyPr>
            <a:normAutofit/>
          </a:bodyPr>
          <a:lstStyle/>
          <a:p>
            <a:r>
              <a:rPr lang="pt-BR" dirty="0" smtClean="0">
                <a:ea typeface="Calibri"/>
              </a:rPr>
              <a:t>PROPOMOS: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812" y="908720"/>
            <a:ext cx="7200652" cy="5544616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dirty="0"/>
              <a:t>“Que a igreja em todos seus níveis educacionais, incluindo a igreja local, dê prioridade à implementação e à consolidação dos pequenos grupos em seu plano de trabalho.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dirty="0"/>
              <a:t>Que o processo de mudança seja gradual e progressivo.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dirty="0"/>
              <a:t>Que os pastores trabalhem com o plano de implementação e consolidação mediante o protótipo dos pequenos grupos. 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dirty="0"/>
              <a:t>Que a igreja mantenha a visão permanente de uma igreja em pequenos grupos através de fóruns, festivais, retiros espirituais, materiais e testemunhos, etc.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dirty="0"/>
              <a:t>Que haja esforço proposital e constante na busca da multiplicação dos pequenos grupos. pequenos”</a:t>
            </a:r>
          </a:p>
          <a:p>
            <a:pPr algn="just">
              <a:spcBef>
                <a:spcPts val="0"/>
              </a:spcBef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26185"/>
            <a:ext cx="7239000" cy="626328"/>
          </a:xfrm>
        </p:spPr>
        <p:txBody>
          <a:bodyPr>
            <a:normAutofit/>
          </a:bodyPr>
          <a:lstStyle/>
          <a:p>
            <a:r>
              <a:rPr lang="pt-BR" dirty="0"/>
              <a:t>EXEMPLOS DE IMPLEMENTAÇÃO: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87827"/>
            <a:ext cx="7849691" cy="4846320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pt-BR" dirty="0"/>
              <a:t>Na União Equatoriana:  </a:t>
            </a:r>
          </a:p>
          <a:p>
            <a:pPr lvl="1" algn="just"/>
            <a:r>
              <a:rPr lang="pt-BR" dirty="0"/>
              <a:t>Realização de Fóruns na União, Campos, Distrito e Igrejas, para reafirmar a visão com o objetivo de desafiar os membros na formação, consolidação e multiplicação dos Pequenos Grupos. </a:t>
            </a:r>
            <a:endParaRPr lang="pt-BR" dirty="0" smtClean="0"/>
          </a:p>
          <a:p>
            <a:pPr lvl="1" algn="just"/>
            <a:endParaRPr lang="pt-BR" sz="1200" dirty="0"/>
          </a:p>
          <a:p>
            <a:pPr lvl="1" algn="just"/>
            <a:r>
              <a:rPr lang="pt-BR" dirty="0"/>
              <a:t>Estabelecer novos Pequenos Grupos em lugares não alcançados, em cada distrito pastoral.</a:t>
            </a:r>
          </a:p>
          <a:p>
            <a:pPr algn="just"/>
            <a:endParaRPr lang="pt-BR" dirty="0"/>
          </a:p>
        </p:txBody>
      </p:sp>
      <p:pic>
        <p:nvPicPr>
          <p:cNvPr id="4" name="Picture 3" descr="equad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47" y="4293096"/>
            <a:ext cx="3102032" cy="2068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47813" y="908050"/>
            <a:ext cx="7129462" cy="5545138"/>
          </a:xfrm>
        </p:spPr>
        <p:txBody>
          <a:bodyPr>
            <a:noAutofit/>
          </a:bodyPr>
          <a:lstStyle/>
          <a:p>
            <a:pPr marL="589788" lvl="1" indent="-3429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pt-BR" dirty="0"/>
              <a:t>Capacitação sistemática da nova liderança dos Pequenos Grupos em três âmbitos: Distrital (Semanalmente); de missões (mensalmente); da União (duas vezes por ano)</a:t>
            </a:r>
            <a:r>
              <a:rPr lang="pt-BR" dirty="0" smtClean="0"/>
              <a:t>.</a:t>
            </a:r>
          </a:p>
          <a:p>
            <a:pPr marL="589788" lvl="1" indent="-342900" algn="just">
              <a:spcBef>
                <a:spcPts val="0"/>
              </a:spcBef>
              <a:buFont typeface="Wingdings" pitchFamily="2" charset="2"/>
              <a:buChar char="q"/>
            </a:pPr>
            <a:endParaRPr lang="pt-BR" sz="1200" dirty="0"/>
          </a:p>
          <a:p>
            <a:pPr marL="589788" lvl="1" indent="-3429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pt-BR" dirty="0"/>
              <a:t>Multiplicação dos novos Pequenos Grupos em torno dos novos líderes capacitados</a:t>
            </a:r>
            <a:r>
              <a:rPr lang="pt-BR" dirty="0" smtClean="0"/>
              <a:t>.</a:t>
            </a:r>
          </a:p>
          <a:p>
            <a:pPr marL="589788" lvl="1" indent="-342900" algn="just">
              <a:spcBef>
                <a:spcPts val="0"/>
              </a:spcBef>
              <a:buFont typeface="Wingdings" pitchFamily="2" charset="2"/>
              <a:buChar char="q"/>
            </a:pPr>
            <a:endParaRPr lang="pt-BR" sz="1200" dirty="0"/>
          </a:p>
          <a:p>
            <a:pPr marL="589788" lvl="1" indent="-342900" algn="just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pt-BR" dirty="0"/>
              <a:t>Elaboração do relatório  definitivo e do plano estratégico quanto ao estabelecimento, consolidação e multiplicação dos Pequenos Grupos no Equador. </a:t>
            </a:r>
          </a:p>
          <a:p>
            <a:pPr algn="just">
              <a:spcBef>
                <a:spcPts val="0"/>
              </a:spcBef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47812" y="800684"/>
            <a:ext cx="7129463" cy="5400675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pt-BR" dirty="0"/>
              <a:t>Na União Nordeste Brasileira:</a:t>
            </a:r>
          </a:p>
          <a:p>
            <a:pPr lvl="1" algn="just"/>
            <a:r>
              <a:rPr lang="pt-BR" dirty="0"/>
              <a:t>Compartilhar a visão com o pastor distrital</a:t>
            </a:r>
            <a:r>
              <a:rPr lang="pt-BR" dirty="0" smtClean="0"/>
              <a:t>.</a:t>
            </a:r>
          </a:p>
          <a:p>
            <a:pPr lvl="1" algn="just"/>
            <a:endParaRPr lang="pt-BR" sz="1200" dirty="0"/>
          </a:p>
          <a:p>
            <a:pPr lvl="1" algn="just"/>
            <a:r>
              <a:rPr lang="pt-BR" dirty="0"/>
              <a:t>Escolher uma igreja por distrito, com o propósito de iniciar o processo de transição</a:t>
            </a:r>
            <a:r>
              <a:rPr lang="pt-BR" dirty="0" smtClean="0"/>
              <a:t>.</a:t>
            </a:r>
          </a:p>
          <a:p>
            <a:pPr lvl="1" algn="just"/>
            <a:endParaRPr lang="pt-BR" sz="1200" dirty="0"/>
          </a:p>
          <a:p>
            <a:pPr lvl="1" algn="just"/>
            <a:r>
              <a:rPr lang="pt-BR" dirty="0"/>
              <a:t>Uma igreja com liderança aberta às mudanças</a:t>
            </a:r>
            <a:r>
              <a:rPr lang="pt-BR" dirty="0" smtClean="0"/>
              <a:t>.</a:t>
            </a:r>
          </a:p>
          <a:p>
            <a:pPr lvl="1" algn="just"/>
            <a:endParaRPr lang="pt-BR" sz="1200" dirty="0"/>
          </a:p>
          <a:p>
            <a:pPr lvl="1" algn="just"/>
            <a:r>
              <a:rPr lang="pt-BR" dirty="0" smtClean="0"/>
              <a:t>Influência </a:t>
            </a:r>
            <a:r>
              <a:rPr lang="pt-BR" dirty="0"/>
              <a:t>no distrito, para causar impacto e chamar a atenção das demais igrejas para o novo modelo implantado</a:t>
            </a:r>
            <a:r>
              <a:rPr lang="pt-BR" dirty="0" smtClean="0"/>
              <a:t>.</a:t>
            </a:r>
          </a:p>
          <a:p>
            <a:pPr lvl="1" algn="just"/>
            <a:endParaRPr lang="pt-BR" sz="1200" dirty="0"/>
          </a:p>
          <a:p>
            <a:pPr lvl="1" algn="just"/>
            <a:r>
              <a:rPr lang="pt-BR" dirty="0"/>
              <a:t>Que esteja disposta a pagar o preço.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91641" y="2420888"/>
            <a:ext cx="4600439" cy="504348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pt-BR" sz="12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pt-BR" dirty="0" smtClean="0"/>
              <a:t>Formar </a:t>
            </a:r>
            <a:r>
              <a:rPr lang="pt-BR" dirty="0"/>
              <a:t>um grupo protótipo. Com líderes que exerçam influência sobre os demais dirigentes e membros.</a:t>
            </a:r>
          </a:p>
          <a:p>
            <a:pPr algn="just"/>
            <a:endParaRPr lang="pt-BR" dirty="0"/>
          </a:p>
        </p:txBody>
      </p:sp>
      <p:pic>
        <p:nvPicPr>
          <p:cNvPr id="2" name="Picture 1" descr="shutterstock_1711151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15347" r="5671" b="9971"/>
          <a:stretch/>
        </p:blipFill>
        <p:spPr>
          <a:xfrm>
            <a:off x="5004048" y="2348880"/>
            <a:ext cx="4703676" cy="3969514"/>
          </a:xfrm>
          <a:prstGeom prst="rect">
            <a:avLst/>
          </a:prstGeom>
          <a:effectLst>
            <a:softEdge rad="812800"/>
          </a:effec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84213" y="765175"/>
            <a:ext cx="7911851" cy="504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pt-BR" dirty="0" smtClean="0"/>
              <a:t>Compartilhar a visão com os anciãos.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q"/>
            </a:pPr>
            <a:endParaRPr lang="pt-BR" sz="1200" dirty="0" smtClean="0"/>
          </a:p>
          <a:p>
            <a:pPr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pt-BR" dirty="0" smtClean="0"/>
              <a:t>Reunir a comissão da igreja e apresentar a proposta a todos os diretores de departamentos.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q"/>
            </a:pPr>
            <a:endParaRPr lang="pt-BR" sz="1200" dirty="0" smtClean="0"/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Estratégia DO Grupo Protótipo (UNB):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Objetivos: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Ter experiência de vida na comunidade com líderes potenciais.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Transmitir a visão de uma igreja em pequenos grupos. 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Fazer discípulos dos futuros líderes para a tarefa do pastorado.</a:t>
            </a:r>
          </a:p>
          <a:p>
            <a:pPr marL="589788" lvl="1" indent="-342900">
              <a:lnSpc>
                <a:spcPct val="115000"/>
              </a:lnSpc>
              <a:buFont typeface="+mj-lt"/>
              <a:buAutoNum type="alphaLcPeriod"/>
            </a:pPr>
            <a:r>
              <a:rPr lang="pt-BR" dirty="0"/>
              <a:t>Preparar um grupo de líderes sãos.</a:t>
            </a:r>
          </a:p>
          <a:p>
            <a:pPr marL="589788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pt-BR" dirty="0"/>
              <a:t>Evitar a síndrome da pressa.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663</Words>
  <Application>Microsoft Macintosh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INTRODUÇÃO</vt:lpstr>
      <vt:lpstr>PROPOSTAS NO FÓRUM DE PEQUENOS GRUPOS (2008):</vt:lpstr>
      <vt:lpstr>PROPOMOS: </vt:lpstr>
      <vt:lpstr>EXEMPLOS DE IMPLEMENTAÇÃO:</vt:lpstr>
      <vt:lpstr>PowerPoint Presentation</vt:lpstr>
      <vt:lpstr>PowerPoint Presentation</vt:lpstr>
      <vt:lpstr>PowerPoint Presentation</vt:lpstr>
      <vt:lpstr>Estratégia DO Grupo Protótipo (UNB):</vt:lpstr>
      <vt:lpstr>Estratégia do Grupo Protótipo (UNB):</vt:lpstr>
      <vt:lpstr>DINÂMICA DO PROTÓTIPO:</vt:lpstr>
      <vt:lpstr>DINÂMICA DO PROTÓTIPO:</vt:lpstr>
      <vt:lpstr>CONCLUSÃO</vt:lpstr>
    </vt:vector>
  </TitlesOfParts>
  <Company>Carbajal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19</dc:title>
  <dc:creator>Pablo</dc:creator>
  <cp:lastModifiedBy>Kassandra</cp:lastModifiedBy>
  <cp:revision>20</cp:revision>
  <dcterms:created xsi:type="dcterms:W3CDTF">2011-11-08T16:21:34Z</dcterms:created>
  <dcterms:modified xsi:type="dcterms:W3CDTF">2012-03-30T14:25:04Z</dcterms:modified>
</cp:coreProperties>
</file>