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68" r:id="rId2"/>
  </p:sldMasterIdLst>
  <p:notesMasterIdLst>
    <p:notesMasterId r:id="rId46"/>
  </p:notesMasterIdLst>
  <p:sldIdLst>
    <p:sldId id="310" r:id="rId3"/>
    <p:sldId id="311" r:id="rId4"/>
    <p:sldId id="257" r:id="rId5"/>
    <p:sldId id="309" r:id="rId6"/>
    <p:sldId id="303" r:id="rId7"/>
    <p:sldId id="304" r:id="rId8"/>
    <p:sldId id="305" r:id="rId9"/>
    <p:sldId id="306" r:id="rId10"/>
    <p:sldId id="307" r:id="rId11"/>
    <p:sldId id="308" r:id="rId12"/>
    <p:sldId id="258" r:id="rId13"/>
    <p:sldId id="312" r:id="rId14"/>
    <p:sldId id="313" r:id="rId15"/>
    <p:sldId id="314" r:id="rId16"/>
    <p:sldId id="264" r:id="rId17"/>
    <p:sldId id="266" r:id="rId18"/>
    <p:sldId id="315" r:id="rId19"/>
    <p:sldId id="268" r:id="rId20"/>
    <p:sldId id="271" r:id="rId21"/>
    <p:sldId id="272" r:id="rId22"/>
    <p:sldId id="273" r:id="rId23"/>
    <p:sldId id="274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275" r:id="rId32"/>
    <p:sldId id="287" r:id="rId33"/>
    <p:sldId id="276" r:id="rId34"/>
    <p:sldId id="288" r:id="rId35"/>
    <p:sldId id="277" r:id="rId36"/>
    <p:sldId id="278" r:id="rId37"/>
    <p:sldId id="291" r:id="rId38"/>
    <p:sldId id="279" r:id="rId39"/>
    <p:sldId id="280" r:id="rId40"/>
    <p:sldId id="282" r:id="rId41"/>
    <p:sldId id="283" r:id="rId42"/>
    <p:sldId id="284" r:id="rId43"/>
    <p:sldId id="285" r:id="rId44"/>
    <p:sldId id="286" r:id="rId4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00"/>
    <a:srgbClr val="800000"/>
    <a:srgbClr val="CC0000"/>
    <a:srgbClr val="000066"/>
    <a:srgbClr val="0099FF"/>
    <a:srgbClr val="66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06" autoAdjust="0"/>
    <p:restoredTop sz="71810" autoAdjust="0"/>
  </p:normalViewPr>
  <p:slideViewPr>
    <p:cSldViewPr snapToGrid="0">
      <p:cViewPr varScale="1">
        <p:scale>
          <a:sx n="50" d="100"/>
          <a:sy n="50" d="100"/>
        </p:scale>
        <p:origin x="226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1800225" cy="180022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7D9FEB6-98E1-6626-D2B5-277EBC3BEE6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3D0ACF2-979C-DA58-56AA-D41B1BAEFBD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C93262EE-8978-0AD8-ED77-0DEBAB19D0A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29CD6E0A-2442-1372-97FC-0D0C256722C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68F29039-8E83-BC0B-6D92-5AD32985578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EE5D9D97-AFA3-3F53-D312-24903A4B36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32AE349-E472-4BB2-A1C3-0813898CC61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C7AF5F08-5072-A92C-8BED-47CD19D711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F03048C-50D2-4EB0-97E8-61E7FF2F6818}" type="slidenum">
              <a:rPr lang="pt-BR" altLang="pt-BR"/>
              <a:pPr eaLnBrk="1" hangingPunct="1"/>
              <a:t>5</a:t>
            </a:fld>
            <a:endParaRPr lang="pt-BR" altLang="pt-BR"/>
          </a:p>
        </p:txBody>
      </p:sp>
      <p:sp>
        <p:nvSpPr>
          <p:cNvPr id="55299" name="Rectangle 7">
            <a:extLst>
              <a:ext uri="{FF2B5EF4-FFF2-40B4-BE49-F238E27FC236}">
                <a16:creationId xmlns:a16="http://schemas.microsoft.com/office/drawing/2014/main" id="{E0332457-22DA-AB29-99CE-5117E314E16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0D4D74A-39AD-4C2E-B1A4-D3A7EA8FA614}" type="slidenum">
              <a:rPr lang="pt-BR" altLang="pt-BR" sz="1200">
                <a:latin typeface="Times New Roman" panose="02020603050405020304" pitchFamily="18" charset="0"/>
              </a:rPr>
              <a:pPr algn="r" eaLnBrk="1" hangingPunct="1"/>
              <a:t>5</a:t>
            </a:fld>
            <a:endParaRPr lang="pt-BR" altLang="pt-BR" sz="1200">
              <a:latin typeface="Times New Roman" panose="02020603050405020304" pitchFamily="18" charset="0"/>
            </a:endParaRPr>
          </a:p>
        </p:txBody>
      </p:sp>
      <p:sp>
        <p:nvSpPr>
          <p:cNvPr id="55300" name="Rectangle 2">
            <a:extLst>
              <a:ext uri="{FF2B5EF4-FFF2-40B4-BE49-F238E27FC236}">
                <a16:creationId xmlns:a16="http://schemas.microsoft.com/office/drawing/2014/main" id="{17C0D511-6A96-6CEC-E213-381E752E60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3">
            <a:extLst>
              <a:ext uri="{FF2B5EF4-FFF2-40B4-BE49-F238E27FC236}">
                <a16:creationId xmlns:a16="http://schemas.microsoft.com/office/drawing/2014/main" id="{F7736E0C-CD15-52EC-A8C3-80B24A1981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altLang="pt-BR"/>
              <a:t>Deus criou a célula como base da vida.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FBB8CA79-C8E2-74B9-A977-A269AB1F1C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E50748A-3686-4F9C-A7C8-05FBCC3E03C2}" type="slidenum">
              <a:rPr lang="pt-BR" altLang="pt-BR"/>
              <a:pPr eaLnBrk="1" hangingPunct="1"/>
              <a:t>6</a:t>
            </a:fld>
            <a:endParaRPr lang="pt-BR" altLang="pt-BR"/>
          </a:p>
        </p:txBody>
      </p:sp>
      <p:sp>
        <p:nvSpPr>
          <p:cNvPr id="56323" name="Rectangle 7">
            <a:extLst>
              <a:ext uri="{FF2B5EF4-FFF2-40B4-BE49-F238E27FC236}">
                <a16:creationId xmlns:a16="http://schemas.microsoft.com/office/drawing/2014/main" id="{3749F630-B6AD-70CD-B26F-0D11A987E4B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52D778F-81DC-4555-B655-63996E899337}" type="slidenum">
              <a:rPr lang="pt-BR" altLang="pt-BR" sz="1200">
                <a:latin typeface="Times New Roman" panose="02020603050405020304" pitchFamily="18" charset="0"/>
              </a:rPr>
              <a:pPr algn="r" eaLnBrk="1" hangingPunct="1"/>
              <a:t>6</a:t>
            </a:fld>
            <a:endParaRPr lang="pt-BR" altLang="pt-BR" sz="1200">
              <a:latin typeface="Times New Roman" panose="02020603050405020304" pitchFamily="18" charset="0"/>
            </a:endParaRPr>
          </a:p>
        </p:txBody>
      </p:sp>
      <p:sp>
        <p:nvSpPr>
          <p:cNvPr id="56324" name="Rectangle 2">
            <a:extLst>
              <a:ext uri="{FF2B5EF4-FFF2-40B4-BE49-F238E27FC236}">
                <a16:creationId xmlns:a16="http://schemas.microsoft.com/office/drawing/2014/main" id="{C0BBAFF5-C689-4588-BF45-EABB5D30E8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5" name="Rectangle 3">
            <a:extLst>
              <a:ext uri="{FF2B5EF4-FFF2-40B4-BE49-F238E27FC236}">
                <a16:creationId xmlns:a16="http://schemas.microsoft.com/office/drawing/2014/main" id="{92C5BB2D-3785-A242-0D90-1DA9B0F353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altLang="pt-BR"/>
              <a:t>Estabeleceu o princípio de crescer, conservar e multiplicar-se.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EBA5DCF7-8626-8EB6-DCEF-4D3D1DB075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58214AC-E7C6-46AB-8806-87D0E9735259}" type="slidenum">
              <a:rPr lang="pt-BR" altLang="pt-BR"/>
              <a:pPr eaLnBrk="1" hangingPunct="1"/>
              <a:t>7</a:t>
            </a:fld>
            <a:endParaRPr lang="pt-BR" altLang="pt-BR"/>
          </a:p>
        </p:txBody>
      </p:sp>
      <p:sp>
        <p:nvSpPr>
          <p:cNvPr id="57347" name="Rectangle 7">
            <a:extLst>
              <a:ext uri="{FF2B5EF4-FFF2-40B4-BE49-F238E27FC236}">
                <a16:creationId xmlns:a16="http://schemas.microsoft.com/office/drawing/2014/main" id="{C1598EDE-37D3-1D2E-1630-BE00B41AA48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861DBB2-FD3F-42DD-B59E-F8AA8087A68A}" type="slidenum">
              <a:rPr lang="pt-BR" altLang="pt-BR" sz="1200">
                <a:latin typeface="Times New Roman" panose="02020603050405020304" pitchFamily="18" charset="0"/>
              </a:rPr>
              <a:pPr algn="r" eaLnBrk="1" hangingPunct="1"/>
              <a:t>7</a:t>
            </a:fld>
            <a:endParaRPr lang="pt-BR" altLang="pt-BR" sz="1200">
              <a:latin typeface="Times New Roman" panose="02020603050405020304" pitchFamily="18" charset="0"/>
            </a:endParaRPr>
          </a:p>
        </p:txBody>
      </p:sp>
      <p:sp>
        <p:nvSpPr>
          <p:cNvPr id="57348" name="Rectangle 2">
            <a:extLst>
              <a:ext uri="{FF2B5EF4-FFF2-40B4-BE49-F238E27FC236}">
                <a16:creationId xmlns:a16="http://schemas.microsoft.com/office/drawing/2014/main" id="{EDE83108-E88F-B5A5-8510-7127C3B2B0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9" name="Rectangle 3">
            <a:extLst>
              <a:ext uri="{FF2B5EF4-FFF2-40B4-BE49-F238E27FC236}">
                <a16:creationId xmlns:a16="http://schemas.microsoft.com/office/drawing/2014/main" id="{17DF0795-86EA-CC32-0F05-3F6B03A755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altLang="pt-BR"/>
              <a:t>A base da vida está na célula.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EC6B2241-20C4-8BEF-4A5E-80403D70C5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219654A-C115-456A-B12A-D9D8B6C8FC4C}" type="slidenum">
              <a:rPr lang="pt-BR" altLang="pt-BR"/>
              <a:pPr eaLnBrk="1" hangingPunct="1"/>
              <a:t>8</a:t>
            </a:fld>
            <a:endParaRPr lang="pt-BR" altLang="pt-BR"/>
          </a:p>
        </p:txBody>
      </p:sp>
      <p:sp>
        <p:nvSpPr>
          <p:cNvPr id="58371" name="Rectangle 7">
            <a:extLst>
              <a:ext uri="{FF2B5EF4-FFF2-40B4-BE49-F238E27FC236}">
                <a16:creationId xmlns:a16="http://schemas.microsoft.com/office/drawing/2014/main" id="{D8FDFEB0-673B-F948-12BC-BE0B5408E68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F174C71-6655-42A4-A741-7A08322732D4}" type="slidenum">
              <a:rPr lang="pt-BR" altLang="pt-BR" sz="1200">
                <a:latin typeface="Times New Roman" panose="02020603050405020304" pitchFamily="18" charset="0"/>
              </a:rPr>
              <a:pPr algn="r" eaLnBrk="1" hangingPunct="1"/>
              <a:t>8</a:t>
            </a:fld>
            <a:endParaRPr lang="pt-BR" altLang="pt-BR" sz="1200">
              <a:latin typeface="Times New Roman" panose="02020603050405020304" pitchFamily="18" charset="0"/>
            </a:endParaRPr>
          </a:p>
        </p:txBody>
      </p:sp>
      <p:sp>
        <p:nvSpPr>
          <p:cNvPr id="58372" name="Rectangle 2">
            <a:extLst>
              <a:ext uri="{FF2B5EF4-FFF2-40B4-BE49-F238E27FC236}">
                <a16:creationId xmlns:a16="http://schemas.microsoft.com/office/drawing/2014/main" id="{093A28BB-EE79-F100-E5BA-72B68E67A4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3" name="Rectangle 3">
            <a:extLst>
              <a:ext uri="{FF2B5EF4-FFF2-40B4-BE49-F238E27FC236}">
                <a16:creationId xmlns:a16="http://schemas.microsoft.com/office/drawing/2014/main" id="{D743B13D-5309-0BD3-FB35-2E4FE54BE9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altLang="pt-BR"/>
              <a:t>Deus, por Sua vez, aplicou o mesmo princípio às relações humanas quando disse: </a:t>
            </a:r>
            <a:r>
              <a:rPr lang="pt-BR" altLang="pt-BR" b="1"/>
              <a:t>“Sede fecundos, multiplicai-vos, enchei a terra...”  Gêneses 1:128.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5F7AB6C5-D2B0-0059-E879-B4587FF9EF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B76FF1F-00CC-4B25-9638-16837AF18B83}" type="slidenum">
              <a:rPr lang="pt-BR" altLang="pt-BR"/>
              <a:pPr eaLnBrk="1" hangingPunct="1"/>
              <a:t>10</a:t>
            </a:fld>
            <a:endParaRPr lang="pt-BR" altLang="pt-BR"/>
          </a:p>
        </p:txBody>
      </p:sp>
      <p:sp>
        <p:nvSpPr>
          <p:cNvPr id="59395" name="Rectangle 7">
            <a:extLst>
              <a:ext uri="{FF2B5EF4-FFF2-40B4-BE49-F238E27FC236}">
                <a16:creationId xmlns:a16="http://schemas.microsoft.com/office/drawing/2014/main" id="{904493C3-F715-2127-6B42-A9A85D574CA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7F97E7C-943B-469D-9DA8-38CA84CB1F22}" type="slidenum">
              <a:rPr lang="pt-BR" altLang="pt-BR" sz="1200">
                <a:latin typeface="Times New Roman" panose="02020603050405020304" pitchFamily="18" charset="0"/>
              </a:rPr>
              <a:pPr algn="r" eaLnBrk="1" hangingPunct="1"/>
              <a:t>10</a:t>
            </a:fld>
            <a:endParaRPr lang="pt-BR" altLang="pt-BR" sz="1200">
              <a:latin typeface="Times New Roman" panose="02020603050405020304" pitchFamily="18" charset="0"/>
            </a:endParaRPr>
          </a:p>
        </p:txBody>
      </p:sp>
      <p:sp>
        <p:nvSpPr>
          <p:cNvPr id="59396" name="Rectangle 2">
            <a:extLst>
              <a:ext uri="{FF2B5EF4-FFF2-40B4-BE49-F238E27FC236}">
                <a16:creationId xmlns:a16="http://schemas.microsoft.com/office/drawing/2014/main" id="{15B9D1DD-EB82-6ED9-0226-5CD5A4D569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7" name="Rectangle 3">
            <a:extLst>
              <a:ext uri="{FF2B5EF4-FFF2-40B4-BE49-F238E27FC236}">
                <a16:creationId xmlns:a16="http://schemas.microsoft.com/office/drawing/2014/main" id="{8C8F592A-3D05-0979-EC29-B70AFAC31C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altLang="pt-BR"/>
              <a:t>Sendo assim, a base social está na célula familiar. O mesmo princípio Deus também aplicou para com Sua igreja, quando o apóstolo Paulo diz: </a:t>
            </a:r>
            <a:r>
              <a:rPr lang="pt-BR" altLang="pt-BR" b="1"/>
              <a:t>“</a:t>
            </a:r>
            <a:r>
              <a:rPr lang="en-US" altLang="pt-BR" b="1">
                <a:solidFill>
                  <a:srgbClr val="FFFF00"/>
                </a:solidFill>
              </a:rPr>
              <a:t>E o que de minha parte ouviste através de muitas testemunhas, isso mesmo transmite a homens fiéis e também idôneos para instruir a outros.” II Timóteo 2:2.</a:t>
            </a:r>
          </a:p>
          <a:p>
            <a:pPr eaLnBrk="1" hangingPunct="1"/>
            <a:endParaRPr lang="pt-BR" altLang="pt-BR" b="1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2891C442-48F9-CB62-F814-29297F1E17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A109E66-A64C-4080-8C46-DD2E1EAFD316}" type="slidenum">
              <a:rPr lang="pt-BR" altLang="pt-BR"/>
              <a:pPr eaLnBrk="1" hangingPunct="1"/>
              <a:t>23</a:t>
            </a:fld>
            <a:endParaRPr lang="pt-BR" altLang="pt-BR"/>
          </a:p>
        </p:txBody>
      </p:sp>
      <p:sp>
        <p:nvSpPr>
          <p:cNvPr id="60419" name="Rectangle 7">
            <a:extLst>
              <a:ext uri="{FF2B5EF4-FFF2-40B4-BE49-F238E27FC236}">
                <a16:creationId xmlns:a16="http://schemas.microsoft.com/office/drawing/2014/main" id="{17A5663E-6DEA-B4C2-7241-267E85E1744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53E325F-A5CD-41A0-876C-57675FD1688D}" type="slidenum">
              <a:rPr lang="pt-BR" altLang="pt-BR" sz="1200">
                <a:latin typeface="Times New Roman" panose="02020603050405020304" pitchFamily="18" charset="0"/>
              </a:rPr>
              <a:pPr algn="r" eaLnBrk="1" hangingPunct="1"/>
              <a:t>23</a:t>
            </a:fld>
            <a:endParaRPr lang="pt-BR" altLang="pt-BR" sz="1200">
              <a:latin typeface="Times New Roman" panose="02020603050405020304" pitchFamily="18" charset="0"/>
            </a:endParaRPr>
          </a:p>
        </p:txBody>
      </p:sp>
      <p:sp>
        <p:nvSpPr>
          <p:cNvPr id="60420" name="Rectangle 2">
            <a:extLst>
              <a:ext uri="{FF2B5EF4-FFF2-40B4-BE49-F238E27FC236}">
                <a16:creationId xmlns:a16="http://schemas.microsoft.com/office/drawing/2014/main" id="{D9CD0D83-3F70-6E0E-DAF8-34C7DE3478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1" name="Rectangle 3">
            <a:extLst>
              <a:ext uri="{FF2B5EF4-FFF2-40B4-BE49-F238E27FC236}">
                <a16:creationId xmlns:a16="http://schemas.microsoft.com/office/drawing/2014/main" id="{3885EE81-F44E-BFC5-DEC8-F6307D947C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DC2596B2-B3C4-0F8B-D79F-E9EB05ED3C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E4E939A-BCD5-4476-9A30-17CDFBFF1EBD}" type="slidenum">
              <a:rPr lang="pt-BR" altLang="pt-BR"/>
              <a:pPr eaLnBrk="1" hangingPunct="1"/>
              <a:t>24</a:t>
            </a:fld>
            <a:endParaRPr lang="pt-BR" altLang="pt-BR"/>
          </a:p>
        </p:txBody>
      </p:sp>
      <p:sp>
        <p:nvSpPr>
          <p:cNvPr id="61443" name="Rectangle 7">
            <a:extLst>
              <a:ext uri="{FF2B5EF4-FFF2-40B4-BE49-F238E27FC236}">
                <a16:creationId xmlns:a16="http://schemas.microsoft.com/office/drawing/2014/main" id="{B49EB621-5E9E-534C-33FA-82F8EA06C94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969B4AB-AE3E-4B79-9FA3-D930A6BEAA42}" type="slidenum">
              <a:rPr lang="pt-BR" altLang="pt-BR" sz="1200">
                <a:latin typeface="Times New Roman" panose="02020603050405020304" pitchFamily="18" charset="0"/>
              </a:rPr>
              <a:pPr algn="r" eaLnBrk="1" hangingPunct="1"/>
              <a:t>24</a:t>
            </a:fld>
            <a:endParaRPr lang="pt-BR" altLang="pt-BR" sz="1200">
              <a:latin typeface="Times New Roman" panose="02020603050405020304" pitchFamily="18" charset="0"/>
            </a:endParaRPr>
          </a:p>
        </p:txBody>
      </p:sp>
      <p:sp>
        <p:nvSpPr>
          <p:cNvPr id="61444" name="Rectangle 2">
            <a:extLst>
              <a:ext uri="{FF2B5EF4-FFF2-40B4-BE49-F238E27FC236}">
                <a16:creationId xmlns:a16="http://schemas.microsoft.com/office/drawing/2014/main" id="{72F3CC69-A402-1BA9-6045-C9FED9EF96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5" name="Rectangle 3">
            <a:extLst>
              <a:ext uri="{FF2B5EF4-FFF2-40B4-BE49-F238E27FC236}">
                <a16:creationId xmlns:a16="http://schemas.microsoft.com/office/drawing/2014/main" id="{0649A5B6-1777-6A13-96F8-6B58B35515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altLang="pt-BR"/>
              <a:t>Entendendo o texto bíblico: 1</a:t>
            </a:r>
            <a:r>
              <a:rPr lang="en-US" altLang="pt-BR">
                <a:cs typeface="Times New Roman" panose="02020603050405020304" pitchFamily="18" charset="0"/>
              </a:rPr>
              <a:t>° passo: </a:t>
            </a:r>
            <a:r>
              <a:rPr lang="en-US" altLang="pt-BR" b="1">
                <a:cs typeface="Times New Roman" panose="02020603050405020304" pitchFamily="18" charset="0"/>
              </a:rPr>
              <a:t>“O que de minha parte ouviste.”</a:t>
            </a:r>
            <a:r>
              <a:rPr lang="en-US" altLang="pt-BR">
                <a:cs typeface="Times New Roman" panose="02020603050405020304" pitchFamily="18" charset="0"/>
              </a:rPr>
              <a:t> Paulo disse a Timóteo; aí então, vem o 2° passo: </a:t>
            </a:r>
            <a:r>
              <a:rPr lang="en-US" altLang="pt-BR" b="1">
                <a:cs typeface="Times New Roman" panose="02020603050405020304" pitchFamily="18" charset="0"/>
              </a:rPr>
              <a:t>“</a:t>
            </a:r>
            <a:r>
              <a:rPr lang="en-US" altLang="pt-BR" b="1">
                <a:solidFill>
                  <a:srgbClr val="FFFF00"/>
                </a:solidFill>
              </a:rPr>
              <a:t>isso mesmo transmite a homens fiéis.”</a:t>
            </a:r>
            <a:r>
              <a:rPr lang="en-US" altLang="pt-BR" b="1"/>
              <a:t> </a:t>
            </a:r>
            <a:r>
              <a:rPr lang="en-US" altLang="pt-BR"/>
              <a:t>e o 3</a:t>
            </a:r>
            <a:r>
              <a:rPr lang="en-US" altLang="pt-BR">
                <a:cs typeface="Times New Roman" panose="02020603050405020304" pitchFamily="18" charset="0"/>
              </a:rPr>
              <a:t>° passo conclui:</a:t>
            </a:r>
            <a:r>
              <a:rPr lang="en-US" altLang="pt-BR" b="1">
                <a:cs typeface="Times New Roman" panose="02020603050405020304" pitchFamily="18" charset="0"/>
              </a:rPr>
              <a:t> “</a:t>
            </a:r>
            <a:r>
              <a:rPr lang="en-US" altLang="pt-BR" b="1">
                <a:solidFill>
                  <a:srgbClr val="FFFF00"/>
                </a:solidFill>
              </a:rPr>
              <a:t>também idôneos para instruir a outros.”</a:t>
            </a:r>
            <a:r>
              <a:rPr lang="en-US" altLang="pt-BR">
                <a:solidFill>
                  <a:srgbClr val="FFFF00"/>
                </a:solidFill>
              </a:rPr>
              <a:t> Na célula está o princípio de crescer, conservar e multiplica-se. O mesmo se dar com a igreja que tem como base os pequenos grupos.</a:t>
            </a:r>
          </a:p>
          <a:p>
            <a:pPr eaLnBrk="1" hangingPunct="1"/>
            <a:endParaRPr lang="en-US" altLang="pt-BR" b="1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3A80883-558F-0697-8749-297E4745172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89ECCD-7DAF-4788-BF45-9C037A74340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57525175"/>
      </p:ext>
    </p:extLst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8C20967-6942-80DD-0853-29F809A9CF7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86759B-7362-4F2C-AD0D-A7049C71080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20262808"/>
      </p:ext>
    </p:extLst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77013" y="274638"/>
            <a:ext cx="2109787" cy="63849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46063" y="274638"/>
            <a:ext cx="6178550" cy="63849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535F86E-986B-0B6A-A7A2-DB198A61E0C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187E41-F8C6-4075-83D1-D0996F01E3B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17921654"/>
      </p:ext>
    </p:extLst>
  </p:cSld>
  <p:clrMapOvr>
    <a:masterClrMapping/>
  </p:clrMapOvr>
  <p:transition spd="med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2" name="Espaço Reservado para Data 29">
            <a:extLst>
              <a:ext uri="{FF2B5EF4-FFF2-40B4-BE49-F238E27FC236}">
                <a16:creationId xmlns:a16="http://schemas.microsoft.com/office/drawing/2014/main" id="{E1F273E0-A000-F99F-3C96-3ADE6FBBD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18">
            <a:extLst>
              <a:ext uri="{FF2B5EF4-FFF2-40B4-BE49-F238E27FC236}">
                <a16:creationId xmlns:a16="http://schemas.microsoft.com/office/drawing/2014/main" id="{62FBC706-BEA3-7ADE-5C91-A832CC179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26">
            <a:extLst>
              <a:ext uri="{FF2B5EF4-FFF2-40B4-BE49-F238E27FC236}">
                <a16:creationId xmlns:a16="http://schemas.microsoft.com/office/drawing/2014/main" id="{8CB91911-8236-E896-52D6-9822D74B8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708158D5-3463-432E-923F-F75456848D9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978830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A22274-04C9-AC18-6E12-FF90A85EC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62066D-8908-19FE-375B-A03D9AA51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ABA71CE-04E0-80A0-FECD-C8D705317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8D828-BEB9-47A6-BBB8-CC01D40F815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68199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6676E4-1B25-FA7B-2BF0-5EFF810F4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F274BA-B45B-2DB3-561D-C54EE9F7C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F07CC8-C1A7-5954-4C45-D4D53E51B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BAE2983E-C614-4F98-90D1-36A041BD8A1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67672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9BBC77A-BF11-D103-6AF1-A2B670723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C97AD6-F835-5B76-5B48-9D7E4BEDD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0AD0BE7-8704-D264-6AC2-AB3A9B73C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3DB54E-F3F6-4CD1-8B5D-2229EB1B774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7364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A710B51-A031-C12F-DD6A-ED86771CA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C3F5187-D9B6-18E3-5BA2-BF4217B5F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867DDFA-0CF2-B357-5DE3-8CA5DEB11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6298D-0279-4B46-9485-95F1E8F3A16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9065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ADB436F-8DB4-0351-C3A2-41370B177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54AB429-186D-6324-BADB-D765613EA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E418124-F80E-5804-3DFD-8E9974AB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D0D9D-43FA-4E38-83D2-B572DD75140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16457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43AFF25-C4EA-60CF-1890-164A3235A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ABFAD59-D3FB-28BB-2086-9343E8B6A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1CFD3DB-2366-C41A-C821-B0F88325B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A79DF-99BA-4BE7-95DA-A2A872F1AC1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9605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2CFD248-E10A-995F-5DDA-1E4F30BC5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BA8B37B-39A6-696B-AFCE-6AA85FDD1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E016386-0DC4-55C7-3617-D5BE44EFE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A38F4-1920-4A0C-A534-2FC70B87435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75233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8EE9AA7-EED7-46E5-3572-8C876E9E068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0D22BE-928E-492F-8B91-AAE1E15EB12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54227629"/>
      </p:ext>
    </p:extLst>
  </p:cSld>
  <p:clrMapOvr>
    <a:masterClrMapping/>
  </p:clrMapOvr>
  <p:transition spd="med"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com Único Canto Aparado e Arredondado 13">
            <a:extLst>
              <a:ext uri="{FF2B5EF4-FFF2-40B4-BE49-F238E27FC236}">
                <a16:creationId xmlns:a16="http://schemas.microsoft.com/office/drawing/2014/main" id="{92E4690A-AB54-4ADD-796B-AB0C79C57551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riângulo retângulo 14">
            <a:extLst>
              <a:ext uri="{FF2B5EF4-FFF2-40B4-BE49-F238E27FC236}">
                <a16:creationId xmlns:a16="http://schemas.microsoft.com/office/drawing/2014/main" id="{A9A8A274-7E01-85F8-2BF7-801F90BAAD9F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orma livre 15">
            <a:extLst>
              <a:ext uri="{FF2B5EF4-FFF2-40B4-BE49-F238E27FC236}">
                <a16:creationId xmlns:a16="http://schemas.microsoft.com/office/drawing/2014/main" id="{45C33020-1A88-6E47-6A49-608D49916E98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a livre 16">
            <a:extLst>
              <a:ext uri="{FF2B5EF4-FFF2-40B4-BE49-F238E27FC236}">
                <a16:creationId xmlns:a16="http://schemas.microsoft.com/office/drawing/2014/main" id="{05378F42-72A1-E6C3-4A4D-142BA89BE630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9" name="Espaço Reservado para Data 4">
            <a:extLst>
              <a:ext uri="{FF2B5EF4-FFF2-40B4-BE49-F238E27FC236}">
                <a16:creationId xmlns:a16="http://schemas.microsoft.com/office/drawing/2014/main" id="{D959B747-A517-BFF1-66CB-86340EDCC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Rodapé 5">
            <a:extLst>
              <a:ext uri="{FF2B5EF4-FFF2-40B4-BE49-F238E27FC236}">
                <a16:creationId xmlns:a16="http://schemas.microsoft.com/office/drawing/2014/main" id="{5B354A4D-7CA6-F180-DD9B-CBD3FEAC1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Espaço Reservado para Número de Slide 6">
            <a:extLst>
              <a:ext uri="{FF2B5EF4-FFF2-40B4-BE49-F238E27FC236}">
                <a16:creationId xmlns:a16="http://schemas.microsoft.com/office/drawing/2014/main" id="{7CCA6019-48EF-6A64-FC86-6D86940E2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904FB0AD-4A0F-48E9-9707-EAAE8EA717D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53856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3E9173-4AD1-EC66-5895-37FF146ED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17714FE-4FC5-A9AF-B28B-C6ED4C113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F7F3B4B-E6DC-6F32-A7CA-7E111CCC1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29170-E0C7-4D47-A32B-807EDF89C21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281739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53E6FE-E61E-32C5-CB9E-332EF2375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67BC53-C9CC-DB6A-6B73-A058EE782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873C43-55BC-CA1E-E499-09BC6FF35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08491F-F73C-4917-B450-476479EAF27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54253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F00F9A5-9CC6-BFF5-9E6F-E718711C55E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B8B224-8999-4895-97A7-1BCD882181F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89293737"/>
      </p:ext>
    </p:extLst>
  </p:cSld>
  <p:clrMapOvr>
    <a:masterClrMapping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46063" y="1022350"/>
            <a:ext cx="3822700" cy="5637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221163" y="1022350"/>
            <a:ext cx="3824287" cy="5637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B25AA6D-95D3-1105-E5A5-342AC79128D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AFC9AE-1BC4-44FB-B0F1-8FD04508F56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64190887"/>
      </p:ext>
    </p:extLst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76C009-68BF-FCE1-6EF4-F2E8EAFE1A7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256353-363E-47AF-A5F4-FE0B411CCC1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08100571"/>
      </p:ext>
    </p:extLst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37949D0D-05B0-E504-6A6C-E2BB5706E1A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67E781-8E9E-471E-BBAB-798B1422B1A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60244551"/>
      </p:ext>
    </p:extLst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E611F27F-FDD1-A3F5-DA06-7027E0474C3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D115D1-B5FF-4720-A3F6-63325A4664F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56352174"/>
      </p:ext>
    </p:extLst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F961FE8-D5B5-5FA0-E0A0-8B119BEECBF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79B81D-5E4A-4AD8-9635-BAC11593925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34874405"/>
      </p:ext>
    </p:extLst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C65891C-380E-4067-C79C-3903781787C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8F628A-5E75-4A64-8E09-EDCD03AA99B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71309041"/>
      </p:ext>
    </p:extLst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>
            <a:extLst>
              <a:ext uri="{FF2B5EF4-FFF2-40B4-BE49-F238E27FC236}">
                <a16:creationId xmlns:a16="http://schemas.microsoft.com/office/drawing/2014/main" id="{1D313092-598A-EA2E-7133-1A1860C291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46063" y="1022350"/>
            <a:ext cx="7799387" cy="563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47A809B-F21F-DD5B-B7C8-1D53759280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43925" y="6567488"/>
            <a:ext cx="5857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990B32CD-56AD-4D8E-8252-551AF7A33DB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bldLvl="5">
        <p:tmplLst>
          <p:tmpl lvl="1">
            <p:tnLst>
              <p:par>
                <p:cTn presetID="18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8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8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8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8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8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66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>
            <a:extLst>
              <a:ext uri="{FF2B5EF4-FFF2-40B4-BE49-F238E27FC236}">
                <a16:creationId xmlns:a16="http://schemas.microsoft.com/office/drawing/2014/main" id="{93149906-5C0C-21AB-159A-A2C685A58D68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a livre 7">
            <a:extLst>
              <a:ext uri="{FF2B5EF4-FFF2-40B4-BE49-F238E27FC236}">
                <a16:creationId xmlns:a16="http://schemas.microsoft.com/office/drawing/2014/main" id="{0AD1632A-B907-5062-900A-35610AB4D9D0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52" name="Espaço Reservado para Título 8">
            <a:extLst>
              <a:ext uri="{FF2B5EF4-FFF2-40B4-BE49-F238E27FC236}">
                <a16:creationId xmlns:a16="http://schemas.microsoft.com/office/drawing/2014/main" id="{05CFFF60-D570-705D-086E-CC623EF537C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  <a:endParaRPr lang="en-US" altLang="pt-BR"/>
          </a:p>
        </p:txBody>
      </p:sp>
      <p:sp>
        <p:nvSpPr>
          <p:cNvPr id="2053" name="Espaço Reservado para Texto 29">
            <a:extLst>
              <a:ext uri="{FF2B5EF4-FFF2-40B4-BE49-F238E27FC236}">
                <a16:creationId xmlns:a16="http://schemas.microsoft.com/office/drawing/2014/main" id="{EE9143DF-47DC-2BB8-208A-1EE6AD083E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10" name="Espaço Reservado para Data 9">
            <a:extLst>
              <a:ext uri="{FF2B5EF4-FFF2-40B4-BE49-F238E27FC236}">
                <a16:creationId xmlns:a16="http://schemas.microsoft.com/office/drawing/2014/main" id="{DFB2FFAE-BCCC-9BB4-D0AC-51D31E4A56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B2ECE5C-695E-4CD1-B3FB-1E30CB83822C}" type="datetimeFigureOut">
              <a:rPr lang="en-US"/>
              <a:pPr>
                <a:defRPr/>
              </a:pPr>
              <a:t>5/24/2026</a:t>
            </a:fld>
            <a:endParaRPr lang="en-US" dirty="0"/>
          </a:p>
        </p:txBody>
      </p:sp>
      <p:sp>
        <p:nvSpPr>
          <p:cNvPr id="22" name="Espaço Reservado para Rodapé 21">
            <a:extLst>
              <a:ext uri="{FF2B5EF4-FFF2-40B4-BE49-F238E27FC236}">
                <a16:creationId xmlns:a16="http://schemas.microsoft.com/office/drawing/2014/main" id="{0A81615D-A5E7-CE8E-103D-1D304C7A75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Espaço Reservado para Número de Slide 17">
            <a:extLst>
              <a:ext uri="{FF2B5EF4-FFF2-40B4-BE49-F238E27FC236}">
                <a16:creationId xmlns:a16="http://schemas.microsoft.com/office/drawing/2014/main" id="{D63684CD-C709-8E1D-56F1-288EF9DC71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D54B2C63-2C08-4425-90AC-A5DEEB86AFA2}" type="slidenum">
              <a:rPr lang="pt-BR" altLang="pt-BR"/>
              <a:pPr/>
              <a:t>‹nº›</a:t>
            </a:fld>
            <a:endParaRPr lang="pt-BR" altLang="pt-BR"/>
          </a:p>
        </p:txBody>
      </p:sp>
      <p:grpSp>
        <p:nvGrpSpPr>
          <p:cNvPr id="2057" name="Grupo 1">
            <a:extLst>
              <a:ext uri="{FF2B5EF4-FFF2-40B4-BE49-F238E27FC236}">
                <a16:creationId xmlns:a16="http://schemas.microsoft.com/office/drawing/2014/main" id="{DC5DB1A4-7439-354F-B797-F0B592518CC5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a livre 11">
              <a:extLst>
                <a:ext uri="{FF2B5EF4-FFF2-40B4-BE49-F238E27FC236}">
                  <a16:creationId xmlns:a16="http://schemas.microsoft.com/office/drawing/2014/main" id="{31859352-B800-D4F7-8B54-892E868F9570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3" name="Forma livre 12">
              <a:extLst>
                <a:ext uri="{FF2B5EF4-FFF2-40B4-BE49-F238E27FC236}">
                  <a16:creationId xmlns:a16="http://schemas.microsoft.com/office/drawing/2014/main" id="{7720EC7E-EB91-EFDE-68A7-3FCA8846B7E8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C3901FE0-5C80-688F-E5B5-82A315318DDD}"/>
              </a:ext>
            </a:extLst>
          </p:cNvPr>
          <p:cNvSpPr txBox="1"/>
          <p:nvPr/>
        </p:nvSpPr>
        <p:spPr>
          <a:xfrm>
            <a:off x="6286512" y="201019"/>
            <a:ext cx="2643206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CAPÍTULO 1</a:t>
            </a:r>
          </a:p>
        </p:txBody>
      </p:sp>
      <p:pic>
        <p:nvPicPr>
          <p:cNvPr id="14339" name="Imagem 31" descr="Logos.tif">
            <a:extLst>
              <a:ext uri="{FF2B5EF4-FFF2-40B4-BE49-F238E27FC236}">
                <a16:creationId xmlns:a16="http://schemas.microsoft.com/office/drawing/2014/main" id="{EF42A34D-793B-1BCF-D997-0CC033537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6500813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3EAEE376-2914-17EC-71D7-4C5CFD354BD7}"/>
              </a:ext>
            </a:extLst>
          </p:cNvPr>
          <p:cNvSpPr/>
          <p:nvPr/>
        </p:nvSpPr>
        <p:spPr>
          <a:xfrm>
            <a:off x="1261253" y="3126292"/>
            <a:ext cx="6575774" cy="212365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6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PEQUENO GRUPO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6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A BASE</a:t>
            </a:r>
          </a:p>
        </p:txBody>
      </p:sp>
      <p:pic>
        <p:nvPicPr>
          <p:cNvPr id="14341" name="Imagem 8" descr="Logo PG.tif">
            <a:extLst>
              <a:ext uri="{FF2B5EF4-FFF2-40B4-BE49-F238E27FC236}">
                <a16:creationId xmlns:a16="http://schemas.microsoft.com/office/drawing/2014/main" id="{E9205645-F7E8-AB32-FF79-84B33EE960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038" y="1357313"/>
            <a:ext cx="2011362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3">
            <a:extLst>
              <a:ext uri="{FF2B5EF4-FFF2-40B4-BE49-F238E27FC236}">
                <a16:creationId xmlns:a16="http://schemas.microsoft.com/office/drawing/2014/main" id="{6BC94D82-4338-5FED-51F5-17966350E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E52DE0F-4057-4089-916B-DE6FAB168D0B}" type="slidenum">
              <a:rPr lang="pt-BR" altLang="pt-BR">
                <a:solidFill>
                  <a:srgbClr val="045C75"/>
                </a:solidFill>
              </a:rPr>
              <a:pPr eaLnBrk="1" hangingPunct="1"/>
              <a:t>10</a:t>
            </a:fld>
            <a:endParaRPr lang="pt-BR" altLang="pt-BR">
              <a:solidFill>
                <a:srgbClr val="045C75"/>
              </a:solidFill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EFA2F4F5-F35B-F95E-5CCC-A682E7692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1773238"/>
            <a:ext cx="2592388" cy="1727200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pt-BR" sz="2400" b="1" i="1" dirty="0">
                <a:solidFill>
                  <a:schemeClr val="bg1"/>
                </a:solidFill>
                <a:latin typeface="+mj-lt"/>
                <a:cs typeface="+mn-cs"/>
              </a:rPr>
              <a:t>A base social está </a:t>
            </a:r>
          </a:p>
          <a:p>
            <a:pPr algn="ctr">
              <a:defRPr/>
            </a:pPr>
            <a:r>
              <a:rPr lang="pt-BR" sz="2400" b="1" i="1" dirty="0">
                <a:solidFill>
                  <a:schemeClr val="bg1"/>
                </a:solidFill>
                <a:latin typeface="+mj-lt"/>
                <a:cs typeface="+mn-cs"/>
              </a:rPr>
              <a:t>na célula familiar.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0A821891-6036-D661-788F-0A1CA7DD2F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0688" y="3306763"/>
            <a:ext cx="8372475" cy="1716087"/>
          </a:xfrm>
        </p:spPr>
        <p:txBody>
          <a:bodyPr/>
          <a:lstStyle/>
          <a:p>
            <a:pPr marL="0" lvl="2" indent="0" eaLnBrk="1" hangingPunct="1">
              <a:spcBef>
                <a:spcPct val="0"/>
              </a:spcBef>
              <a:buFontTx/>
              <a:buNone/>
            </a:pPr>
            <a:r>
              <a:rPr lang="pt-BR" altLang="pt-BR" sz="2800" b="1">
                <a:solidFill>
                  <a:schemeClr val="bg1"/>
                </a:solidFill>
              </a:rPr>
              <a:t>“A maioria das igrejas de hoje que têm derrubado barreiras de crescimento, uma após a outra, são igrejas que deram </a:t>
            </a:r>
            <a:r>
              <a:rPr lang="pt-BR" altLang="pt-BR" sz="2800" b="1" i="1">
                <a:solidFill>
                  <a:schemeClr val="bg1"/>
                </a:solidFill>
              </a:rPr>
              <a:t>ênfase aos pequenos grupos nas casas...”.</a:t>
            </a:r>
            <a:endParaRPr lang="pt-BR" altLang="pt-BR" sz="2800">
              <a:solidFill>
                <a:schemeClr val="bg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865CCDD-6AE2-BFA2-C923-D27D6AC257A5}"/>
              </a:ext>
            </a:extLst>
          </p:cNvPr>
          <p:cNvSpPr txBox="1"/>
          <p:nvPr/>
        </p:nvSpPr>
        <p:spPr>
          <a:xfrm>
            <a:off x="6929454" y="6396335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CAPÍTULO 1</a:t>
            </a:r>
          </a:p>
        </p:txBody>
      </p:sp>
      <p:pic>
        <p:nvPicPr>
          <p:cNvPr id="24580" name="Imagem 31" descr="Logos.tif">
            <a:extLst>
              <a:ext uri="{FF2B5EF4-FFF2-40B4-BE49-F238E27FC236}">
                <a16:creationId xmlns:a16="http://schemas.microsoft.com/office/drawing/2014/main" id="{6B96FEDB-00BB-C30B-A8B2-A7C9E5BFC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E4EE041A-1272-553F-2836-CBB237E75FAC}"/>
              </a:ext>
            </a:extLst>
          </p:cNvPr>
          <p:cNvSpPr/>
          <p:nvPr/>
        </p:nvSpPr>
        <p:spPr>
          <a:xfrm>
            <a:off x="2844435" y="201019"/>
            <a:ext cx="6252161" cy="58477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latin typeface="+mn-lt"/>
                <a:cs typeface="+mn-cs"/>
              </a:rPr>
              <a:t>II. O QUE DIZEM OS ESPECIALISTAS?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1DDB6CF-78FC-2944-8E9A-33EAC8B6BD6D}"/>
              </a:ext>
            </a:extLst>
          </p:cNvPr>
          <p:cNvSpPr/>
          <p:nvPr/>
        </p:nvSpPr>
        <p:spPr>
          <a:xfrm>
            <a:off x="2336104" y="1684668"/>
            <a:ext cx="4471792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1" algn="ctr">
              <a:spcBef>
                <a:spcPts val="0"/>
              </a:spcBef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 1. Peter Wagner</a:t>
            </a:r>
            <a:endParaRPr lang="pt-B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02EC3BB0-AEF2-DA62-9544-669D81616F8F}"/>
              </a:ext>
            </a:extLst>
          </p:cNvPr>
          <p:cNvSpPr/>
          <p:nvPr/>
        </p:nvSpPr>
        <p:spPr>
          <a:xfrm>
            <a:off x="1938338" y="2360613"/>
            <a:ext cx="53181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ctr">
              <a:spcBef>
                <a:spcPts val="0"/>
              </a:spcBef>
              <a:defRPr/>
            </a:pPr>
            <a:r>
              <a:rPr lang="pt-BR" sz="2000" b="1" i="1" dirty="0">
                <a:solidFill>
                  <a:schemeClr val="bg1"/>
                </a:solidFill>
                <a:latin typeface="+mj-lt"/>
                <a:cs typeface="+mn-cs"/>
              </a:rPr>
              <a:t>(Crescimento explosivo da igreja em células, 8)</a:t>
            </a:r>
            <a:endParaRPr lang="pt-BR" sz="2800" dirty="0">
              <a:solidFill>
                <a:schemeClr val="bg1"/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52B73E98-A83A-46A0-3DC2-4B71C31987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2288" y="3306763"/>
            <a:ext cx="8370887" cy="1190625"/>
          </a:xfrm>
        </p:spPr>
        <p:txBody>
          <a:bodyPr/>
          <a:lstStyle/>
          <a:p>
            <a:pPr marL="0" lvl="2" eaLnBrk="1" hangingPunct="1">
              <a:spcBef>
                <a:spcPct val="0"/>
              </a:spcBef>
              <a:buFontTx/>
              <a:buNone/>
            </a:pPr>
            <a:r>
              <a:rPr lang="pt-BR" altLang="pt-BR" sz="2800" b="1">
                <a:solidFill>
                  <a:schemeClr val="bg1"/>
                </a:solidFill>
              </a:rPr>
              <a:t>“Nas igrejas que crescem os PGs </a:t>
            </a:r>
            <a:r>
              <a:rPr lang="pt-BR" altLang="pt-BR" sz="2800" b="1" i="1">
                <a:solidFill>
                  <a:schemeClr val="bg1"/>
                </a:solidFill>
              </a:rPr>
              <a:t>não são um “hobby” agradável, eles estão no centro das atividades”</a:t>
            </a:r>
            <a:r>
              <a:rPr lang="pt-BR" altLang="pt-BR" sz="2800" b="1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D9EF31F-B912-61B8-B7F2-626B40B97485}"/>
              </a:ext>
            </a:extLst>
          </p:cNvPr>
          <p:cNvSpPr txBox="1"/>
          <p:nvPr/>
        </p:nvSpPr>
        <p:spPr>
          <a:xfrm>
            <a:off x="6929454" y="6396335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CAPÍTULO 1</a:t>
            </a:r>
          </a:p>
        </p:txBody>
      </p:sp>
      <p:pic>
        <p:nvPicPr>
          <p:cNvPr id="25604" name="Imagem 31" descr="Logos.tif">
            <a:extLst>
              <a:ext uri="{FF2B5EF4-FFF2-40B4-BE49-F238E27FC236}">
                <a16:creationId xmlns:a16="http://schemas.microsoft.com/office/drawing/2014/main" id="{4259ABB7-B208-F32B-2755-E43A652C4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CBD9891-5936-298D-CE73-F8A66C08CEB2}"/>
              </a:ext>
            </a:extLst>
          </p:cNvPr>
          <p:cNvSpPr/>
          <p:nvPr/>
        </p:nvSpPr>
        <p:spPr>
          <a:xfrm>
            <a:off x="2844435" y="201019"/>
            <a:ext cx="6252161" cy="58477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latin typeface="+mn-lt"/>
                <a:cs typeface="+mn-cs"/>
              </a:rPr>
              <a:t>II. O QUE DIZEM OS ESPECIALISTAS?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716E9943-4228-1587-32E4-799B8689D59C}"/>
              </a:ext>
            </a:extLst>
          </p:cNvPr>
          <p:cNvSpPr/>
          <p:nvPr/>
        </p:nvSpPr>
        <p:spPr>
          <a:xfrm>
            <a:off x="2336104" y="1684668"/>
            <a:ext cx="4471792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1" algn="ctr">
              <a:spcBef>
                <a:spcPts val="0"/>
              </a:spcBef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 2. Christian Schwarz</a:t>
            </a:r>
            <a:endParaRPr lang="pt-B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38A6390-8204-6A01-D346-7EB8905EDCF2}"/>
              </a:ext>
            </a:extLst>
          </p:cNvPr>
          <p:cNvSpPr/>
          <p:nvPr/>
        </p:nvSpPr>
        <p:spPr>
          <a:xfrm>
            <a:off x="1938338" y="2360613"/>
            <a:ext cx="53181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ctr">
              <a:spcBef>
                <a:spcPts val="0"/>
              </a:spcBef>
              <a:defRPr/>
            </a:pPr>
            <a:r>
              <a:rPr lang="pt-BR" sz="2000" b="1" kern="0" dirty="0">
                <a:solidFill>
                  <a:schemeClr val="bg1"/>
                </a:solidFill>
                <a:latin typeface="+mj-lt"/>
                <a:cs typeface="+mn-cs"/>
              </a:rPr>
              <a:t>(O desenvolvimento Natural da Igreja, 32 e 33)</a:t>
            </a:r>
            <a:endParaRPr lang="pt-BR" sz="2800" dirty="0">
              <a:solidFill>
                <a:schemeClr val="bg1"/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4064E37C-7619-D2D1-26CA-7747484B94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2981325"/>
            <a:ext cx="8234363" cy="2492375"/>
          </a:xfrm>
        </p:spPr>
        <p:txBody>
          <a:bodyPr/>
          <a:lstStyle/>
          <a:p>
            <a:pPr marL="0" lvl="2" indent="0" eaLnBrk="1" hangingPunct="1">
              <a:spcBef>
                <a:spcPct val="0"/>
              </a:spcBef>
            </a:pPr>
            <a:r>
              <a:rPr lang="pt-BR" altLang="pt-BR" sz="2600" b="1">
                <a:solidFill>
                  <a:schemeClr val="bg1"/>
                </a:solidFill>
              </a:rPr>
              <a:t> O que é exatamente uma igreja em células? </a:t>
            </a:r>
            <a:br>
              <a:rPr lang="pt-BR" altLang="pt-BR" sz="2600" b="1">
                <a:solidFill>
                  <a:schemeClr val="bg1"/>
                </a:solidFill>
              </a:rPr>
            </a:br>
            <a:r>
              <a:rPr lang="pt-BR" altLang="pt-BR" sz="2600" b="1">
                <a:solidFill>
                  <a:schemeClr val="bg1"/>
                </a:solidFill>
              </a:rPr>
              <a:t>   É simplesmente uma igreja que colocou os grupos</a:t>
            </a:r>
            <a:br>
              <a:rPr lang="pt-BR" altLang="pt-BR" sz="2600" b="1">
                <a:solidFill>
                  <a:schemeClr val="bg1"/>
                </a:solidFill>
              </a:rPr>
            </a:br>
            <a:r>
              <a:rPr lang="pt-BR" altLang="pt-BR" sz="2600" b="1">
                <a:solidFill>
                  <a:schemeClr val="bg1"/>
                </a:solidFill>
              </a:rPr>
              <a:t>   pequenos de evangelismo </a:t>
            </a:r>
            <a:r>
              <a:rPr lang="pt-BR" altLang="pt-BR" sz="2600" b="1" i="1">
                <a:solidFill>
                  <a:schemeClr val="bg1"/>
                </a:solidFill>
              </a:rPr>
              <a:t>no </a:t>
            </a:r>
            <a:r>
              <a:rPr lang="pt-BR" altLang="pt-BR" sz="2600" b="1" i="1" u="sng">
                <a:solidFill>
                  <a:schemeClr val="bg1"/>
                </a:solidFill>
              </a:rPr>
              <a:t>centro de seu ministério.</a:t>
            </a:r>
          </a:p>
          <a:p>
            <a:pPr marL="0" lvl="2" indent="0" eaLnBrk="1" hangingPunct="1">
              <a:spcBef>
                <a:spcPct val="0"/>
              </a:spcBef>
              <a:buFontTx/>
              <a:buNone/>
            </a:pPr>
            <a:endParaRPr lang="pt-BR" altLang="pt-BR" sz="2600" b="1" u="sng">
              <a:solidFill>
                <a:schemeClr val="bg1"/>
              </a:solidFill>
            </a:endParaRPr>
          </a:p>
          <a:p>
            <a:pPr marL="0" lvl="2" indent="0" eaLnBrk="1" hangingPunct="1">
              <a:spcBef>
                <a:spcPct val="0"/>
              </a:spcBef>
            </a:pPr>
            <a:r>
              <a:rPr lang="pt-BR" altLang="pt-BR" sz="2600" b="1">
                <a:solidFill>
                  <a:schemeClr val="bg1"/>
                </a:solidFill>
              </a:rPr>
              <a:t> O ministério em células não é ‘mais um programa’; </a:t>
            </a:r>
            <a:br>
              <a:rPr lang="pt-BR" altLang="pt-BR" sz="2600" b="1">
                <a:solidFill>
                  <a:schemeClr val="bg1"/>
                </a:solidFill>
              </a:rPr>
            </a:br>
            <a:r>
              <a:rPr lang="pt-BR" altLang="pt-BR" sz="2600" b="1">
                <a:solidFill>
                  <a:schemeClr val="bg1"/>
                </a:solidFill>
              </a:rPr>
              <a:t>   é </a:t>
            </a:r>
            <a:r>
              <a:rPr lang="pt-BR" altLang="pt-BR" sz="2600" b="1" i="1" u="sng">
                <a:solidFill>
                  <a:schemeClr val="bg1"/>
                </a:solidFill>
              </a:rPr>
              <a:t>o coração da igreja</a:t>
            </a:r>
            <a:r>
              <a:rPr lang="pt-BR" altLang="pt-BR" sz="2600" b="1" u="sng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FC3D8D8-FA92-D589-BB8C-621468E7F594}"/>
              </a:ext>
            </a:extLst>
          </p:cNvPr>
          <p:cNvSpPr txBox="1"/>
          <p:nvPr/>
        </p:nvSpPr>
        <p:spPr>
          <a:xfrm>
            <a:off x="6929454" y="6396335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CAPÍTULO 1</a:t>
            </a:r>
          </a:p>
        </p:txBody>
      </p:sp>
      <p:pic>
        <p:nvPicPr>
          <p:cNvPr id="26628" name="Imagem 31" descr="Logos.tif">
            <a:extLst>
              <a:ext uri="{FF2B5EF4-FFF2-40B4-BE49-F238E27FC236}">
                <a16:creationId xmlns:a16="http://schemas.microsoft.com/office/drawing/2014/main" id="{FF3A98A7-17F9-04DA-F793-2909A3527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79BBAEAB-8F54-3B7D-E145-A354B61985FB}"/>
              </a:ext>
            </a:extLst>
          </p:cNvPr>
          <p:cNvSpPr/>
          <p:nvPr/>
        </p:nvSpPr>
        <p:spPr>
          <a:xfrm>
            <a:off x="2844435" y="201019"/>
            <a:ext cx="6252161" cy="58477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latin typeface="+mn-lt"/>
                <a:cs typeface="+mn-cs"/>
              </a:rPr>
              <a:t>II. O QUE DIZEM OS ESPECIALISTAS?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7F04CF98-3B10-589E-6653-2B5ED9BCDD7D}"/>
              </a:ext>
            </a:extLst>
          </p:cNvPr>
          <p:cNvSpPr/>
          <p:nvPr/>
        </p:nvSpPr>
        <p:spPr>
          <a:xfrm>
            <a:off x="2336104" y="1684668"/>
            <a:ext cx="4471792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1" algn="ctr">
              <a:spcBef>
                <a:spcPts val="0"/>
              </a:spcBef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 3. Joel </a:t>
            </a:r>
            <a:r>
              <a:rPr lang="pt-BR" sz="2800" b="1" dirty="0" err="1">
                <a:solidFill>
                  <a:schemeClr val="bg1"/>
                </a:solidFill>
                <a:latin typeface="+mj-lt"/>
              </a:rPr>
              <a:t>Comiskey</a:t>
            </a:r>
            <a:endParaRPr lang="pt-B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ED8BB87-5854-A55C-FD64-1BC8D1137653}"/>
              </a:ext>
            </a:extLst>
          </p:cNvPr>
          <p:cNvSpPr/>
          <p:nvPr/>
        </p:nvSpPr>
        <p:spPr>
          <a:xfrm>
            <a:off x="1938338" y="2360613"/>
            <a:ext cx="53181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ctr">
              <a:spcBef>
                <a:spcPts val="0"/>
              </a:spcBef>
              <a:defRPr/>
            </a:pPr>
            <a:r>
              <a:rPr lang="pt-BR" sz="2000" b="1" kern="0" dirty="0">
                <a:solidFill>
                  <a:schemeClr val="bg1"/>
                </a:solidFill>
                <a:latin typeface="+mj-lt"/>
                <a:cs typeface="+mn-cs"/>
              </a:rPr>
              <a:t>(Crescimento Explosivo da igreja em células, 17)</a:t>
            </a:r>
            <a:endParaRPr lang="pt-BR" sz="2800" dirty="0">
              <a:solidFill>
                <a:schemeClr val="bg1"/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6E694D64-FB20-4F5F-E88D-F6066679AB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7725" y="2930525"/>
            <a:ext cx="7870825" cy="2493963"/>
          </a:xfrm>
        </p:spPr>
        <p:txBody>
          <a:bodyPr/>
          <a:lstStyle/>
          <a:p>
            <a:pPr marL="0" lvl="2" indent="0" eaLnBrk="1" hangingPunct="1">
              <a:spcBef>
                <a:spcPct val="0"/>
              </a:spcBef>
            </a:pPr>
            <a:r>
              <a:rPr lang="pt-BR" altLang="pt-BR" sz="2600" b="1">
                <a:solidFill>
                  <a:schemeClr val="bg1"/>
                </a:solidFill>
              </a:rPr>
              <a:t> No final do século XVIII Wesley desenvolveu mais de 10.000 pequenos grupos, denominados de classes.</a:t>
            </a:r>
          </a:p>
          <a:p>
            <a:pPr marL="0" lvl="2" indent="0" eaLnBrk="1" hangingPunct="1">
              <a:spcBef>
                <a:spcPct val="0"/>
              </a:spcBef>
            </a:pPr>
            <a:endParaRPr lang="pt-BR" altLang="pt-BR" sz="2600" b="1">
              <a:solidFill>
                <a:schemeClr val="bg1"/>
              </a:solidFill>
            </a:endParaRPr>
          </a:p>
          <a:p>
            <a:pPr marL="0" lvl="2" indent="0" eaLnBrk="1" hangingPunct="1">
              <a:spcBef>
                <a:spcPct val="0"/>
              </a:spcBef>
            </a:pPr>
            <a:r>
              <a:rPr lang="pt-BR" altLang="pt-BR" sz="2600" b="1">
                <a:solidFill>
                  <a:schemeClr val="bg1"/>
                </a:solidFill>
              </a:rPr>
              <a:t> As classes serviam como </a:t>
            </a:r>
            <a:r>
              <a:rPr lang="pt-BR" altLang="pt-BR" sz="2600" b="1" i="1">
                <a:solidFill>
                  <a:schemeClr val="bg1"/>
                </a:solidFill>
              </a:rPr>
              <a:t>ferramenta evangelística e como agente discipulador.</a:t>
            </a:r>
            <a:endParaRPr lang="pt-BR" altLang="pt-BR" sz="2600" b="1">
              <a:solidFill>
                <a:schemeClr val="bg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DE7C1B3-A71C-FCEC-8023-9B08AEED849E}"/>
              </a:ext>
            </a:extLst>
          </p:cNvPr>
          <p:cNvSpPr txBox="1"/>
          <p:nvPr/>
        </p:nvSpPr>
        <p:spPr>
          <a:xfrm>
            <a:off x="6929454" y="6396335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CAPÍTULO 1</a:t>
            </a:r>
          </a:p>
        </p:txBody>
      </p:sp>
      <p:pic>
        <p:nvPicPr>
          <p:cNvPr id="27652" name="Imagem 31" descr="Logos.tif">
            <a:extLst>
              <a:ext uri="{FF2B5EF4-FFF2-40B4-BE49-F238E27FC236}">
                <a16:creationId xmlns:a16="http://schemas.microsoft.com/office/drawing/2014/main" id="{D0B89142-4E23-AC0B-F2FE-7ECC46E49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8088E6DD-6F22-A9D2-BA23-B754D0148DF7}"/>
              </a:ext>
            </a:extLst>
          </p:cNvPr>
          <p:cNvSpPr/>
          <p:nvPr/>
        </p:nvSpPr>
        <p:spPr>
          <a:xfrm>
            <a:off x="2844435" y="201019"/>
            <a:ext cx="6252161" cy="58477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latin typeface="+mn-lt"/>
                <a:cs typeface="+mn-cs"/>
              </a:rPr>
              <a:t>II. O QUE DIZEM OS ESPECIALISTAS?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A505E09-AB87-E616-2BA4-6034482D9F48}"/>
              </a:ext>
            </a:extLst>
          </p:cNvPr>
          <p:cNvSpPr/>
          <p:nvPr/>
        </p:nvSpPr>
        <p:spPr>
          <a:xfrm>
            <a:off x="2336104" y="1684668"/>
            <a:ext cx="4471792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1" algn="ctr">
              <a:spcBef>
                <a:spcPts val="0"/>
              </a:spcBef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 4. John Wesley</a:t>
            </a:r>
            <a:endParaRPr lang="pt-BR" sz="2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239B1D30-E589-8357-2C3C-6B3D3A1512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1163" y="2579688"/>
            <a:ext cx="8372475" cy="2919412"/>
          </a:xfrm>
        </p:spPr>
        <p:txBody>
          <a:bodyPr/>
          <a:lstStyle/>
          <a:p>
            <a:pPr marL="0" lvl="2" indent="0" eaLnBrk="1" hangingPunct="1">
              <a:spcBef>
                <a:spcPct val="0"/>
              </a:spcBef>
            </a:pPr>
            <a:r>
              <a:rPr lang="pt-BR" altLang="pt-BR" sz="2500" b="1">
                <a:solidFill>
                  <a:schemeClr val="bg1"/>
                </a:solidFill>
              </a:rPr>
              <a:t> “Não se podia fazer parte da igreja metodista sem ser</a:t>
            </a:r>
            <a:br>
              <a:rPr lang="pt-BR" altLang="pt-BR" sz="2500" b="1">
                <a:solidFill>
                  <a:schemeClr val="bg1"/>
                </a:solidFill>
              </a:rPr>
            </a:br>
            <a:r>
              <a:rPr lang="pt-BR" altLang="pt-BR" sz="2500" b="1">
                <a:solidFill>
                  <a:schemeClr val="bg1"/>
                </a:solidFill>
              </a:rPr>
              <a:t>    membro de uma classe e freqüentá-la regularmente”.</a:t>
            </a:r>
            <a:br>
              <a:rPr lang="pt-BR" altLang="pt-BR" sz="2500" b="1">
                <a:solidFill>
                  <a:schemeClr val="bg1"/>
                </a:solidFill>
              </a:rPr>
            </a:br>
            <a:r>
              <a:rPr lang="pt-BR" altLang="pt-BR" sz="2500" b="1">
                <a:solidFill>
                  <a:schemeClr val="bg1"/>
                </a:solidFill>
              </a:rPr>
              <a:t>    </a:t>
            </a:r>
            <a:r>
              <a:rPr lang="pt-BR" altLang="pt-BR" b="1" i="1">
                <a:solidFill>
                  <a:srgbClr val="92D050"/>
                </a:solidFill>
              </a:rPr>
              <a:t>(Como reavivar a Igreja do séc. 21, 108).</a:t>
            </a:r>
            <a:endParaRPr lang="pt-BR" altLang="pt-BR" sz="2500" b="1" i="1">
              <a:solidFill>
                <a:srgbClr val="92D050"/>
              </a:solidFill>
            </a:endParaRPr>
          </a:p>
          <a:p>
            <a:pPr marL="0" lvl="2" indent="0" eaLnBrk="1" hangingPunct="1">
              <a:spcBef>
                <a:spcPct val="0"/>
              </a:spcBef>
            </a:pPr>
            <a:endParaRPr lang="pt-BR" altLang="pt-BR" sz="2500" b="1">
              <a:solidFill>
                <a:schemeClr val="bg1"/>
              </a:solidFill>
            </a:endParaRPr>
          </a:p>
          <a:p>
            <a:pPr marL="0" lvl="2" indent="0" eaLnBrk="1" hangingPunct="1">
              <a:spcBef>
                <a:spcPct val="0"/>
              </a:spcBef>
            </a:pPr>
            <a:r>
              <a:rPr lang="pt-BR" altLang="pt-BR" sz="2500" b="1">
                <a:solidFill>
                  <a:schemeClr val="bg1"/>
                </a:solidFill>
              </a:rPr>
              <a:t> “Estou convencido mais do que nunca, que pregar como um</a:t>
            </a:r>
            <a:br>
              <a:rPr lang="pt-BR" altLang="pt-BR" sz="2500" b="1">
                <a:solidFill>
                  <a:schemeClr val="bg1"/>
                </a:solidFill>
              </a:rPr>
            </a:br>
            <a:r>
              <a:rPr lang="pt-BR" altLang="pt-BR" sz="2500" b="1">
                <a:solidFill>
                  <a:schemeClr val="bg1"/>
                </a:solidFill>
              </a:rPr>
              <a:t>    apóstolo, sem juntar depois os convertidos e treiná-los nos</a:t>
            </a:r>
            <a:br>
              <a:rPr lang="pt-BR" altLang="pt-BR" sz="2500" b="1">
                <a:solidFill>
                  <a:schemeClr val="bg1"/>
                </a:solidFill>
              </a:rPr>
            </a:br>
            <a:r>
              <a:rPr lang="pt-BR" altLang="pt-BR" sz="2500" b="1">
                <a:solidFill>
                  <a:schemeClr val="bg1"/>
                </a:solidFill>
              </a:rPr>
              <a:t>    caminhos de Deus, é somente gerar filhos para o matador”.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69AB2C4-69B2-3ABA-F93C-9635350377BC}"/>
              </a:ext>
            </a:extLst>
          </p:cNvPr>
          <p:cNvSpPr txBox="1"/>
          <p:nvPr/>
        </p:nvSpPr>
        <p:spPr>
          <a:xfrm>
            <a:off x="6929454" y="6396335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CAPÍTULO 1</a:t>
            </a:r>
          </a:p>
        </p:txBody>
      </p:sp>
      <p:pic>
        <p:nvPicPr>
          <p:cNvPr id="28676" name="Imagem 31" descr="Logos.tif">
            <a:extLst>
              <a:ext uri="{FF2B5EF4-FFF2-40B4-BE49-F238E27FC236}">
                <a16:creationId xmlns:a16="http://schemas.microsoft.com/office/drawing/2014/main" id="{55A23F35-D14C-578D-4311-4A77D3020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E2193FCA-AF1D-1E22-3069-707F3A8D096B}"/>
              </a:ext>
            </a:extLst>
          </p:cNvPr>
          <p:cNvSpPr/>
          <p:nvPr/>
        </p:nvSpPr>
        <p:spPr>
          <a:xfrm>
            <a:off x="2844435" y="201019"/>
            <a:ext cx="6252161" cy="58477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latin typeface="+mn-lt"/>
                <a:cs typeface="+mn-cs"/>
              </a:rPr>
              <a:t>II. O QUE DIZEM OS ESPECIALISTAS?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FE60820-31DE-DFE5-7835-9446792C6C7A}"/>
              </a:ext>
            </a:extLst>
          </p:cNvPr>
          <p:cNvSpPr/>
          <p:nvPr/>
        </p:nvSpPr>
        <p:spPr>
          <a:xfrm>
            <a:off x="2336104" y="1684668"/>
            <a:ext cx="4471792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1" algn="ctr">
              <a:spcBef>
                <a:spcPts val="0"/>
              </a:spcBef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 4. John Wesley</a:t>
            </a:r>
            <a:endParaRPr lang="pt-BR" sz="2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>
            <a:extLst>
              <a:ext uri="{FF2B5EF4-FFF2-40B4-BE49-F238E27FC236}">
                <a16:creationId xmlns:a16="http://schemas.microsoft.com/office/drawing/2014/main" id="{6AA96F56-FB99-9EFC-B663-9EDE66CA96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2313" y="3101975"/>
            <a:ext cx="7799387" cy="1795463"/>
          </a:xfrm>
        </p:spPr>
        <p:txBody>
          <a:bodyPr/>
          <a:lstStyle/>
          <a:p>
            <a:pPr marL="0" lvl="2" indent="0" eaLnBrk="1" hangingPunct="1">
              <a:spcBef>
                <a:spcPct val="0"/>
              </a:spcBef>
            </a:pPr>
            <a:r>
              <a:rPr lang="pt-BR" altLang="pt-BR" sz="2600" b="1">
                <a:solidFill>
                  <a:schemeClr val="bg1"/>
                </a:solidFill>
              </a:rPr>
              <a:t> “No ambiente da igreja adventista do sétimo dia] do século XXI, será tão necessário pertencer a um pequeno grupo como é agora estar presente no sábado de manhã.”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AF22990-144D-84DC-0FC7-B1C3DAED9AE9}"/>
              </a:ext>
            </a:extLst>
          </p:cNvPr>
          <p:cNvSpPr/>
          <p:nvPr/>
        </p:nvSpPr>
        <p:spPr>
          <a:xfrm>
            <a:off x="2336104" y="1684668"/>
            <a:ext cx="4471792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1" algn="ctr">
              <a:spcBef>
                <a:spcPts val="0"/>
              </a:spcBef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 5. Russel </a:t>
            </a:r>
            <a:r>
              <a:rPr lang="pt-BR" sz="2800" b="1" dirty="0" err="1">
                <a:solidFill>
                  <a:schemeClr val="bg1"/>
                </a:solidFill>
                <a:latin typeface="+mj-lt"/>
              </a:rPr>
              <a:t>Burril</a:t>
            </a:r>
            <a:r>
              <a:rPr lang="pt-BR" sz="2800" b="1" dirty="0">
                <a:solidFill>
                  <a:schemeClr val="bg1"/>
                </a:solidFill>
                <a:latin typeface="+mj-lt"/>
              </a:rPr>
              <a:t> - </a:t>
            </a:r>
            <a:r>
              <a:rPr lang="pt-BR" sz="2000" b="1" dirty="0">
                <a:solidFill>
                  <a:schemeClr val="bg1"/>
                </a:solidFill>
                <a:latin typeface="+mj-lt"/>
              </a:rPr>
              <a:t>Como Reavivar</a:t>
            </a:r>
            <a:endParaRPr lang="pt-B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822B8AD-BE9F-7891-2ABE-2BDDB48D1667}"/>
              </a:ext>
            </a:extLst>
          </p:cNvPr>
          <p:cNvSpPr txBox="1"/>
          <p:nvPr/>
        </p:nvSpPr>
        <p:spPr>
          <a:xfrm>
            <a:off x="6929454" y="6396335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CAPÍTULO 1</a:t>
            </a:r>
          </a:p>
        </p:txBody>
      </p:sp>
      <p:pic>
        <p:nvPicPr>
          <p:cNvPr id="29703" name="Imagem 31" descr="Logos.tif">
            <a:extLst>
              <a:ext uri="{FF2B5EF4-FFF2-40B4-BE49-F238E27FC236}">
                <a16:creationId xmlns:a16="http://schemas.microsoft.com/office/drawing/2014/main" id="{253C9517-6EE4-09F2-A9F5-4D32A8E41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BC4600A2-16F6-9F6A-D950-D32CE17488BE}"/>
              </a:ext>
            </a:extLst>
          </p:cNvPr>
          <p:cNvSpPr/>
          <p:nvPr/>
        </p:nvSpPr>
        <p:spPr>
          <a:xfrm>
            <a:off x="2844435" y="201019"/>
            <a:ext cx="6252161" cy="58477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latin typeface="+mn-lt"/>
                <a:cs typeface="+mn-cs"/>
              </a:rPr>
              <a:t>II. O QUE DIZEM OS ESPECIALISTAS?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FA8285D-A9DA-0CBF-2DCF-83A89503B9F6}"/>
              </a:ext>
            </a:extLst>
          </p:cNvPr>
          <p:cNvSpPr/>
          <p:nvPr/>
        </p:nvSpPr>
        <p:spPr>
          <a:xfrm>
            <a:off x="1177925" y="2360613"/>
            <a:ext cx="6764338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ctr">
              <a:spcBef>
                <a:spcPts val="0"/>
              </a:spcBef>
              <a:defRPr/>
            </a:pPr>
            <a:r>
              <a:rPr lang="pt-BR" sz="2000" b="1" kern="0" dirty="0">
                <a:solidFill>
                  <a:schemeClr val="bg1"/>
                </a:solidFill>
                <a:latin typeface="+mj-lt"/>
                <a:cs typeface="+mn-cs"/>
              </a:rPr>
              <a:t>A Igreja do Século 21, 117-122; Revolução na Igreja, 1212-131</a:t>
            </a:r>
            <a:endParaRPr lang="pt-BR" sz="2800" dirty="0">
              <a:solidFill>
                <a:schemeClr val="bg1"/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>
            <a:extLst>
              <a:ext uri="{FF2B5EF4-FFF2-40B4-BE49-F238E27FC236}">
                <a16:creationId xmlns:a16="http://schemas.microsoft.com/office/drawing/2014/main" id="{2707E285-7BAF-759B-F919-0D2D4B2964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2313" y="3014663"/>
            <a:ext cx="8008937" cy="2635250"/>
          </a:xfrm>
        </p:spPr>
        <p:txBody>
          <a:bodyPr/>
          <a:lstStyle/>
          <a:p>
            <a:pPr marL="0" lvl="2" indent="0" eaLnBrk="1" hangingPunct="1">
              <a:spcBef>
                <a:spcPct val="0"/>
              </a:spcBef>
            </a:pPr>
            <a:r>
              <a:rPr lang="pt-BR" altLang="pt-BR" sz="2600" b="1">
                <a:solidFill>
                  <a:schemeClr val="bg1"/>
                </a:solidFill>
              </a:rPr>
              <a:t> O motivo é que a igreja funcionará com </a:t>
            </a:r>
            <a:r>
              <a:rPr lang="pt-BR" altLang="pt-BR" sz="2600" b="1" i="1" u="sng">
                <a:solidFill>
                  <a:schemeClr val="bg1"/>
                </a:solidFill>
              </a:rPr>
              <a:t>base</a:t>
            </a:r>
            <a:r>
              <a:rPr lang="pt-BR" altLang="pt-BR" sz="2600" b="1">
                <a:solidFill>
                  <a:schemeClr val="bg1"/>
                </a:solidFill>
              </a:rPr>
              <a:t> </a:t>
            </a:r>
            <a:r>
              <a:rPr lang="pt-BR" altLang="pt-BR" sz="2600" b="1" i="1">
                <a:solidFill>
                  <a:schemeClr val="bg1"/>
                </a:solidFill>
              </a:rPr>
              <a:t>nos pequenos grupos</a:t>
            </a:r>
            <a:r>
              <a:rPr lang="pt-BR" altLang="pt-BR" sz="2600" b="1">
                <a:solidFill>
                  <a:schemeClr val="bg1"/>
                </a:solidFill>
              </a:rPr>
              <a:t>, em vez de ser com base no </a:t>
            </a:r>
            <a:r>
              <a:rPr lang="pt-BR" altLang="pt-BR" sz="2600" b="1" i="1">
                <a:solidFill>
                  <a:schemeClr val="bg1"/>
                </a:solidFill>
              </a:rPr>
              <a:t>modelo congregacional</a:t>
            </a:r>
            <a:r>
              <a:rPr lang="pt-BR" altLang="pt-BR" sz="2600" b="1">
                <a:solidFill>
                  <a:schemeClr val="bg1"/>
                </a:solidFill>
              </a:rPr>
              <a:t>.</a:t>
            </a:r>
          </a:p>
          <a:p>
            <a:pPr marL="0" lvl="2" indent="0" eaLnBrk="1" hangingPunct="1">
              <a:spcBef>
                <a:spcPct val="0"/>
              </a:spcBef>
            </a:pPr>
            <a:r>
              <a:rPr lang="pt-BR" altLang="pt-BR" sz="2600" b="1">
                <a:solidFill>
                  <a:schemeClr val="bg1"/>
                </a:solidFill>
              </a:rPr>
              <a:t> O tempo do pastor será gasto, não tanto na realização de funções ministeriais, mas no treino, formação e supervisão dos membros: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5E933B6-CB3E-F388-A294-1D4D4F2A994E}"/>
              </a:ext>
            </a:extLst>
          </p:cNvPr>
          <p:cNvSpPr/>
          <p:nvPr/>
        </p:nvSpPr>
        <p:spPr>
          <a:xfrm>
            <a:off x="2336104" y="1684668"/>
            <a:ext cx="4471792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1" algn="ctr">
              <a:spcBef>
                <a:spcPts val="0"/>
              </a:spcBef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 5. Russel </a:t>
            </a:r>
            <a:r>
              <a:rPr lang="pt-BR" sz="2800" b="1" dirty="0" err="1">
                <a:solidFill>
                  <a:schemeClr val="bg1"/>
                </a:solidFill>
                <a:latin typeface="+mj-lt"/>
              </a:rPr>
              <a:t>Burril</a:t>
            </a:r>
            <a:r>
              <a:rPr lang="pt-BR" sz="2800" b="1" dirty="0">
                <a:solidFill>
                  <a:schemeClr val="bg1"/>
                </a:solidFill>
                <a:latin typeface="+mj-lt"/>
              </a:rPr>
              <a:t> - </a:t>
            </a:r>
            <a:r>
              <a:rPr lang="pt-BR" sz="2000" b="1" dirty="0">
                <a:solidFill>
                  <a:schemeClr val="bg1"/>
                </a:solidFill>
                <a:latin typeface="+mj-lt"/>
              </a:rPr>
              <a:t>Como Reavivar</a:t>
            </a:r>
            <a:endParaRPr lang="pt-B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F3460C7-9D99-E398-5738-274C2D9048EF}"/>
              </a:ext>
            </a:extLst>
          </p:cNvPr>
          <p:cNvSpPr txBox="1"/>
          <p:nvPr/>
        </p:nvSpPr>
        <p:spPr>
          <a:xfrm>
            <a:off x="6929454" y="6396335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CAPÍTULO 1</a:t>
            </a:r>
          </a:p>
        </p:txBody>
      </p:sp>
      <p:pic>
        <p:nvPicPr>
          <p:cNvPr id="30727" name="Imagem 31" descr="Logos.tif">
            <a:extLst>
              <a:ext uri="{FF2B5EF4-FFF2-40B4-BE49-F238E27FC236}">
                <a16:creationId xmlns:a16="http://schemas.microsoft.com/office/drawing/2014/main" id="{F466BCF0-07C8-0982-1116-460783993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1ED5AAD4-5A89-EFF6-F9FF-38E6EC9194BC}"/>
              </a:ext>
            </a:extLst>
          </p:cNvPr>
          <p:cNvSpPr/>
          <p:nvPr/>
        </p:nvSpPr>
        <p:spPr>
          <a:xfrm>
            <a:off x="2844435" y="201019"/>
            <a:ext cx="6252161" cy="58477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latin typeface="+mn-lt"/>
                <a:cs typeface="+mn-cs"/>
              </a:rPr>
              <a:t>II. O QUE DIZEM OS ESPECIALISTAS?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AD870AF-556F-5637-6860-3144277B35F2}"/>
              </a:ext>
            </a:extLst>
          </p:cNvPr>
          <p:cNvSpPr/>
          <p:nvPr/>
        </p:nvSpPr>
        <p:spPr>
          <a:xfrm>
            <a:off x="1177925" y="2360613"/>
            <a:ext cx="6764338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ctr">
              <a:spcBef>
                <a:spcPts val="0"/>
              </a:spcBef>
              <a:defRPr/>
            </a:pPr>
            <a:r>
              <a:rPr lang="pt-BR" sz="2000" b="1" kern="0" dirty="0">
                <a:solidFill>
                  <a:schemeClr val="bg1"/>
                </a:solidFill>
                <a:latin typeface="+mj-lt"/>
                <a:cs typeface="+mn-cs"/>
              </a:rPr>
              <a:t>A Igreja do Século 21, 117-122; Revolução na Igreja, 1212-131</a:t>
            </a:r>
            <a:endParaRPr lang="pt-BR" sz="2800" dirty="0">
              <a:solidFill>
                <a:schemeClr val="bg1"/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3F16B0D-39F6-F5E5-51CA-860A22843F8E}"/>
              </a:ext>
            </a:extLst>
          </p:cNvPr>
          <p:cNvSpPr txBox="1"/>
          <p:nvPr/>
        </p:nvSpPr>
        <p:spPr>
          <a:xfrm>
            <a:off x="6929454" y="6396335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CAPÍTULO 1</a:t>
            </a:r>
          </a:p>
        </p:txBody>
      </p:sp>
      <p:pic>
        <p:nvPicPr>
          <p:cNvPr id="31747" name="Imagem 31" descr="Logos.tif">
            <a:extLst>
              <a:ext uri="{FF2B5EF4-FFF2-40B4-BE49-F238E27FC236}">
                <a16:creationId xmlns:a16="http://schemas.microsoft.com/office/drawing/2014/main" id="{9C89DE40-FD6C-5450-C2DD-926D02121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B088B7DC-5624-32AC-8C47-92E74747A8B7}"/>
              </a:ext>
            </a:extLst>
          </p:cNvPr>
          <p:cNvSpPr/>
          <p:nvPr/>
        </p:nvSpPr>
        <p:spPr>
          <a:xfrm>
            <a:off x="2844435" y="201019"/>
            <a:ext cx="6252161" cy="58477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latin typeface="+mn-lt"/>
                <a:cs typeface="+mn-cs"/>
              </a:rPr>
              <a:t>II. O QUE DIZEM OS ESPECIALISTAS?</a:t>
            </a:r>
          </a:p>
        </p:txBody>
      </p:sp>
      <p:pic>
        <p:nvPicPr>
          <p:cNvPr id="8" name="Imagem 7" descr="Imagem1.jpg">
            <a:extLst>
              <a:ext uri="{FF2B5EF4-FFF2-40B4-BE49-F238E27FC236}">
                <a16:creationId xmlns:a16="http://schemas.microsoft.com/office/drawing/2014/main" id="{3518C68D-45F2-D932-E294-1C80CCB87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550" y="1031875"/>
            <a:ext cx="6829425" cy="5072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>
            <a:extLst>
              <a:ext uri="{FF2B5EF4-FFF2-40B4-BE49-F238E27FC236}">
                <a16:creationId xmlns:a16="http://schemas.microsoft.com/office/drawing/2014/main" id="{96337CB9-1BCC-02A9-1E06-75D2FE4487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58813" y="3051175"/>
            <a:ext cx="7921625" cy="1420813"/>
          </a:xfrm>
        </p:spPr>
        <p:txBody>
          <a:bodyPr/>
          <a:lstStyle/>
          <a:p>
            <a:pPr marL="0" lvl="2" indent="0" eaLnBrk="1" hangingPunct="1">
              <a:spcBef>
                <a:spcPct val="0"/>
              </a:spcBef>
            </a:pPr>
            <a:r>
              <a:rPr lang="pt-BR" altLang="pt-BR" sz="2600" b="1">
                <a:solidFill>
                  <a:schemeClr val="bg1"/>
                </a:solidFill>
              </a:rPr>
              <a:t> “Se queremos ser fiéis ao que dizem a Bíblia e EGW, </a:t>
            </a:r>
            <a:br>
              <a:rPr lang="pt-BR" altLang="pt-BR" sz="2600" b="1">
                <a:solidFill>
                  <a:schemeClr val="bg1"/>
                </a:solidFill>
              </a:rPr>
            </a:br>
            <a:r>
              <a:rPr lang="pt-BR" altLang="pt-BR" sz="2600" b="1">
                <a:solidFill>
                  <a:schemeClr val="bg1"/>
                </a:solidFill>
              </a:rPr>
              <a:t>os PGs não podem ser opcionais, mas a </a:t>
            </a:r>
            <a:r>
              <a:rPr lang="pt-BR" altLang="pt-BR" sz="2600" b="1" i="1" u="sng">
                <a:solidFill>
                  <a:schemeClr val="bg1"/>
                </a:solidFill>
              </a:rPr>
              <a:t>BASE</a:t>
            </a:r>
            <a:r>
              <a:rPr lang="pt-BR" altLang="pt-BR" sz="2600" b="1">
                <a:solidFill>
                  <a:schemeClr val="bg1"/>
                </a:solidFill>
              </a:rPr>
              <a:t> do esforço cristão. O centro canalizador das atividades da igreja”.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F24075-1935-5B24-27B7-FB4A591F9AAB}"/>
              </a:ext>
            </a:extLst>
          </p:cNvPr>
          <p:cNvSpPr txBox="1"/>
          <p:nvPr/>
        </p:nvSpPr>
        <p:spPr>
          <a:xfrm>
            <a:off x="6929454" y="6396335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CAPÍTULO 1</a:t>
            </a:r>
          </a:p>
        </p:txBody>
      </p:sp>
      <p:pic>
        <p:nvPicPr>
          <p:cNvPr id="32772" name="Imagem 31" descr="Logos.tif">
            <a:extLst>
              <a:ext uri="{FF2B5EF4-FFF2-40B4-BE49-F238E27FC236}">
                <a16:creationId xmlns:a16="http://schemas.microsoft.com/office/drawing/2014/main" id="{6D037EA9-B83C-C0CE-6BE5-D74D7D188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20F9CF43-677F-03FC-6B9E-F3C6C9CCE926}"/>
              </a:ext>
            </a:extLst>
          </p:cNvPr>
          <p:cNvSpPr/>
          <p:nvPr/>
        </p:nvSpPr>
        <p:spPr>
          <a:xfrm>
            <a:off x="2844435" y="201019"/>
            <a:ext cx="6252161" cy="58477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latin typeface="+mn-lt"/>
                <a:cs typeface="+mn-cs"/>
              </a:rPr>
              <a:t>II. O QUE DIZEM OS ESPECIALISTAS?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3D3BC20-9CFB-E28C-C077-168AAF45A5DF}"/>
              </a:ext>
            </a:extLst>
          </p:cNvPr>
          <p:cNvSpPr/>
          <p:nvPr/>
        </p:nvSpPr>
        <p:spPr>
          <a:xfrm>
            <a:off x="1033397" y="1860032"/>
            <a:ext cx="7077206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1" algn="ctr">
              <a:spcBef>
                <a:spcPts val="0"/>
              </a:spcBef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 6. Kurt </a:t>
            </a:r>
            <a:r>
              <a:rPr lang="pt-BR" sz="2800" b="1" dirty="0" err="1">
                <a:solidFill>
                  <a:schemeClr val="bg1"/>
                </a:solidFill>
                <a:latin typeface="+mj-lt"/>
              </a:rPr>
              <a:t>Jonson</a:t>
            </a:r>
            <a:r>
              <a:rPr lang="pt-BR" sz="2800" b="1" dirty="0">
                <a:solidFill>
                  <a:schemeClr val="bg1"/>
                </a:solidFill>
                <a:latin typeface="+mj-lt"/>
              </a:rPr>
              <a:t> – </a:t>
            </a:r>
            <a:r>
              <a:rPr lang="pt-BR" sz="2000" b="1" dirty="0">
                <a:solidFill>
                  <a:schemeClr val="bg1"/>
                </a:solidFill>
                <a:latin typeface="+mj-lt"/>
              </a:rPr>
              <a:t>Pequenos Grupo para o Tempo do Fim</a:t>
            </a:r>
            <a:endParaRPr lang="pt-BR" sz="2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D2BFE6D1-6D06-090A-5A7E-920663D65B51}"/>
              </a:ext>
            </a:extLst>
          </p:cNvPr>
          <p:cNvSpPr txBox="1"/>
          <p:nvPr/>
        </p:nvSpPr>
        <p:spPr>
          <a:xfrm>
            <a:off x="6929454" y="6396335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CAPÍTULO 1</a:t>
            </a:r>
          </a:p>
        </p:txBody>
      </p:sp>
      <p:pic>
        <p:nvPicPr>
          <p:cNvPr id="15363" name="Imagem 31" descr="Logos.tif">
            <a:extLst>
              <a:ext uri="{FF2B5EF4-FFF2-40B4-BE49-F238E27FC236}">
                <a16:creationId xmlns:a16="http://schemas.microsoft.com/office/drawing/2014/main" id="{338D95EC-30F0-7D58-9826-4AB31FDDB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7D24A319-968C-C67B-4401-B371FF539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88" y="2530475"/>
            <a:ext cx="733107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>
              <a:spcBef>
                <a:spcPts val="0"/>
              </a:spcBef>
              <a:defRPr/>
            </a:pPr>
            <a:r>
              <a:rPr lang="pt-BR" sz="2800" b="1" kern="0" dirty="0">
                <a:solidFill>
                  <a:schemeClr val="bg1"/>
                </a:solidFill>
                <a:latin typeface="+mn-lt"/>
                <a:cs typeface="+mn-cs"/>
              </a:rPr>
              <a:t>“A formação de pequenos grupos como </a:t>
            </a:r>
            <a:r>
              <a:rPr lang="pt-BR" sz="2800" b="1" u="sng" kern="0" dirty="0">
                <a:solidFill>
                  <a:schemeClr val="bg1"/>
                </a:solidFill>
                <a:latin typeface="+mn-lt"/>
                <a:cs typeface="+mn-cs"/>
              </a:rPr>
              <a:t>base de esforço cristão</a:t>
            </a:r>
            <a:r>
              <a:rPr lang="pt-BR" sz="2800" b="1" kern="0" dirty="0">
                <a:solidFill>
                  <a:schemeClr val="bg1"/>
                </a:solidFill>
                <a:latin typeface="+mn-lt"/>
                <a:cs typeface="+mn-cs"/>
              </a:rPr>
              <a:t>, foi-me apresentada por Aquele </a:t>
            </a:r>
            <a:br>
              <a:rPr lang="pt-BR" sz="2800" b="1" kern="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pt-BR" sz="2800" b="1" kern="0" dirty="0">
                <a:solidFill>
                  <a:schemeClr val="bg1"/>
                </a:solidFill>
                <a:latin typeface="+mn-lt"/>
                <a:cs typeface="+mn-cs"/>
              </a:rPr>
              <a:t>que não pode errar”. </a:t>
            </a:r>
            <a:r>
              <a:rPr lang="en-US" sz="2400" b="1" i="1" kern="0" dirty="0" err="1">
                <a:solidFill>
                  <a:srgbClr val="92D050"/>
                </a:solidFill>
                <a:latin typeface="+mn-lt"/>
                <a:cs typeface="+mn-cs"/>
              </a:rPr>
              <a:t>Serviço</a:t>
            </a:r>
            <a:r>
              <a:rPr lang="en-US" sz="2400" b="1" i="1" kern="0" dirty="0">
                <a:solidFill>
                  <a:srgbClr val="92D050"/>
                </a:solidFill>
                <a:latin typeface="+mn-lt"/>
                <a:cs typeface="+mn-cs"/>
              </a:rPr>
              <a:t> </a:t>
            </a:r>
            <a:r>
              <a:rPr lang="en-US" sz="2400" b="1" i="1" kern="0" dirty="0" err="1">
                <a:solidFill>
                  <a:srgbClr val="92D050"/>
                </a:solidFill>
                <a:latin typeface="+mn-lt"/>
                <a:cs typeface="+mn-cs"/>
              </a:rPr>
              <a:t>Cristão</a:t>
            </a:r>
            <a:r>
              <a:rPr lang="en-US" sz="2400" b="1" i="1" kern="0" dirty="0">
                <a:solidFill>
                  <a:srgbClr val="92D050"/>
                </a:solidFill>
                <a:latin typeface="+mn-lt"/>
                <a:cs typeface="+mn-cs"/>
              </a:rPr>
              <a:t>, 72.</a:t>
            </a:r>
            <a:endParaRPr lang="pt-BR" sz="2400" b="1" i="1" kern="0" dirty="0">
              <a:solidFill>
                <a:srgbClr val="92D05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strips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moises_022">
            <a:extLst>
              <a:ext uri="{FF2B5EF4-FFF2-40B4-BE49-F238E27FC236}">
                <a16:creationId xmlns:a16="http://schemas.microsoft.com/office/drawing/2014/main" id="{2C6D1172-42BE-917B-F174-F04A5E732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r="11250" b="13251"/>
          <a:stretch>
            <a:fillRect/>
          </a:stretch>
        </p:blipFill>
        <p:spPr bwMode="auto">
          <a:xfrm>
            <a:off x="3416300" y="1417638"/>
            <a:ext cx="5207000" cy="4043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3" name="Rectangle 6">
            <a:extLst>
              <a:ext uri="{FF2B5EF4-FFF2-40B4-BE49-F238E27FC236}">
                <a16:creationId xmlns:a16="http://schemas.microsoft.com/office/drawing/2014/main" id="{DC94FD55-4E05-E2C3-2452-2A21E68A9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742" y="1961628"/>
            <a:ext cx="2146100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chemeClr val="bg1"/>
                </a:solidFill>
              </a:rPr>
              <a:t>Êxodo 18:13-27</a:t>
            </a:r>
          </a:p>
        </p:txBody>
      </p:sp>
      <p:sp>
        <p:nvSpPr>
          <p:cNvPr id="22534" name="Rectangle 8">
            <a:extLst>
              <a:ext uri="{FF2B5EF4-FFF2-40B4-BE49-F238E27FC236}">
                <a16:creationId xmlns:a16="http://schemas.microsoft.com/office/drawing/2014/main" id="{01AF036C-3A6A-1E10-5744-C25A15725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5" y="2911475"/>
            <a:ext cx="2784475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  <a:cs typeface="+mn-cs"/>
              </a:rPr>
              <a:t>Sobre cada </a:t>
            </a:r>
            <a:br>
              <a:rPr lang="pt-BR" sz="2800" b="1" dirty="0">
                <a:solidFill>
                  <a:schemeClr val="bg1"/>
                </a:solidFill>
                <a:latin typeface="+mj-lt"/>
                <a:cs typeface="+mn-cs"/>
              </a:rPr>
            </a:br>
            <a:r>
              <a:rPr lang="pt-BR" sz="2800" b="1" dirty="0">
                <a:solidFill>
                  <a:schemeClr val="bg1"/>
                </a:solidFill>
                <a:latin typeface="+mj-lt"/>
                <a:cs typeface="+mn-cs"/>
              </a:rPr>
              <a:t>grupo de dez </a:t>
            </a:r>
            <a:br>
              <a:rPr lang="pt-BR" sz="2800" b="1" dirty="0">
                <a:solidFill>
                  <a:schemeClr val="bg1"/>
                </a:solidFill>
                <a:latin typeface="+mj-lt"/>
                <a:cs typeface="+mn-cs"/>
              </a:rPr>
            </a:br>
            <a:r>
              <a:rPr lang="pt-BR" sz="2800" b="1" dirty="0">
                <a:solidFill>
                  <a:schemeClr val="bg1"/>
                </a:solidFill>
                <a:latin typeface="+mj-lt"/>
                <a:cs typeface="+mn-cs"/>
              </a:rPr>
              <a:t>havia um líder.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8F929F4-730C-5056-39AD-108D3C280BDD}"/>
              </a:ext>
            </a:extLst>
          </p:cNvPr>
          <p:cNvSpPr/>
          <p:nvPr/>
        </p:nvSpPr>
        <p:spPr>
          <a:xfrm>
            <a:off x="4897248" y="201019"/>
            <a:ext cx="4199355" cy="58477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latin typeface="+mn-lt"/>
                <a:cs typeface="+mn-cs"/>
              </a:rPr>
              <a:t>III. O QUE DIZ A BÍBLIA?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26065B0-03F7-DF98-2128-1D07A8A58FD1}"/>
              </a:ext>
            </a:extLst>
          </p:cNvPr>
          <p:cNvSpPr txBox="1"/>
          <p:nvPr/>
        </p:nvSpPr>
        <p:spPr>
          <a:xfrm>
            <a:off x="6929454" y="6396335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CAPÍTULO 1</a:t>
            </a:r>
          </a:p>
        </p:txBody>
      </p:sp>
      <p:pic>
        <p:nvPicPr>
          <p:cNvPr id="33803" name="Imagem 31" descr="Logos.tif">
            <a:extLst>
              <a:ext uri="{FF2B5EF4-FFF2-40B4-BE49-F238E27FC236}">
                <a16:creationId xmlns:a16="http://schemas.microsoft.com/office/drawing/2014/main" id="{E303B11F-AD9F-5015-C1DC-2041514EE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>
            <a:extLst>
              <a:ext uri="{FF2B5EF4-FFF2-40B4-BE49-F238E27FC236}">
                <a16:creationId xmlns:a16="http://schemas.microsoft.com/office/drawing/2014/main" id="{2CD23FEE-DF91-D7B9-B1BF-A8DD099251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7725" y="2955925"/>
            <a:ext cx="7532688" cy="2505075"/>
          </a:xfrm>
        </p:spPr>
        <p:txBody>
          <a:bodyPr/>
          <a:lstStyle/>
          <a:p>
            <a:pPr marL="0" lvl="2" indent="0" eaLnBrk="1" hangingPunct="1">
              <a:spcBef>
                <a:spcPct val="0"/>
              </a:spcBef>
            </a:pPr>
            <a:r>
              <a:rPr lang="pt-BR" altLang="pt-BR" b="1">
                <a:solidFill>
                  <a:schemeClr val="bg1"/>
                </a:solidFill>
              </a:rPr>
              <a:t> Jesus formou um grupo de doze.</a:t>
            </a:r>
          </a:p>
          <a:p>
            <a:pPr marL="0" lvl="2" indent="0" eaLnBrk="1" hangingPunct="1">
              <a:spcBef>
                <a:spcPct val="0"/>
              </a:spcBef>
            </a:pPr>
            <a:r>
              <a:rPr lang="pt-BR" altLang="pt-BR" b="1">
                <a:solidFill>
                  <a:schemeClr val="bg1"/>
                </a:solidFill>
              </a:rPr>
              <a:t> A maior preocupação de Jesus não era com a multidão,</a:t>
            </a:r>
            <a:br>
              <a:rPr lang="pt-BR" altLang="pt-BR" b="1">
                <a:solidFill>
                  <a:schemeClr val="bg1"/>
                </a:solidFill>
              </a:rPr>
            </a:br>
            <a:r>
              <a:rPr lang="pt-BR" altLang="pt-BR" b="1">
                <a:solidFill>
                  <a:schemeClr val="bg1"/>
                </a:solidFill>
              </a:rPr>
              <a:t>  mas com os homens a  quem a multidão seguiria após</a:t>
            </a:r>
            <a:br>
              <a:rPr lang="pt-BR" altLang="pt-BR" b="1">
                <a:solidFill>
                  <a:schemeClr val="bg1"/>
                </a:solidFill>
              </a:rPr>
            </a:br>
            <a:r>
              <a:rPr lang="pt-BR" altLang="pt-BR" b="1">
                <a:solidFill>
                  <a:schemeClr val="bg1"/>
                </a:solidFill>
              </a:rPr>
              <a:t>  Sua partida.</a:t>
            </a:r>
          </a:p>
          <a:p>
            <a:pPr marL="0" lvl="2" indent="0" eaLnBrk="1" hangingPunct="1">
              <a:spcBef>
                <a:spcPct val="0"/>
              </a:spcBef>
            </a:pPr>
            <a:r>
              <a:rPr lang="pt-BR" altLang="pt-BR" b="1">
                <a:solidFill>
                  <a:schemeClr val="bg1"/>
                </a:solidFill>
              </a:rPr>
              <a:t> Por isso Ele escolheu associar-se mais intimamente com</a:t>
            </a:r>
            <a:br>
              <a:rPr lang="pt-BR" altLang="pt-BR" b="1">
                <a:solidFill>
                  <a:schemeClr val="bg1"/>
                </a:solidFill>
              </a:rPr>
            </a:br>
            <a:r>
              <a:rPr lang="pt-BR" altLang="pt-BR" b="1">
                <a:solidFill>
                  <a:schemeClr val="bg1"/>
                </a:solidFill>
              </a:rPr>
              <a:t>  os doze.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CA90AAC-42F5-055D-1460-E28241705008}"/>
              </a:ext>
            </a:extLst>
          </p:cNvPr>
          <p:cNvSpPr/>
          <p:nvPr/>
        </p:nvSpPr>
        <p:spPr>
          <a:xfrm>
            <a:off x="2336104" y="1684668"/>
            <a:ext cx="4471792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1" algn="ctr">
              <a:spcBef>
                <a:spcPts val="0"/>
              </a:spcBef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 Jesus e os Doze</a:t>
            </a:r>
            <a:endParaRPr lang="pt-B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46D5F2B-ACC7-9613-7B0C-DA35833F7894}"/>
              </a:ext>
            </a:extLst>
          </p:cNvPr>
          <p:cNvSpPr txBox="1"/>
          <p:nvPr/>
        </p:nvSpPr>
        <p:spPr>
          <a:xfrm>
            <a:off x="6929454" y="6396335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CAPÍTULO 1</a:t>
            </a:r>
          </a:p>
        </p:txBody>
      </p:sp>
      <p:pic>
        <p:nvPicPr>
          <p:cNvPr id="34823" name="Imagem 31" descr="Logos.tif">
            <a:extLst>
              <a:ext uri="{FF2B5EF4-FFF2-40B4-BE49-F238E27FC236}">
                <a16:creationId xmlns:a16="http://schemas.microsoft.com/office/drawing/2014/main" id="{46CB841C-6294-C71F-2534-255933FB0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4ACB7280-FA1D-E817-C2ED-6E9D17E99420}"/>
              </a:ext>
            </a:extLst>
          </p:cNvPr>
          <p:cNvSpPr/>
          <p:nvPr/>
        </p:nvSpPr>
        <p:spPr>
          <a:xfrm>
            <a:off x="2598738" y="2360613"/>
            <a:ext cx="39465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ctr">
              <a:spcBef>
                <a:spcPts val="0"/>
              </a:spcBef>
              <a:defRPr/>
            </a:pPr>
            <a:r>
              <a:rPr lang="pt-BR" sz="2000" b="1" kern="0" dirty="0">
                <a:solidFill>
                  <a:schemeClr val="bg1"/>
                </a:solidFill>
                <a:latin typeface="+mj-lt"/>
                <a:cs typeface="+mn-cs"/>
              </a:rPr>
              <a:t>Marcos 3:13-19</a:t>
            </a:r>
            <a:endParaRPr lang="pt-BR" sz="28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B357A35-8283-7F0D-387D-B5D2A2F9B8C8}"/>
              </a:ext>
            </a:extLst>
          </p:cNvPr>
          <p:cNvSpPr/>
          <p:nvPr/>
        </p:nvSpPr>
        <p:spPr>
          <a:xfrm>
            <a:off x="4897248" y="201019"/>
            <a:ext cx="4199355" cy="58477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latin typeface="+mn-lt"/>
                <a:cs typeface="+mn-cs"/>
              </a:rPr>
              <a:t>III. O QUE DIZ A BÍBLIA?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>
            <a:extLst>
              <a:ext uri="{FF2B5EF4-FFF2-40B4-BE49-F238E27FC236}">
                <a16:creationId xmlns:a16="http://schemas.microsoft.com/office/drawing/2014/main" id="{1A5A3EBB-E783-C913-78F2-A5A9F90B5F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6288" y="3132138"/>
            <a:ext cx="7591425" cy="676275"/>
          </a:xfrm>
        </p:spPr>
        <p:txBody>
          <a:bodyPr/>
          <a:lstStyle/>
          <a:p>
            <a:pPr marL="0" lvl="2" indent="0" eaLnBrk="1" hangingPunct="1">
              <a:spcBef>
                <a:spcPct val="0"/>
              </a:spcBef>
            </a:pPr>
            <a:r>
              <a:rPr lang="pt-BR" altLang="pt-BR" sz="2600" b="1">
                <a:solidFill>
                  <a:schemeClr val="bg1"/>
                </a:solidFill>
              </a:rPr>
              <a:t> A espinha dorsal da Igreja era as reuniões nos lares.</a:t>
            </a:r>
          </a:p>
          <a:p>
            <a:pPr marL="0" lvl="2" indent="0" eaLnBrk="1" hangingPunct="1">
              <a:spcBef>
                <a:spcPct val="0"/>
              </a:spcBef>
            </a:pPr>
            <a:endParaRPr lang="pt-BR" altLang="pt-BR" sz="2600" b="1">
              <a:solidFill>
                <a:schemeClr val="bg1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7C6E492-8BA2-844F-D069-39E21B76BCBF}"/>
              </a:ext>
            </a:extLst>
          </p:cNvPr>
          <p:cNvSpPr/>
          <p:nvPr/>
        </p:nvSpPr>
        <p:spPr>
          <a:xfrm>
            <a:off x="2336104" y="1684668"/>
            <a:ext cx="4471792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1" algn="ctr">
              <a:spcBef>
                <a:spcPts val="0"/>
              </a:spcBef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</a:rPr>
              <a:t>A Igreja Apostólica</a:t>
            </a:r>
            <a:endParaRPr lang="pt-B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1E99699-E2DE-4621-D416-B8050EBD69C0}"/>
              </a:ext>
            </a:extLst>
          </p:cNvPr>
          <p:cNvSpPr txBox="1"/>
          <p:nvPr/>
        </p:nvSpPr>
        <p:spPr>
          <a:xfrm>
            <a:off x="6929454" y="6396335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CAPÍTULO 1</a:t>
            </a:r>
          </a:p>
        </p:txBody>
      </p:sp>
      <p:pic>
        <p:nvPicPr>
          <p:cNvPr id="35847" name="Imagem 31" descr="Logos.tif">
            <a:extLst>
              <a:ext uri="{FF2B5EF4-FFF2-40B4-BE49-F238E27FC236}">
                <a16:creationId xmlns:a16="http://schemas.microsoft.com/office/drawing/2014/main" id="{7FE9EDCF-9F8B-D682-8677-DA7FDCC0A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6ABD4B4C-9AF4-B001-B763-5C659FFAAA44}"/>
              </a:ext>
            </a:extLst>
          </p:cNvPr>
          <p:cNvSpPr/>
          <p:nvPr/>
        </p:nvSpPr>
        <p:spPr>
          <a:xfrm>
            <a:off x="1766888" y="2360613"/>
            <a:ext cx="56610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ctr">
              <a:defRPr/>
            </a:pPr>
            <a:r>
              <a:rPr lang="pt-BR" sz="2000" b="1" dirty="0">
                <a:solidFill>
                  <a:schemeClr val="bg1"/>
                </a:solidFill>
                <a:latin typeface="+mj-lt"/>
                <a:cs typeface="+mn-cs"/>
              </a:rPr>
              <a:t>Rom.16:5; I Cor.16:19; </a:t>
            </a:r>
            <a:r>
              <a:rPr lang="pt-BR" sz="2000" b="1" dirty="0" err="1">
                <a:solidFill>
                  <a:schemeClr val="bg1"/>
                </a:solidFill>
                <a:latin typeface="+mj-lt"/>
                <a:cs typeface="+mn-cs"/>
              </a:rPr>
              <a:t>Colossenses</a:t>
            </a:r>
            <a:r>
              <a:rPr lang="pt-BR" sz="2000" b="1" dirty="0">
                <a:solidFill>
                  <a:schemeClr val="bg1"/>
                </a:solidFill>
                <a:latin typeface="+mj-lt"/>
                <a:cs typeface="+mn-cs"/>
              </a:rPr>
              <a:t> 4:15; </a:t>
            </a:r>
            <a:r>
              <a:rPr lang="pt-BR" sz="2000" b="1" dirty="0" err="1">
                <a:solidFill>
                  <a:schemeClr val="bg1"/>
                </a:solidFill>
                <a:latin typeface="+mj-lt"/>
                <a:cs typeface="+mn-cs"/>
              </a:rPr>
              <a:t>Filemon</a:t>
            </a:r>
            <a:r>
              <a:rPr lang="pt-BR" sz="2000" b="1" dirty="0">
                <a:solidFill>
                  <a:schemeClr val="bg1"/>
                </a:solidFill>
                <a:latin typeface="+mj-lt"/>
                <a:cs typeface="+mn-cs"/>
              </a:rPr>
              <a:t> 2</a:t>
            </a:r>
            <a:endParaRPr lang="pt-BR" sz="28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E7FE7437-4D28-490C-C543-71C51E68A31F}"/>
              </a:ext>
            </a:extLst>
          </p:cNvPr>
          <p:cNvSpPr/>
          <p:nvPr/>
        </p:nvSpPr>
        <p:spPr>
          <a:xfrm>
            <a:off x="4897248" y="201019"/>
            <a:ext cx="4199355" cy="58477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latin typeface="+mn-lt"/>
                <a:cs typeface="+mn-cs"/>
              </a:rPr>
              <a:t>III. O QUE DIZ A BÍBLIA?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>
            <a:extLst>
              <a:ext uri="{FF2B5EF4-FFF2-40B4-BE49-F238E27FC236}">
                <a16:creationId xmlns:a16="http://schemas.microsoft.com/office/drawing/2014/main" id="{9084AD99-A33E-18D2-E4E8-39D3E2842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99075"/>
            <a:ext cx="91440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latin typeface="+mj-lt"/>
                <a:cs typeface="+mn-cs"/>
              </a:rPr>
              <a:t>E o </a:t>
            </a:r>
            <a:r>
              <a:rPr lang="en-US" sz="2800" b="1" dirty="0" err="1">
                <a:solidFill>
                  <a:schemeClr val="bg1"/>
                </a:solidFill>
                <a:latin typeface="+mj-lt"/>
                <a:cs typeface="+mn-cs"/>
              </a:rPr>
              <a:t>que</a:t>
            </a:r>
            <a:r>
              <a:rPr lang="en-US" sz="2800" b="1" dirty="0">
                <a:solidFill>
                  <a:schemeClr val="bg1"/>
                </a:solidFill>
                <a:latin typeface="+mj-lt"/>
                <a:cs typeface="+mn-cs"/>
              </a:rPr>
              <a:t> de </a:t>
            </a:r>
            <a:r>
              <a:rPr lang="en-US" sz="2800" b="1" dirty="0" err="1">
                <a:solidFill>
                  <a:schemeClr val="bg1"/>
                </a:solidFill>
                <a:latin typeface="+mj-lt"/>
                <a:cs typeface="+mn-cs"/>
              </a:rPr>
              <a:t>minha</a:t>
            </a:r>
            <a:r>
              <a:rPr lang="en-US" sz="2800" b="1" dirty="0">
                <a:solidFill>
                  <a:schemeClr val="bg1"/>
                </a:solidFill>
                <a:latin typeface="+mj-lt"/>
                <a:cs typeface="+mn-cs"/>
              </a:rPr>
              <a:t> parte </a:t>
            </a:r>
            <a:r>
              <a:rPr lang="en-US" sz="2800" b="1" dirty="0" err="1">
                <a:solidFill>
                  <a:schemeClr val="bg1"/>
                </a:solidFill>
                <a:latin typeface="+mj-lt"/>
                <a:cs typeface="+mn-cs"/>
              </a:rPr>
              <a:t>ouviste</a:t>
            </a:r>
            <a:r>
              <a:rPr lang="en-US" sz="2800" b="1" dirty="0">
                <a:solidFill>
                  <a:schemeClr val="bg1"/>
                </a:solidFill>
                <a:latin typeface="+mj-lt"/>
                <a:cs typeface="+mn-cs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j-lt"/>
                <a:cs typeface="+mn-cs"/>
              </a:rPr>
              <a:t>através</a:t>
            </a:r>
            <a:r>
              <a:rPr lang="en-US" sz="2800" b="1" dirty="0">
                <a:solidFill>
                  <a:schemeClr val="bg1"/>
                </a:solidFill>
                <a:latin typeface="+mj-lt"/>
                <a:cs typeface="+mn-cs"/>
              </a:rPr>
              <a:t> de </a:t>
            </a:r>
            <a:r>
              <a:rPr lang="en-US" sz="2800" b="1" dirty="0" err="1">
                <a:solidFill>
                  <a:schemeClr val="bg1"/>
                </a:solidFill>
                <a:latin typeface="+mj-lt"/>
                <a:cs typeface="+mn-cs"/>
              </a:rPr>
              <a:t>muitas</a:t>
            </a:r>
            <a:r>
              <a:rPr lang="en-US" sz="2800" b="1" dirty="0">
                <a:solidFill>
                  <a:schemeClr val="bg1"/>
                </a:solidFill>
                <a:latin typeface="+mj-lt"/>
                <a:cs typeface="+mn-cs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j-lt"/>
                <a:cs typeface="+mn-cs"/>
              </a:rPr>
              <a:t>testemunhas</a:t>
            </a:r>
            <a:r>
              <a:rPr lang="en-US" sz="2800" b="1" dirty="0">
                <a:solidFill>
                  <a:schemeClr val="bg1"/>
                </a:solidFill>
                <a:latin typeface="+mj-lt"/>
                <a:cs typeface="+mn-cs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+mj-lt"/>
                <a:cs typeface="+mn-cs"/>
              </a:rPr>
              <a:t>isso</a:t>
            </a:r>
            <a:r>
              <a:rPr lang="en-US" sz="2800" b="1" dirty="0">
                <a:solidFill>
                  <a:schemeClr val="bg1"/>
                </a:solidFill>
                <a:latin typeface="+mj-lt"/>
                <a:cs typeface="+mn-cs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j-lt"/>
                <a:cs typeface="+mn-cs"/>
              </a:rPr>
              <a:t>mesmo</a:t>
            </a:r>
            <a:r>
              <a:rPr lang="en-US" sz="2800" b="1" dirty="0">
                <a:solidFill>
                  <a:schemeClr val="bg1"/>
                </a:solidFill>
                <a:latin typeface="+mj-lt"/>
                <a:cs typeface="+mn-cs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j-lt"/>
                <a:cs typeface="+mn-cs"/>
              </a:rPr>
              <a:t>transmite</a:t>
            </a:r>
            <a:r>
              <a:rPr lang="en-US" sz="2800" b="1" dirty="0">
                <a:solidFill>
                  <a:schemeClr val="bg1"/>
                </a:solidFill>
                <a:latin typeface="+mj-lt"/>
                <a:cs typeface="+mn-cs"/>
              </a:rPr>
              <a:t> a </a:t>
            </a:r>
            <a:r>
              <a:rPr lang="en-US" sz="2800" b="1" dirty="0" err="1">
                <a:solidFill>
                  <a:schemeClr val="bg1"/>
                </a:solidFill>
                <a:latin typeface="+mj-lt"/>
                <a:cs typeface="+mn-cs"/>
              </a:rPr>
              <a:t>homens</a:t>
            </a:r>
            <a:r>
              <a:rPr lang="en-US" sz="2800" b="1" dirty="0">
                <a:solidFill>
                  <a:schemeClr val="bg1"/>
                </a:solidFill>
                <a:latin typeface="+mj-lt"/>
                <a:cs typeface="+mn-cs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j-lt"/>
                <a:cs typeface="+mn-cs"/>
              </a:rPr>
              <a:t>fiéis</a:t>
            </a:r>
            <a:r>
              <a:rPr lang="en-US" sz="2800" b="1" dirty="0">
                <a:solidFill>
                  <a:schemeClr val="bg1"/>
                </a:solidFill>
                <a:latin typeface="+mj-lt"/>
                <a:cs typeface="+mn-cs"/>
              </a:rPr>
              <a:t> e </a:t>
            </a:r>
            <a:r>
              <a:rPr lang="en-US" sz="2800" b="1" dirty="0" err="1">
                <a:solidFill>
                  <a:schemeClr val="bg1"/>
                </a:solidFill>
                <a:latin typeface="+mj-lt"/>
                <a:cs typeface="+mn-cs"/>
              </a:rPr>
              <a:t>também</a:t>
            </a:r>
            <a:r>
              <a:rPr lang="en-US" sz="2800" b="1" dirty="0">
                <a:solidFill>
                  <a:schemeClr val="bg1"/>
                </a:solidFill>
                <a:latin typeface="+mj-lt"/>
                <a:cs typeface="+mn-cs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j-lt"/>
                <a:cs typeface="+mn-cs"/>
              </a:rPr>
              <a:t>idôneos</a:t>
            </a:r>
            <a:r>
              <a:rPr lang="en-US" sz="2800" b="1" dirty="0">
                <a:solidFill>
                  <a:schemeClr val="bg1"/>
                </a:solidFill>
                <a:latin typeface="+mj-lt"/>
                <a:cs typeface="+mn-cs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j-lt"/>
                <a:cs typeface="+mn-cs"/>
              </a:rPr>
              <a:t>para</a:t>
            </a:r>
            <a:r>
              <a:rPr lang="en-US" sz="2800" b="1" dirty="0">
                <a:solidFill>
                  <a:schemeClr val="bg1"/>
                </a:solidFill>
                <a:latin typeface="+mj-lt"/>
                <a:cs typeface="+mn-cs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j-lt"/>
                <a:cs typeface="+mn-cs"/>
              </a:rPr>
              <a:t>instruir</a:t>
            </a:r>
            <a:r>
              <a:rPr lang="en-US" sz="2800" b="1" dirty="0">
                <a:solidFill>
                  <a:schemeClr val="bg1"/>
                </a:solidFill>
                <a:latin typeface="+mj-lt"/>
                <a:cs typeface="+mn-cs"/>
              </a:rPr>
              <a:t> a </a:t>
            </a:r>
            <a:r>
              <a:rPr lang="en-US" sz="2800" b="1" dirty="0" err="1">
                <a:solidFill>
                  <a:schemeClr val="bg1"/>
                </a:solidFill>
                <a:latin typeface="+mj-lt"/>
                <a:cs typeface="+mn-cs"/>
              </a:rPr>
              <a:t>outros</a:t>
            </a:r>
            <a:r>
              <a:rPr lang="en-US" sz="2800" b="1" dirty="0">
                <a:solidFill>
                  <a:schemeClr val="bg1"/>
                </a:solidFill>
                <a:latin typeface="+mj-lt"/>
                <a:cs typeface="+mn-cs"/>
              </a:rPr>
              <a:t>. </a:t>
            </a:r>
            <a:r>
              <a:rPr lang="en-US" sz="2000" b="1" i="1" dirty="0">
                <a:solidFill>
                  <a:schemeClr val="bg1"/>
                </a:solidFill>
                <a:latin typeface="+mj-lt"/>
                <a:cs typeface="+mn-cs"/>
              </a:rPr>
              <a:t>2 </a:t>
            </a:r>
            <a:r>
              <a:rPr lang="en-US" sz="2000" b="1" i="1" dirty="0" err="1">
                <a:solidFill>
                  <a:schemeClr val="bg1"/>
                </a:solidFill>
                <a:latin typeface="+mj-lt"/>
                <a:cs typeface="+mn-cs"/>
              </a:rPr>
              <a:t>Timóteo</a:t>
            </a:r>
            <a:r>
              <a:rPr lang="en-US" sz="2000" b="1" i="1" dirty="0">
                <a:solidFill>
                  <a:schemeClr val="bg1"/>
                </a:solidFill>
                <a:latin typeface="+mj-lt"/>
                <a:cs typeface="+mn-cs"/>
              </a:rPr>
              <a:t>  2:2 </a:t>
            </a:r>
            <a:r>
              <a:rPr lang="en-US" sz="2800" b="1" dirty="0">
                <a:solidFill>
                  <a:schemeClr val="bg1"/>
                </a:solidFill>
                <a:latin typeface="+mj-lt"/>
                <a:cs typeface="+mn-cs"/>
              </a:rPr>
              <a:t>   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>
                <a16:creationId xmlns:a16="http://schemas.microsoft.com/office/drawing/2014/main" id="{2433538C-8D14-5CA5-7385-F51F894FC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5675313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>
                <a:solidFill>
                  <a:srgbClr val="FF0000"/>
                </a:solidFill>
                <a:latin typeface="Times New Roman" panose="02020603050405020304" pitchFamily="18" charset="0"/>
              </a:rPr>
              <a:t>/PG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AutoShape 6">
            <a:extLst>
              <a:ext uri="{FF2B5EF4-FFF2-40B4-BE49-F238E27FC236}">
                <a16:creationId xmlns:a16="http://schemas.microsoft.com/office/drawing/2014/main" id="{094A3DD2-87B4-03D7-F85B-3D1C6D7E2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1989138"/>
            <a:ext cx="2952750" cy="2016125"/>
          </a:xfrm>
          <a:prstGeom prst="rightArrow">
            <a:avLst>
              <a:gd name="adj1" fmla="val 50000"/>
              <a:gd name="adj2" fmla="val 36614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pt-BR" sz="2400" b="1" i="1" dirty="0">
                <a:latin typeface="+mj-lt"/>
              </a:rPr>
              <a:t>A base do esforço </a:t>
            </a:r>
          </a:p>
          <a:p>
            <a:pPr algn="ctr">
              <a:defRPr/>
            </a:pPr>
            <a:r>
              <a:rPr lang="pt-BR" sz="2400" b="1" i="1" dirty="0">
                <a:latin typeface="+mj-lt"/>
              </a:rPr>
              <a:t>cristão está no PG.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50ACED28-B2C6-FC34-FC30-89939E43FF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6738" y="2513013"/>
            <a:ext cx="6142037" cy="2241550"/>
          </a:xfrm>
        </p:spPr>
        <p:txBody>
          <a:bodyPr/>
          <a:lstStyle/>
          <a:p>
            <a:pPr marL="0" lvl="1" indent="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3200" b="1">
                <a:solidFill>
                  <a:schemeClr val="bg1"/>
                </a:solidFill>
              </a:rPr>
              <a:t> Base do grego básis que significa </a:t>
            </a:r>
            <a:br>
              <a:rPr lang="pt-BR" altLang="pt-BR" sz="3200" b="1">
                <a:solidFill>
                  <a:schemeClr val="bg1"/>
                </a:solidFill>
              </a:rPr>
            </a:br>
            <a:r>
              <a:rPr lang="pt-BR" altLang="pt-BR" sz="3200" b="1">
                <a:solidFill>
                  <a:schemeClr val="bg1"/>
                </a:solidFill>
              </a:rPr>
              <a:t>  “Planta dos pés”.</a:t>
            </a:r>
          </a:p>
          <a:p>
            <a:pPr marL="0" lvl="1" indent="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pt-BR" altLang="pt-BR" sz="3200" b="1">
              <a:solidFill>
                <a:schemeClr val="bg1"/>
              </a:solidFill>
            </a:endParaRPr>
          </a:p>
          <a:p>
            <a:pPr marL="0" lvl="1" indent="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3200" b="1">
                <a:solidFill>
                  <a:schemeClr val="bg1"/>
                </a:solidFill>
              </a:rPr>
              <a:t> “Alicerce, fundação”. </a:t>
            </a:r>
          </a:p>
        </p:txBody>
      </p:sp>
      <p:pic>
        <p:nvPicPr>
          <p:cNvPr id="5124" name="Picture 6" descr="au">
            <a:extLst>
              <a:ext uri="{FF2B5EF4-FFF2-40B4-BE49-F238E27FC236}">
                <a16:creationId xmlns:a16="http://schemas.microsoft.com/office/drawing/2014/main" id="{D6C33753-D644-36CF-CF67-7BB97B6C3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6354" t="47824" r="65070" b="20741"/>
          <a:stretch>
            <a:fillRect/>
          </a:stretch>
        </p:blipFill>
        <p:spPr bwMode="auto">
          <a:xfrm>
            <a:off x="6711950" y="1676400"/>
            <a:ext cx="2133600" cy="2708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0BC3CD6-91DC-CD26-B8A7-3E164538A917}"/>
              </a:ext>
            </a:extLst>
          </p:cNvPr>
          <p:cNvSpPr txBox="1"/>
          <p:nvPr/>
        </p:nvSpPr>
        <p:spPr>
          <a:xfrm>
            <a:off x="6929454" y="6396335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CAPÍTULO 1</a:t>
            </a:r>
          </a:p>
        </p:txBody>
      </p:sp>
      <p:pic>
        <p:nvPicPr>
          <p:cNvPr id="16389" name="Imagem 31" descr="Logos.tif">
            <a:extLst>
              <a:ext uri="{FF2B5EF4-FFF2-40B4-BE49-F238E27FC236}">
                <a16:creationId xmlns:a16="http://schemas.microsoft.com/office/drawing/2014/main" id="{2FC079A7-D26D-CEC9-D3A7-1EC413CAB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18464A7B-5654-7181-B7E2-EDAA23325E75}"/>
              </a:ext>
            </a:extLst>
          </p:cNvPr>
          <p:cNvSpPr/>
          <p:nvPr/>
        </p:nvSpPr>
        <p:spPr>
          <a:xfrm>
            <a:off x="5133821" y="201019"/>
            <a:ext cx="3962751" cy="58477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latin typeface="+mn-lt"/>
                <a:cs typeface="+mn-cs"/>
              </a:rPr>
              <a:t>I. CONCEITO: AURÉLIO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FC5A789C-17CE-3849-C3A0-5909160C26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8963" y="2241550"/>
            <a:ext cx="8040687" cy="2806700"/>
          </a:xfrm>
        </p:spPr>
        <p:txBody>
          <a:bodyPr/>
          <a:lstStyle/>
          <a:p>
            <a:pPr marL="0" lvl="1" indent="0" eaLnBrk="1" hangingPunct="1">
              <a:spcBef>
                <a:spcPct val="0"/>
              </a:spcBef>
              <a:buFontTx/>
              <a:buAutoNum type="arabicPeriod"/>
            </a:pPr>
            <a:r>
              <a:rPr lang="pt-BR" altLang="pt-BR" sz="2600" b="1">
                <a:solidFill>
                  <a:schemeClr val="bg1"/>
                </a:solidFill>
              </a:rPr>
              <a:t> EGW, na sua descrição do povo remanescente de Deus antes da sua libertação, dá a entender que eles esperam a volta de Cristo em pequenos grupos:</a:t>
            </a:r>
            <a:endParaRPr lang="pt-BR" altLang="pt-BR" sz="2600">
              <a:solidFill>
                <a:schemeClr val="bg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A9385C0-3290-27DF-42B8-467626EBDB4B}"/>
              </a:ext>
            </a:extLst>
          </p:cNvPr>
          <p:cNvSpPr txBox="1"/>
          <p:nvPr/>
        </p:nvSpPr>
        <p:spPr>
          <a:xfrm>
            <a:off x="6929454" y="6396335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CAPÍTULO 1</a:t>
            </a:r>
          </a:p>
        </p:txBody>
      </p:sp>
      <p:pic>
        <p:nvPicPr>
          <p:cNvPr id="39940" name="Imagem 31" descr="Logos.tif">
            <a:extLst>
              <a:ext uri="{FF2B5EF4-FFF2-40B4-BE49-F238E27FC236}">
                <a16:creationId xmlns:a16="http://schemas.microsoft.com/office/drawing/2014/main" id="{314CF1A9-175F-4805-1301-8366FCD1E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40A3B9C5-3BE2-953A-5B72-B1733BF3805B}"/>
              </a:ext>
            </a:extLst>
          </p:cNvPr>
          <p:cNvSpPr/>
          <p:nvPr/>
        </p:nvSpPr>
        <p:spPr>
          <a:xfrm>
            <a:off x="3083498" y="201019"/>
            <a:ext cx="6013120" cy="52322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latin typeface="+mn-lt"/>
                <a:cs typeface="+mn-cs"/>
              </a:rPr>
              <a:t>IV. O QUE A ESCATOLOGIA ADVENTISTA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>
            <a:extLst>
              <a:ext uri="{FF2B5EF4-FFF2-40B4-BE49-F238E27FC236}">
                <a16:creationId xmlns:a16="http://schemas.microsoft.com/office/drawing/2014/main" id="{3EF58AAE-4074-C92B-DD25-D5931D55AB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875" y="2128838"/>
            <a:ext cx="8383588" cy="3081337"/>
          </a:xfrm>
        </p:spPr>
        <p:txBody>
          <a:bodyPr/>
          <a:lstStyle/>
          <a:p>
            <a:pPr marL="0" lvl="2" indent="0" eaLnBrk="1" hangingPunct="1">
              <a:spcBef>
                <a:spcPct val="0"/>
              </a:spcBef>
            </a:pPr>
            <a:r>
              <a:rPr lang="pt-BR" altLang="pt-BR" b="1">
                <a:solidFill>
                  <a:schemeClr val="bg1"/>
                </a:solidFill>
              </a:rPr>
              <a:t> “Vi os santos deixarem as cidades, e vilas, reunirem-se</a:t>
            </a:r>
            <a:br>
              <a:rPr lang="pt-BR" altLang="pt-BR" b="1">
                <a:solidFill>
                  <a:schemeClr val="bg1"/>
                </a:solidFill>
              </a:rPr>
            </a:br>
            <a:r>
              <a:rPr lang="pt-BR" altLang="pt-BR" b="1">
                <a:solidFill>
                  <a:schemeClr val="bg1"/>
                </a:solidFill>
              </a:rPr>
              <a:t>em grupos e viverem nos lugares mais solitários da Terra”. </a:t>
            </a:r>
            <a:r>
              <a:rPr lang="pt-BR" altLang="pt-BR" sz="1800" b="1">
                <a:solidFill>
                  <a:srgbClr val="92D050"/>
                </a:solidFill>
              </a:rPr>
              <a:t>PE, 282</a:t>
            </a:r>
          </a:p>
          <a:p>
            <a:pPr marL="0" lvl="2" indent="0" eaLnBrk="1" hangingPunct="1">
              <a:spcBef>
                <a:spcPct val="0"/>
              </a:spcBef>
              <a:buFontTx/>
              <a:buNone/>
            </a:pPr>
            <a:endParaRPr lang="pt-BR" altLang="pt-BR" b="1">
              <a:solidFill>
                <a:schemeClr val="bg1"/>
              </a:solidFill>
            </a:endParaRPr>
          </a:p>
          <a:p>
            <a:pPr marL="0" lvl="2" indent="0" eaLnBrk="1" hangingPunct="1">
              <a:spcBef>
                <a:spcPct val="0"/>
              </a:spcBef>
            </a:pPr>
            <a:r>
              <a:rPr lang="pt-BR" altLang="pt-BR" b="1">
                <a:solidFill>
                  <a:schemeClr val="bg1"/>
                </a:solidFill>
              </a:rPr>
              <a:t>“Os pequenos grupos usados por Deus farão possivelmente mais do que qualquer outra coisa para nos preparar para essa experiência e nos manter unidos até que o dia do Senhor chegue”. </a:t>
            </a:r>
            <a:r>
              <a:rPr lang="pt-BR" altLang="pt-BR" sz="1800" b="1">
                <a:solidFill>
                  <a:srgbClr val="92D050"/>
                </a:solidFill>
              </a:rPr>
              <a:t>David Cox</a:t>
            </a:r>
            <a:r>
              <a:rPr lang="pt-BR" altLang="pt-BR" b="1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F610A7B-DC69-76CE-1816-C5DD90B85A6D}"/>
              </a:ext>
            </a:extLst>
          </p:cNvPr>
          <p:cNvSpPr txBox="1"/>
          <p:nvPr/>
        </p:nvSpPr>
        <p:spPr>
          <a:xfrm>
            <a:off x="6929454" y="6396335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CAPÍTULO 1</a:t>
            </a:r>
          </a:p>
        </p:txBody>
      </p:sp>
      <p:pic>
        <p:nvPicPr>
          <p:cNvPr id="40964" name="Imagem 31" descr="Logos.tif">
            <a:extLst>
              <a:ext uri="{FF2B5EF4-FFF2-40B4-BE49-F238E27FC236}">
                <a16:creationId xmlns:a16="http://schemas.microsoft.com/office/drawing/2014/main" id="{0851A632-FB09-3BA7-F785-3EA9822A4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4541EE79-0293-059C-F4F8-90E5F607E01D}"/>
              </a:ext>
            </a:extLst>
          </p:cNvPr>
          <p:cNvSpPr/>
          <p:nvPr/>
        </p:nvSpPr>
        <p:spPr>
          <a:xfrm>
            <a:off x="3083498" y="201019"/>
            <a:ext cx="6013120" cy="52322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latin typeface="+mn-lt"/>
                <a:cs typeface="+mn-cs"/>
              </a:rPr>
              <a:t>IV. O QUE A ESCATOLOGIA ADVENTISTA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5FE5E524-86CF-C49C-5519-29A85A4EFF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19488" y="3795713"/>
            <a:ext cx="4835525" cy="1227137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pt-BR" altLang="pt-BR" b="1" i="1">
                <a:solidFill>
                  <a:schemeClr val="bg1"/>
                </a:solidFill>
              </a:rPr>
              <a:t>“Trabalho para os membros da igreja”: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AFB899D-0EF9-3A04-A249-9576FCE6B882}"/>
              </a:ext>
            </a:extLst>
          </p:cNvPr>
          <p:cNvSpPr txBox="1"/>
          <p:nvPr/>
        </p:nvSpPr>
        <p:spPr>
          <a:xfrm>
            <a:off x="6929454" y="6396335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CAPÍTULO 1</a:t>
            </a:r>
          </a:p>
        </p:txBody>
      </p:sp>
      <p:pic>
        <p:nvPicPr>
          <p:cNvPr id="41988" name="Imagem 31" descr="Logos.tif">
            <a:extLst>
              <a:ext uri="{FF2B5EF4-FFF2-40B4-BE49-F238E27FC236}">
                <a16:creationId xmlns:a16="http://schemas.microsoft.com/office/drawing/2014/main" id="{A77EFEF0-0FDC-FAD4-6578-D8B79403D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D52A8307-A4C9-3A58-24D7-94D4B85E9C2A}"/>
              </a:ext>
            </a:extLst>
          </p:cNvPr>
          <p:cNvSpPr/>
          <p:nvPr/>
        </p:nvSpPr>
        <p:spPr>
          <a:xfrm>
            <a:off x="4881176" y="201019"/>
            <a:ext cx="4215449" cy="52322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latin typeface="+mn-lt"/>
                <a:cs typeface="+mn-cs"/>
              </a:rPr>
              <a:t>V. O QUE EGW QUER DIZER</a:t>
            </a:r>
          </a:p>
        </p:txBody>
      </p:sp>
      <p:pic>
        <p:nvPicPr>
          <p:cNvPr id="9" name="Imagem 8" descr="0526083X1.jpg">
            <a:extLst>
              <a:ext uri="{FF2B5EF4-FFF2-40B4-BE49-F238E27FC236}">
                <a16:creationId xmlns:a16="http://schemas.microsoft.com/office/drawing/2014/main" id="{2F45F3C4-3092-5155-2E19-667D7985E19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410" y="3206662"/>
            <a:ext cx="3068877" cy="24488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5443846C-981C-F66E-E5D7-3DCDD73DC41D}"/>
              </a:ext>
            </a:extLst>
          </p:cNvPr>
          <p:cNvSpPr/>
          <p:nvPr/>
        </p:nvSpPr>
        <p:spPr>
          <a:xfrm>
            <a:off x="1506255" y="1684668"/>
            <a:ext cx="6131491" cy="523220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1" algn="ctr">
              <a:spcBef>
                <a:spcPts val="0"/>
              </a:spcBef>
              <a:defRPr/>
            </a:pPr>
            <a:r>
              <a:rPr lang="pt-BR" sz="2800" b="1" dirty="0">
                <a:solidFill>
                  <a:srgbClr val="92D050"/>
                </a:solidFill>
                <a:latin typeface="+mj-lt"/>
              </a:rPr>
              <a:t>COM PEQUENO GRUPO – A BASE</a:t>
            </a:r>
            <a:endParaRPr lang="pt-BR" sz="2400" dirty="0">
              <a:solidFill>
                <a:srgbClr val="92D050"/>
              </a:solidFill>
              <a:latin typeface="+mj-lt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D6EAE52-1718-1622-3FD8-D2B9AA5958C1}"/>
              </a:ext>
            </a:extLst>
          </p:cNvPr>
          <p:cNvSpPr/>
          <p:nvPr/>
        </p:nvSpPr>
        <p:spPr>
          <a:xfrm>
            <a:off x="1766888" y="2222500"/>
            <a:ext cx="566102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ctr">
              <a:defRPr/>
            </a:pPr>
            <a:r>
              <a:rPr lang="pt-BR" sz="2000" b="1" dirty="0">
                <a:solidFill>
                  <a:schemeClr val="bg1"/>
                </a:solidFill>
                <a:latin typeface="+mj-lt"/>
                <a:cs typeface="Arial" charset="0"/>
              </a:rPr>
              <a:t>(ANÁLISE DO TEXTO EM SEU CONTEXTO) Testemunhos Seletos, vol. 3, 81-87.</a:t>
            </a:r>
            <a:endParaRPr lang="pt-BR" sz="28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build="p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>
            <a:extLst>
              <a:ext uri="{FF2B5EF4-FFF2-40B4-BE49-F238E27FC236}">
                <a16:creationId xmlns:a16="http://schemas.microsoft.com/office/drawing/2014/main" id="{7DFB53E9-1EA2-4EEE-015D-643DEBEDEA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6925" y="3232150"/>
            <a:ext cx="7799388" cy="1439863"/>
          </a:xfrm>
        </p:spPr>
        <p:txBody>
          <a:bodyPr/>
          <a:lstStyle/>
          <a:p>
            <a:pPr marL="0" lvl="2" indent="0" eaLnBrk="1" hangingPunct="1">
              <a:spcBef>
                <a:spcPct val="0"/>
              </a:spcBef>
            </a:pPr>
            <a:r>
              <a:rPr lang="pt-BR" altLang="pt-BR" sz="2600" b="1">
                <a:solidFill>
                  <a:schemeClr val="bg1"/>
                </a:solidFill>
              </a:rPr>
              <a:t> “Vejam os nossos ministros a necessidade de</a:t>
            </a:r>
            <a:br>
              <a:rPr lang="pt-BR" altLang="pt-BR" sz="2600" b="1">
                <a:solidFill>
                  <a:schemeClr val="bg1"/>
                </a:solidFill>
              </a:rPr>
            </a:br>
            <a:r>
              <a:rPr lang="pt-BR" altLang="pt-BR" sz="2600" b="1">
                <a:solidFill>
                  <a:schemeClr val="bg1"/>
                </a:solidFill>
              </a:rPr>
              <a:t>    procurar salvar os perdidos. Apelos diretos devem</a:t>
            </a:r>
            <a:br>
              <a:rPr lang="pt-BR" altLang="pt-BR" sz="2600" b="1">
                <a:solidFill>
                  <a:schemeClr val="bg1"/>
                </a:solidFill>
              </a:rPr>
            </a:br>
            <a:r>
              <a:rPr lang="pt-BR" altLang="pt-BR" sz="2600" b="1">
                <a:solidFill>
                  <a:schemeClr val="bg1"/>
                </a:solidFill>
              </a:rPr>
              <a:t>    ser feitos aos inconversos”.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14BCFAC-E2D7-E16B-85E7-58D520104735}"/>
              </a:ext>
            </a:extLst>
          </p:cNvPr>
          <p:cNvSpPr txBox="1"/>
          <p:nvPr/>
        </p:nvSpPr>
        <p:spPr>
          <a:xfrm>
            <a:off x="6929454" y="6396335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CAPÍTULO 1</a:t>
            </a:r>
          </a:p>
        </p:txBody>
      </p:sp>
      <p:pic>
        <p:nvPicPr>
          <p:cNvPr id="43012" name="Imagem 31" descr="Logos.tif">
            <a:extLst>
              <a:ext uri="{FF2B5EF4-FFF2-40B4-BE49-F238E27FC236}">
                <a16:creationId xmlns:a16="http://schemas.microsoft.com/office/drawing/2014/main" id="{3E392D29-29FC-BA66-0F57-0CE65DB76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485FE8F1-B5E6-6C5F-AF19-75A60FD041AD}"/>
              </a:ext>
            </a:extLst>
          </p:cNvPr>
          <p:cNvSpPr/>
          <p:nvPr/>
        </p:nvSpPr>
        <p:spPr>
          <a:xfrm>
            <a:off x="4881176" y="201019"/>
            <a:ext cx="4215449" cy="52322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latin typeface="+mn-lt"/>
                <a:cs typeface="+mn-cs"/>
              </a:rPr>
              <a:t>V. O QUE EGW QUER DIZER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466B89D-AD68-2693-6F38-F09613CA0D00}"/>
              </a:ext>
            </a:extLst>
          </p:cNvPr>
          <p:cNvSpPr/>
          <p:nvPr/>
        </p:nvSpPr>
        <p:spPr>
          <a:xfrm>
            <a:off x="908137" y="1860032"/>
            <a:ext cx="7327726" cy="49244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1" algn="ctr">
              <a:spcBef>
                <a:spcPts val="0"/>
              </a:spcBef>
              <a:defRPr/>
            </a:pPr>
            <a:r>
              <a:rPr lang="pt-BR" sz="2600" b="1" dirty="0">
                <a:solidFill>
                  <a:schemeClr val="bg1"/>
                </a:solidFill>
                <a:latin typeface="+mj-lt"/>
              </a:rPr>
              <a:t>1. O Foco do pastor deve estar na evangelização:</a:t>
            </a:r>
            <a:endParaRPr lang="pt-BR" sz="2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>
            <a:extLst>
              <a:ext uri="{FF2B5EF4-FFF2-40B4-BE49-F238E27FC236}">
                <a16:creationId xmlns:a16="http://schemas.microsoft.com/office/drawing/2014/main" id="{DCF94367-15CF-85BF-B79D-7A9265F5E9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8488" y="3155950"/>
            <a:ext cx="8121650" cy="2179638"/>
          </a:xfrm>
        </p:spPr>
        <p:txBody>
          <a:bodyPr/>
          <a:lstStyle/>
          <a:p>
            <a:pPr marL="0" lvl="2" indent="0" eaLnBrk="1" hangingPunct="1">
              <a:spcBef>
                <a:spcPct val="0"/>
              </a:spcBef>
            </a:pPr>
            <a:r>
              <a:rPr lang="pt-BR" altLang="pt-BR" sz="2600" b="1">
                <a:solidFill>
                  <a:schemeClr val="bg1"/>
                </a:solidFill>
              </a:rPr>
              <a:t> “Enfraquece os que já conhecem a verdade o gastarem</a:t>
            </a:r>
            <a:br>
              <a:rPr lang="pt-BR" altLang="pt-BR" sz="2600" b="1">
                <a:solidFill>
                  <a:schemeClr val="bg1"/>
                </a:solidFill>
              </a:rPr>
            </a:br>
            <a:r>
              <a:rPr lang="pt-BR" altLang="pt-BR" sz="2600" b="1">
                <a:solidFill>
                  <a:schemeClr val="bg1"/>
                </a:solidFill>
              </a:rPr>
              <a:t>nossos ministros com eles tempo e talento que deveriam dedicar aos inconversos”.</a:t>
            </a:r>
          </a:p>
          <a:p>
            <a:pPr marL="0" lvl="2" indent="0" eaLnBrk="1" hangingPunct="1">
              <a:spcBef>
                <a:spcPct val="0"/>
              </a:spcBef>
            </a:pPr>
            <a:r>
              <a:rPr lang="pt-BR" altLang="pt-BR" sz="2600" b="1">
                <a:solidFill>
                  <a:schemeClr val="bg1"/>
                </a:solidFill>
              </a:rPr>
              <a:t> “Membros da igreja que são atendidos e ajudados deste modo, tornam-se </a:t>
            </a:r>
            <a:r>
              <a:rPr lang="pt-BR" altLang="pt-BR" sz="2600" b="1" u="sng">
                <a:solidFill>
                  <a:schemeClr val="bg1"/>
                </a:solidFill>
              </a:rPr>
              <a:t>fracalhões religiosos”</a:t>
            </a:r>
            <a:r>
              <a:rPr lang="pt-BR" altLang="pt-BR" sz="2600" b="1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276834D-D4B7-0AD4-7185-F0B446EF6593}"/>
              </a:ext>
            </a:extLst>
          </p:cNvPr>
          <p:cNvSpPr txBox="1"/>
          <p:nvPr/>
        </p:nvSpPr>
        <p:spPr>
          <a:xfrm>
            <a:off x="6929454" y="6396335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CAPÍTULO 1</a:t>
            </a:r>
          </a:p>
        </p:txBody>
      </p:sp>
      <p:pic>
        <p:nvPicPr>
          <p:cNvPr id="44036" name="Imagem 31" descr="Logos.tif">
            <a:extLst>
              <a:ext uri="{FF2B5EF4-FFF2-40B4-BE49-F238E27FC236}">
                <a16:creationId xmlns:a16="http://schemas.microsoft.com/office/drawing/2014/main" id="{D6714AFC-9990-26EE-B6FC-6873F7F47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D642341A-97E1-FCFE-521C-770C38F95A9A}"/>
              </a:ext>
            </a:extLst>
          </p:cNvPr>
          <p:cNvSpPr/>
          <p:nvPr/>
        </p:nvSpPr>
        <p:spPr>
          <a:xfrm>
            <a:off x="908137" y="1860032"/>
            <a:ext cx="7327726" cy="8925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1" algn="ctr">
              <a:spcBef>
                <a:spcPts val="0"/>
              </a:spcBef>
              <a:defRPr/>
            </a:pPr>
            <a:r>
              <a:rPr lang="pt-BR" sz="2600" b="1" dirty="0">
                <a:solidFill>
                  <a:schemeClr val="bg1"/>
                </a:solidFill>
                <a:latin typeface="+mj-lt"/>
              </a:rPr>
              <a:t>2. O pastor não deve dedicar-se apenas </a:t>
            </a:r>
            <a:br>
              <a:rPr lang="pt-BR" sz="2600" b="1" dirty="0">
                <a:solidFill>
                  <a:schemeClr val="bg1"/>
                </a:solidFill>
                <a:latin typeface="+mj-lt"/>
              </a:rPr>
            </a:br>
            <a:r>
              <a:rPr lang="pt-BR" sz="2600" b="1" dirty="0">
                <a:solidFill>
                  <a:schemeClr val="bg1"/>
                </a:solidFill>
                <a:latin typeface="+mj-lt"/>
              </a:rPr>
              <a:t>ao cuidado dos membros</a:t>
            </a:r>
            <a:endParaRPr lang="pt-BR" sz="2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E0F0D0F-5DF0-3963-D155-EDF63AB453BE}"/>
              </a:ext>
            </a:extLst>
          </p:cNvPr>
          <p:cNvSpPr/>
          <p:nvPr/>
        </p:nvSpPr>
        <p:spPr>
          <a:xfrm>
            <a:off x="4881176" y="201019"/>
            <a:ext cx="4215449" cy="52322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latin typeface="+mn-lt"/>
                <a:cs typeface="+mn-cs"/>
              </a:rPr>
              <a:t>V. O QUE EGW QUER DIZER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>
            <a:extLst>
              <a:ext uri="{FF2B5EF4-FFF2-40B4-BE49-F238E27FC236}">
                <a16:creationId xmlns:a16="http://schemas.microsoft.com/office/drawing/2014/main" id="{DC580610-6031-8E19-E3A8-730B52A1B2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4200" y="3402013"/>
            <a:ext cx="7958138" cy="1708150"/>
          </a:xfrm>
        </p:spPr>
        <p:txBody>
          <a:bodyPr/>
          <a:lstStyle/>
          <a:p>
            <a:pPr marL="0" lvl="2" indent="0" eaLnBrk="1" hangingPunct="1">
              <a:spcBef>
                <a:spcPct val="0"/>
              </a:spcBef>
            </a:pPr>
            <a:r>
              <a:rPr lang="pt-BR" altLang="pt-BR" sz="2600" b="1">
                <a:solidFill>
                  <a:schemeClr val="bg1"/>
                </a:solidFill>
              </a:rPr>
              <a:t> “O maior auxílio que se pode prestar a nosso povo, é</a:t>
            </a:r>
            <a:br>
              <a:rPr lang="pt-BR" altLang="pt-BR" sz="2600" b="1">
                <a:solidFill>
                  <a:schemeClr val="bg1"/>
                </a:solidFill>
              </a:rPr>
            </a:br>
            <a:r>
              <a:rPr lang="pt-BR" altLang="pt-BR" sz="2600" b="1">
                <a:solidFill>
                  <a:schemeClr val="bg1"/>
                </a:solidFill>
              </a:rPr>
              <a:t>     ensiná-lo a trabalhar para Deus e a nEle confiar, e não</a:t>
            </a:r>
            <a:br>
              <a:rPr lang="pt-BR" altLang="pt-BR" sz="2600" b="1">
                <a:solidFill>
                  <a:schemeClr val="bg1"/>
                </a:solidFill>
              </a:rPr>
            </a:br>
            <a:r>
              <a:rPr lang="pt-BR" altLang="pt-BR" sz="2600" b="1">
                <a:solidFill>
                  <a:schemeClr val="bg1"/>
                </a:solidFill>
              </a:rPr>
              <a:t>     nos ministros”.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15BF4F5-35F0-39DA-C84D-E574AA65CCD7}"/>
              </a:ext>
            </a:extLst>
          </p:cNvPr>
          <p:cNvSpPr txBox="1"/>
          <p:nvPr/>
        </p:nvSpPr>
        <p:spPr>
          <a:xfrm>
            <a:off x="6929454" y="6396335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CAPÍTULO 1</a:t>
            </a:r>
          </a:p>
        </p:txBody>
      </p:sp>
      <p:pic>
        <p:nvPicPr>
          <p:cNvPr id="45060" name="Imagem 31" descr="Logos.tif">
            <a:extLst>
              <a:ext uri="{FF2B5EF4-FFF2-40B4-BE49-F238E27FC236}">
                <a16:creationId xmlns:a16="http://schemas.microsoft.com/office/drawing/2014/main" id="{5D2C4977-3E6F-A977-B27E-943830AC2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D9644C58-2B36-530E-A0B5-7145B3818012}"/>
              </a:ext>
            </a:extLst>
          </p:cNvPr>
          <p:cNvSpPr/>
          <p:nvPr/>
        </p:nvSpPr>
        <p:spPr>
          <a:xfrm>
            <a:off x="908137" y="1860032"/>
            <a:ext cx="7327726" cy="8925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1" algn="ctr">
              <a:spcBef>
                <a:spcPts val="0"/>
              </a:spcBef>
              <a:defRPr/>
            </a:pPr>
            <a:r>
              <a:rPr lang="pt-BR" sz="2600" b="1" dirty="0">
                <a:solidFill>
                  <a:schemeClr val="bg1"/>
                </a:solidFill>
                <a:latin typeface="+mj-lt"/>
              </a:rPr>
              <a:t>3. O principal papel do pastor é ensinar </a:t>
            </a:r>
            <a:br>
              <a:rPr lang="pt-BR" sz="2600" b="1" dirty="0">
                <a:solidFill>
                  <a:schemeClr val="bg1"/>
                </a:solidFill>
                <a:latin typeface="+mj-lt"/>
              </a:rPr>
            </a:br>
            <a:r>
              <a:rPr lang="pt-BR" sz="2600" b="1" dirty="0">
                <a:solidFill>
                  <a:schemeClr val="bg1"/>
                </a:solidFill>
                <a:latin typeface="+mj-lt"/>
              </a:rPr>
              <a:t>os membros a trabalharem para Deus:</a:t>
            </a:r>
            <a:endParaRPr lang="pt-BR" sz="2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7078262E-90F1-D423-43AB-0DBAEF473426}"/>
              </a:ext>
            </a:extLst>
          </p:cNvPr>
          <p:cNvSpPr/>
          <p:nvPr/>
        </p:nvSpPr>
        <p:spPr>
          <a:xfrm>
            <a:off x="4881176" y="201019"/>
            <a:ext cx="4215449" cy="52322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latin typeface="+mn-lt"/>
                <a:cs typeface="+mn-cs"/>
              </a:rPr>
              <a:t>V. O QUE EGW QUER DIZER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>
            <a:extLst>
              <a:ext uri="{FF2B5EF4-FFF2-40B4-BE49-F238E27FC236}">
                <a16:creationId xmlns:a16="http://schemas.microsoft.com/office/drawing/2014/main" id="{139FFA88-5CC7-3446-28AB-07C4550508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2313" y="2127250"/>
            <a:ext cx="7799387" cy="2908300"/>
          </a:xfrm>
        </p:spPr>
        <p:txBody>
          <a:bodyPr/>
          <a:lstStyle/>
          <a:p>
            <a:pPr marL="0" lvl="2" indent="0" eaLnBrk="1" hangingPunct="1">
              <a:spcBef>
                <a:spcPct val="0"/>
              </a:spcBef>
            </a:pPr>
            <a:r>
              <a:rPr lang="pt-BR" altLang="pt-BR" sz="2600" b="1">
                <a:solidFill>
                  <a:schemeClr val="bg1"/>
                </a:solidFill>
              </a:rPr>
              <a:t> “Dedique o ministro mais tempo para educar do que para pregar. Ensine ao povo a maneira de transmitir aos outros o conhecimento que receberam”.</a:t>
            </a:r>
          </a:p>
          <a:p>
            <a:pPr marL="0" lvl="2" indent="0" eaLnBrk="1" hangingPunct="1">
              <a:spcBef>
                <a:spcPct val="0"/>
              </a:spcBef>
            </a:pPr>
            <a:endParaRPr lang="pt-BR" altLang="pt-BR" sz="2600" b="1">
              <a:solidFill>
                <a:schemeClr val="bg1"/>
              </a:solidFill>
            </a:endParaRPr>
          </a:p>
          <a:p>
            <a:pPr marL="0" lvl="2" indent="0" eaLnBrk="1" hangingPunct="1">
              <a:spcBef>
                <a:spcPct val="0"/>
              </a:spcBef>
            </a:pPr>
            <a:r>
              <a:rPr lang="pt-BR" altLang="pt-BR" sz="2600" b="1">
                <a:solidFill>
                  <a:schemeClr val="bg1"/>
                </a:solidFill>
              </a:rPr>
              <a:t> “Não é desígnio do Senhor que se deixe aos ministros a maior parte da obra de semear a semente da verdade”.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AEAD34A-5279-9132-BCD3-292C65452E64}"/>
              </a:ext>
            </a:extLst>
          </p:cNvPr>
          <p:cNvSpPr txBox="1"/>
          <p:nvPr/>
        </p:nvSpPr>
        <p:spPr>
          <a:xfrm>
            <a:off x="6929454" y="6396335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CAPÍTULO 1</a:t>
            </a:r>
          </a:p>
        </p:txBody>
      </p:sp>
      <p:pic>
        <p:nvPicPr>
          <p:cNvPr id="46084" name="Imagem 31" descr="Logos.tif">
            <a:extLst>
              <a:ext uri="{FF2B5EF4-FFF2-40B4-BE49-F238E27FC236}">
                <a16:creationId xmlns:a16="http://schemas.microsoft.com/office/drawing/2014/main" id="{1851DC04-5373-5C63-B982-9631B1837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016D3D46-EDD3-D995-BF41-C1C2D5D7B9E1}"/>
              </a:ext>
            </a:extLst>
          </p:cNvPr>
          <p:cNvSpPr/>
          <p:nvPr/>
        </p:nvSpPr>
        <p:spPr>
          <a:xfrm>
            <a:off x="4881176" y="201019"/>
            <a:ext cx="4215449" cy="52322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latin typeface="+mn-lt"/>
                <a:cs typeface="+mn-cs"/>
              </a:rPr>
              <a:t>V. O QUE EGW QUER DIZER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>
            <a:extLst>
              <a:ext uri="{FF2B5EF4-FFF2-40B4-BE49-F238E27FC236}">
                <a16:creationId xmlns:a16="http://schemas.microsoft.com/office/drawing/2014/main" id="{884353BA-C403-2E20-A847-45C023B7E9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7838" y="3282950"/>
            <a:ext cx="8188325" cy="1463675"/>
          </a:xfrm>
        </p:spPr>
        <p:txBody>
          <a:bodyPr/>
          <a:lstStyle/>
          <a:p>
            <a:pPr marL="0" lvl="2" indent="0" eaLnBrk="1" hangingPunct="1">
              <a:spcBef>
                <a:spcPct val="0"/>
              </a:spcBef>
            </a:pPr>
            <a:r>
              <a:rPr lang="pt-BR" altLang="pt-BR" sz="2600" b="1">
                <a:solidFill>
                  <a:schemeClr val="bg1"/>
                </a:solidFill>
              </a:rPr>
              <a:t> “Deus não faz acepção de pessoas. Servir-Se-á Ele de</a:t>
            </a:r>
            <a:br>
              <a:rPr lang="pt-BR" altLang="pt-BR" sz="2600" b="1">
                <a:solidFill>
                  <a:schemeClr val="bg1"/>
                </a:solidFill>
              </a:rPr>
            </a:br>
            <a:r>
              <a:rPr lang="pt-BR" altLang="pt-BR" sz="2600" b="1">
                <a:solidFill>
                  <a:schemeClr val="bg1"/>
                </a:solidFill>
              </a:rPr>
              <a:t>    cristãos humildes e dedicados, mesmo que não tenham</a:t>
            </a:r>
            <a:br>
              <a:rPr lang="pt-BR" altLang="pt-BR" sz="2600" b="1">
                <a:solidFill>
                  <a:schemeClr val="bg1"/>
                </a:solidFill>
              </a:rPr>
            </a:br>
            <a:r>
              <a:rPr lang="pt-BR" altLang="pt-BR" sz="2600" b="1">
                <a:solidFill>
                  <a:schemeClr val="bg1"/>
                </a:solidFill>
              </a:rPr>
              <a:t>    recebido instrução tão completa quanto alguns outros”.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F9069B7-85C1-880F-FF8D-04947E6E80E7}"/>
              </a:ext>
            </a:extLst>
          </p:cNvPr>
          <p:cNvSpPr txBox="1"/>
          <p:nvPr/>
        </p:nvSpPr>
        <p:spPr>
          <a:xfrm>
            <a:off x="6929454" y="6396335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CAPÍTULO 1</a:t>
            </a:r>
          </a:p>
        </p:txBody>
      </p:sp>
      <p:pic>
        <p:nvPicPr>
          <p:cNvPr id="47108" name="Imagem 31" descr="Logos.tif">
            <a:extLst>
              <a:ext uri="{FF2B5EF4-FFF2-40B4-BE49-F238E27FC236}">
                <a16:creationId xmlns:a16="http://schemas.microsoft.com/office/drawing/2014/main" id="{447D2FE4-CD4B-8C72-C8DA-3E8AEFF9E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1F69426F-324D-1F89-5E6B-B58842B5FCE6}"/>
              </a:ext>
            </a:extLst>
          </p:cNvPr>
          <p:cNvSpPr/>
          <p:nvPr/>
        </p:nvSpPr>
        <p:spPr>
          <a:xfrm>
            <a:off x="908137" y="1860032"/>
            <a:ext cx="7327726" cy="8925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1" algn="ctr">
              <a:spcBef>
                <a:spcPts val="0"/>
              </a:spcBef>
              <a:defRPr/>
            </a:pPr>
            <a:r>
              <a:rPr lang="pt-BR" sz="2600" b="1" dirty="0">
                <a:solidFill>
                  <a:schemeClr val="bg1"/>
                </a:solidFill>
                <a:latin typeface="+mj-lt"/>
              </a:rPr>
              <a:t>4. Deus promete usar cada membro </a:t>
            </a:r>
            <a:br>
              <a:rPr lang="pt-BR" sz="2600" b="1" dirty="0">
                <a:solidFill>
                  <a:schemeClr val="bg1"/>
                </a:solidFill>
                <a:latin typeface="+mj-lt"/>
              </a:rPr>
            </a:br>
            <a:r>
              <a:rPr lang="pt-BR" sz="2600" b="1" dirty="0">
                <a:solidFill>
                  <a:schemeClr val="bg1"/>
                </a:solidFill>
                <a:latin typeface="+mj-lt"/>
              </a:rPr>
              <a:t>humilde e dedicado</a:t>
            </a:r>
            <a:endParaRPr lang="pt-BR" sz="2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0816691-944A-E8A3-62E5-1F6738DECB82}"/>
              </a:ext>
            </a:extLst>
          </p:cNvPr>
          <p:cNvSpPr/>
          <p:nvPr/>
        </p:nvSpPr>
        <p:spPr>
          <a:xfrm>
            <a:off x="4881176" y="201019"/>
            <a:ext cx="4215449" cy="52322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latin typeface="+mn-lt"/>
                <a:cs typeface="+mn-cs"/>
              </a:rPr>
              <a:t>V. O QUE EGW QUER DIZER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10E4841-8CE8-EA31-51EE-81464F7275C7}"/>
              </a:ext>
            </a:extLst>
          </p:cNvPr>
          <p:cNvSpPr txBox="1"/>
          <p:nvPr/>
        </p:nvSpPr>
        <p:spPr>
          <a:xfrm>
            <a:off x="6929454" y="6396335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CAPÍTULO 1</a:t>
            </a:r>
          </a:p>
        </p:txBody>
      </p:sp>
      <p:pic>
        <p:nvPicPr>
          <p:cNvPr id="48131" name="Imagem 31" descr="Logos.tif">
            <a:extLst>
              <a:ext uri="{FF2B5EF4-FFF2-40B4-BE49-F238E27FC236}">
                <a16:creationId xmlns:a16="http://schemas.microsoft.com/office/drawing/2014/main" id="{83B31D99-BBBF-0DF3-28B8-F66A5F16F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377A8402-0F1C-B2CF-2D17-985401FFAE89}"/>
              </a:ext>
            </a:extLst>
          </p:cNvPr>
          <p:cNvSpPr/>
          <p:nvPr/>
        </p:nvSpPr>
        <p:spPr>
          <a:xfrm>
            <a:off x="908137" y="1860032"/>
            <a:ext cx="7327726" cy="49244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1" algn="ctr">
              <a:spcBef>
                <a:spcPts val="0"/>
              </a:spcBef>
              <a:defRPr/>
            </a:pPr>
            <a:r>
              <a:rPr lang="pt-BR" sz="2600" b="1" dirty="0">
                <a:solidFill>
                  <a:schemeClr val="bg1"/>
                </a:solidFill>
                <a:latin typeface="+mj-lt"/>
              </a:rPr>
              <a:t>5. Como organizar a Igreja para o Trabalho:</a:t>
            </a:r>
            <a:endParaRPr lang="pt-BR" sz="2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B82A5D8-454E-614C-D2B0-3CC3EBA838C0}"/>
              </a:ext>
            </a:extLst>
          </p:cNvPr>
          <p:cNvSpPr/>
          <p:nvPr/>
        </p:nvSpPr>
        <p:spPr>
          <a:xfrm>
            <a:off x="4881176" y="201019"/>
            <a:ext cx="4215449" cy="52322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latin typeface="+mn-lt"/>
                <a:cs typeface="+mn-cs"/>
              </a:rPr>
              <a:t>V. O QUE EGW QUER DIZER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E352EFF-38D5-11E7-3D1D-B9F41C525E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8950" y="2738438"/>
            <a:ext cx="8166100" cy="2184400"/>
          </a:xfrm>
        </p:spPr>
        <p:txBody>
          <a:bodyPr/>
          <a:lstStyle/>
          <a:p>
            <a:pPr marL="0" lvl="2" indent="0" eaLnBrk="1" hangingPunct="1">
              <a:spcBef>
                <a:spcPct val="0"/>
              </a:spcBef>
            </a:pPr>
            <a:r>
              <a:rPr lang="pt-BR" altLang="pt-BR" sz="2600" b="1">
                <a:solidFill>
                  <a:schemeClr val="bg1"/>
                </a:solidFill>
              </a:rPr>
              <a:t>“A formação de pequenos grupos como </a:t>
            </a:r>
            <a:r>
              <a:rPr lang="pt-BR" altLang="pt-BR" sz="2600" b="1" u="sng">
                <a:solidFill>
                  <a:schemeClr val="bg1"/>
                </a:solidFill>
              </a:rPr>
              <a:t>base de </a:t>
            </a:r>
            <a:br>
              <a:rPr lang="pt-BR" altLang="pt-BR" sz="2600" b="1" u="sng">
                <a:solidFill>
                  <a:schemeClr val="bg1"/>
                </a:solidFill>
              </a:rPr>
            </a:br>
            <a:r>
              <a:rPr lang="pt-BR" altLang="pt-BR" sz="2600" b="1">
                <a:solidFill>
                  <a:schemeClr val="bg1"/>
                </a:solidFill>
              </a:rPr>
              <a:t>   </a:t>
            </a:r>
            <a:r>
              <a:rPr lang="pt-BR" altLang="pt-BR" sz="2600" b="1" u="sng">
                <a:solidFill>
                  <a:schemeClr val="bg1"/>
                </a:solidFill>
              </a:rPr>
              <a:t>esforço cristão</a:t>
            </a:r>
            <a:r>
              <a:rPr lang="pt-BR" altLang="pt-BR" sz="2600" b="1">
                <a:solidFill>
                  <a:schemeClr val="bg1"/>
                </a:solidFill>
              </a:rPr>
              <a:t>, foi-me apresentada por Aquele que </a:t>
            </a:r>
            <a:br>
              <a:rPr lang="pt-BR" altLang="pt-BR" sz="2600" b="1">
                <a:solidFill>
                  <a:schemeClr val="bg1"/>
                </a:solidFill>
              </a:rPr>
            </a:br>
            <a:r>
              <a:rPr lang="pt-BR" altLang="pt-BR" sz="2600" b="1">
                <a:solidFill>
                  <a:schemeClr val="bg1"/>
                </a:solidFill>
              </a:rPr>
              <a:t>   não pode errar”.</a:t>
            </a:r>
          </a:p>
          <a:p>
            <a:pPr marL="0" lvl="2" indent="0" eaLnBrk="1" hangingPunct="1">
              <a:spcBef>
                <a:spcPct val="0"/>
              </a:spcBef>
            </a:pPr>
            <a:endParaRPr lang="pt-BR" altLang="pt-BR" sz="2600" b="1">
              <a:solidFill>
                <a:schemeClr val="bg1"/>
              </a:solidFill>
            </a:endParaRPr>
          </a:p>
          <a:p>
            <a:pPr marL="0" lvl="2" indent="0" eaLnBrk="1" hangingPunct="1">
              <a:spcBef>
                <a:spcPct val="0"/>
              </a:spcBef>
            </a:pPr>
            <a:r>
              <a:rPr lang="pt-BR" altLang="pt-BR" sz="2600" b="1">
                <a:solidFill>
                  <a:schemeClr val="bg1"/>
                </a:solidFill>
              </a:rPr>
              <a:t> “Formemos em nossas igrejas, grupos para o serviço”.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>
            <a:extLst>
              <a:ext uri="{FF2B5EF4-FFF2-40B4-BE49-F238E27FC236}">
                <a16:creationId xmlns:a16="http://schemas.microsoft.com/office/drawing/2014/main" id="{84681C20-9983-2A71-4695-CBBD832C7B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1038" y="2744788"/>
            <a:ext cx="7807325" cy="2616200"/>
          </a:xfrm>
        </p:spPr>
        <p:txBody>
          <a:bodyPr/>
          <a:lstStyle/>
          <a:p>
            <a:pPr marL="0" lvl="2" indent="0" eaLnBrk="1" hangingPunct="1">
              <a:spcBef>
                <a:spcPct val="0"/>
              </a:spcBef>
            </a:pPr>
            <a:r>
              <a:rPr lang="pt-BR" altLang="pt-BR" sz="2600" b="1">
                <a:solidFill>
                  <a:schemeClr val="bg1"/>
                </a:solidFill>
              </a:rPr>
              <a:t> “Ao trabalharem e orarem em nome de Cristo, seu</a:t>
            </a:r>
            <a:br>
              <a:rPr lang="pt-BR" altLang="pt-BR" sz="2600" b="1">
                <a:solidFill>
                  <a:schemeClr val="bg1"/>
                </a:solidFill>
              </a:rPr>
            </a:br>
            <a:r>
              <a:rPr lang="pt-BR" altLang="pt-BR" sz="2600" b="1">
                <a:solidFill>
                  <a:schemeClr val="bg1"/>
                </a:solidFill>
              </a:rPr>
              <a:t>    </a:t>
            </a:r>
            <a:r>
              <a:rPr lang="pt-BR" altLang="pt-BR" sz="2600" b="1" u="sng">
                <a:solidFill>
                  <a:schemeClr val="bg1"/>
                </a:solidFill>
              </a:rPr>
              <a:t>número aumentará</a:t>
            </a:r>
            <a:r>
              <a:rPr lang="pt-BR" altLang="pt-BR" sz="2600" b="1">
                <a:solidFill>
                  <a:schemeClr val="bg1"/>
                </a:solidFill>
              </a:rPr>
              <a:t>”.</a:t>
            </a:r>
          </a:p>
          <a:p>
            <a:pPr marL="0" lvl="2" indent="0" eaLnBrk="1" hangingPunct="1">
              <a:spcBef>
                <a:spcPct val="0"/>
              </a:spcBef>
            </a:pPr>
            <a:endParaRPr lang="pt-BR" altLang="pt-BR" sz="2600" b="1">
              <a:solidFill>
                <a:schemeClr val="bg1"/>
              </a:solidFill>
            </a:endParaRPr>
          </a:p>
          <a:p>
            <a:pPr marL="0" lvl="2" indent="0" eaLnBrk="1" hangingPunct="1">
              <a:spcBef>
                <a:spcPct val="0"/>
              </a:spcBef>
            </a:pPr>
            <a:r>
              <a:rPr lang="pt-BR" altLang="pt-BR" sz="2600" b="1">
                <a:solidFill>
                  <a:schemeClr val="bg1"/>
                </a:solidFill>
              </a:rPr>
              <a:t> “Como recompensa de seus abnegados esforços para</a:t>
            </a:r>
            <a:br>
              <a:rPr lang="pt-BR" altLang="pt-BR" sz="2600" b="1">
                <a:solidFill>
                  <a:schemeClr val="bg1"/>
                </a:solidFill>
              </a:rPr>
            </a:br>
            <a:r>
              <a:rPr lang="pt-BR" altLang="pt-BR" sz="2600" b="1">
                <a:solidFill>
                  <a:schemeClr val="bg1"/>
                </a:solidFill>
              </a:rPr>
              <a:t>   semear as sementes da verdade, haverão de segar </a:t>
            </a:r>
            <a:br>
              <a:rPr lang="pt-BR" altLang="pt-BR" sz="2600" b="1">
                <a:solidFill>
                  <a:schemeClr val="bg1"/>
                </a:solidFill>
              </a:rPr>
            </a:br>
            <a:r>
              <a:rPr lang="pt-BR" altLang="pt-BR" sz="2600" b="1">
                <a:solidFill>
                  <a:schemeClr val="bg1"/>
                </a:solidFill>
              </a:rPr>
              <a:t>   </a:t>
            </a:r>
            <a:r>
              <a:rPr lang="pt-BR" altLang="pt-BR" sz="2600" b="1" u="sng">
                <a:solidFill>
                  <a:schemeClr val="bg1"/>
                </a:solidFill>
              </a:rPr>
              <a:t>colheita farta</a:t>
            </a:r>
            <a:r>
              <a:rPr lang="pt-BR" altLang="pt-BR" sz="2600" b="1">
                <a:solidFill>
                  <a:schemeClr val="bg1"/>
                </a:solidFill>
              </a:rPr>
              <a:t>”.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B077D49-EF3A-D79F-1C39-E22C6D58F03F}"/>
              </a:ext>
            </a:extLst>
          </p:cNvPr>
          <p:cNvSpPr txBox="1"/>
          <p:nvPr/>
        </p:nvSpPr>
        <p:spPr>
          <a:xfrm>
            <a:off x="6929454" y="6396335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CAPÍTULO 1</a:t>
            </a:r>
          </a:p>
        </p:txBody>
      </p:sp>
      <p:pic>
        <p:nvPicPr>
          <p:cNvPr id="49156" name="Imagem 31" descr="Logos.tif">
            <a:extLst>
              <a:ext uri="{FF2B5EF4-FFF2-40B4-BE49-F238E27FC236}">
                <a16:creationId xmlns:a16="http://schemas.microsoft.com/office/drawing/2014/main" id="{41C1A5BF-6BC5-14D9-F3D3-9733C5833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8896529E-F2D8-E696-1470-7E3164A3DD74}"/>
              </a:ext>
            </a:extLst>
          </p:cNvPr>
          <p:cNvSpPr/>
          <p:nvPr/>
        </p:nvSpPr>
        <p:spPr>
          <a:xfrm>
            <a:off x="908137" y="1860032"/>
            <a:ext cx="7327726" cy="49244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1" algn="ctr">
              <a:spcBef>
                <a:spcPts val="0"/>
              </a:spcBef>
              <a:defRPr/>
            </a:pPr>
            <a:r>
              <a:rPr lang="pt-BR" sz="2600" b="1" dirty="0">
                <a:solidFill>
                  <a:schemeClr val="bg1"/>
                </a:solidFill>
                <a:latin typeface="+mj-lt"/>
              </a:rPr>
              <a:t>6. Resultados</a:t>
            </a:r>
            <a:endParaRPr lang="pt-BR" sz="2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C6D90C7-BF2F-CF65-A9A4-9F5270786F6F}"/>
              </a:ext>
            </a:extLst>
          </p:cNvPr>
          <p:cNvSpPr/>
          <p:nvPr/>
        </p:nvSpPr>
        <p:spPr>
          <a:xfrm>
            <a:off x="4881176" y="201019"/>
            <a:ext cx="4215449" cy="52322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latin typeface="+mn-lt"/>
                <a:cs typeface="+mn-cs"/>
              </a:rPr>
              <a:t>V. O QUE EGW QUER DIZER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Text Box 5">
            <a:extLst>
              <a:ext uri="{FF2B5EF4-FFF2-40B4-BE49-F238E27FC236}">
                <a16:creationId xmlns:a16="http://schemas.microsoft.com/office/drawing/2014/main" id="{8BF800C3-4105-0386-7022-F1FACDD1E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2514600"/>
            <a:ext cx="734695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  <a:cs typeface="+mn-cs"/>
              </a:rPr>
              <a:t>Que os Pequenos Grupos caracterizem o estilo de vida da igreja e funcionem como a </a:t>
            </a:r>
            <a:r>
              <a:rPr lang="pt-BR" sz="2800" b="1" u="sng" dirty="0">
                <a:solidFill>
                  <a:schemeClr val="bg1"/>
                </a:solidFill>
                <a:latin typeface="+mj-lt"/>
                <a:cs typeface="+mn-cs"/>
              </a:rPr>
              <a:t>base</a:t>
            </a:r>
            <a:r>
              <a:rPr lang="pt-BR" sz="2800" b="1" dirty="0">
                <a:solidFill>
                  <a:schemeClr val="bg1"/>
                </a:solidFill>
                <a:latin typeface="+mj-lt"/>
                <a:cs typeface="+mn-cs"/>
              </a:rPr>
              <a:t> para a </a:t>
            </a:r>
            <a:r>
              <a:rPr lang="pt-BR" sz="2800" b="1" u="sng" dirty="0">
                <a:solidFill>
                  <a:schemeClr val="bg1"/>
                </a:solidFill>
                <a:latin typeface="+mj-lt"/>
                <a:cs typeface="+mn-cs"/>
              </a:rPr>
              <a:t>comunidade relacional</a:t>
            </a:r>
            <a:r>
              <a:rPr lang="pt-BR" sz="2800" b="1" dirty="0">
                <a:solidFill>
                  <a:schemeClr val="bg1"/>
                </a:solidFill>
                <a:latin typeface="+mj-lt"/>
                <a:cs typeface="+mn-cs"/>
              </a:rPr>
              <a:t>, </a:t>
            </a:r>
            <a:r>
              <a:rPr lang="pt-BR" sz="2800" b="1" u="sng" dirty="0">
                <a:solidFill>
                  <a:schemeClr val="bg1"/>
                </a:solidFill>
                <a:latin typeface="+mj-lt"/>
                <a:cs typeface="+mn-cs"/>
              </a:rPr>
              <a:t>crescimento espiritual</a:t>
            </a:r>
            <a:r>
              <a:rPr lang="pt-BR" sz="2800" b="1" dirty="0">
                <a:solidFill>
                  <a:schemeClr val="bg1"/>
                </a:solidFill>
                <a:latin typeface="+mj-lt"/>
                <a:cs typeface="+mn-cs"/>
              </a:rPr>
              <a:t> e </a:t>
            </a:r>
            <a:r>
              <a:rPr lang="pt-BR" sz="2800" b="1" u="sng" dirty="0">
                <a:solidFill>
                  <a:schemeClr val="bg1"/>
                </a:solidFill>
                <a:latin typeface="+mj-lt"/>
                <a:cs typeface="+mn-cs"/>
              </a:rPr>
              <a:t>cumprimento integral da missão</a:t>
            </a:r>
            <a:r>
              <a:rPr lang="pt-BR" sz="2800" b="1" dirty="0">
                <a:solidFill>
                  <a:schemeClr val="bg1"/>
                </a:solidFill>
                <a:latin typeface="+mj-lt"/>
                <a:cs typeface="+mn-cs"/>
              </a:rPr>
              <a:t> de acordo com os dons espirituais.</a:t>
            </a:r>
          </a:p>
        </p:txBody>
      </p:sp>
      <p:sp>
        <p:nvSpPr>
          <p:cNvPr id="72710" name="Rectangle 6">
            <a:extLst>
              <a:ext uri="{FF2B5EF4-FFF2-40B4-BE49-F238E27FC236}">
                <a16:creationId xmlns:a16="http://schemas.microsoft.com/office/drawing/2014/main" id="{781C229B-DE95-2775-B08C-0AAFF99BD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9663" y="1558925"/>
            <a:ext cx="4384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rgbClr val="92D050"/>
                </a:solidFill>
                <a:latin typeface="+mj-lt"/>
                <a:cs typeface="+mn-cs"/>
              </a:rPr>
              <a:t>Declaração de Visão DSA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23D510-112B-F8F4-5724-BFCFA24EAAB3}"/>
              </a:ext>
            </a:extLst>
          </p:cNvPr>
          <p:cNvSpPr txBox="1"/>
          <p:nvPr/>
        </p:nvSpPr>
        <p:spPr>
          <a:xfrm>
            <a:off x="6929454" y="6396335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CAPÍTULO 1</a:t>
            </a:r>
          </a:p>
        </p:txBody>
      </p:sp>
      <p:pic>
        <p:nvPicPr>
          <p:cNvPr id="17413" name="Imagem 31" descr="Logos.tif">
            <a:extLst>
              <a:ext uri="{FF2B5EF4-FFF2-40B4-BE49-F238E27FC236}">
                <a16:creationId xmlns:a16="http://schemas.microsoft.com/office/drawing/2014/main" id="{D3D9F6D4-8FC8-DC6A-97FA-DCB760627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/>
      <p:bldP spid="727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>
            <a:extLst>
              <a:ext uri="{FF2B5EF4-FFF2-40B4-BE49-F238E27FC236}">
                <a16:creationId xmlns:a16="http://schemas.microsoft.com/office/drawing/2014/main" id="{E6955470-4257-353E-C799-1788DDBCDF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9775" y="2630488"/>
            <a:ext cx="7815263" cy="2917825"/>
          </a:xfrm>
        </p:spPr>
        <p:txBody>
          <a:bodyPr/>
          <a:lstStyle/>
          <a:p>
            <a:pPr marL="0" lvl="2" indent="0" eaLnBrk="1" hangingPunct="1">
              <a:spcBef>
                <a:spcPct val="0"/>
              </a:spcBef>
            </a:pPr>
            <a:r>
              <a:rPr lang="pt-BR" altLang="pt-BR" sz="2600" b="1">
                <a:solidFill>
                  <a:schemeClr val="bg1"/>
                </a:solidFill>
              </a:rPr>
              <a:t> O Pequeno Grupo deve ser a base da organização da</a:t>
            </a:r>
            <a:br>
              <a:rPr lang="pt-BR" altLang="pt-BR" sz="2600" b="1">
                <a:solidFill>
                  <a:schemeClr val="bg1"/>
                </a:solidFill>
              </a:rPr>
            </a:br>
            <a:r>
              <a:rPr lang="pt-BR" altLang="pt-BR" sz="2600" b="1">
                <a:solidFill>
                  <a:schemeClr val="bg1"/>
                </a:solidFill>
              </a:rPr>
              <a:t>   Igreja para o cumprimento da MISSÃO.</a:t>
            </a:r>
          </a:p>
          <a:p>
            <a:pPr marL="0" lvl="2" indent="0" eaLnBrk="1" hangingPunct="1">
              <a:spcBef>
                <a:spcPct val="0"/>
              </a:spcBef>
            </a:pPr>
            <a:r>
              <a:rPr lang="pt-BR" altLang="pt-BR" sz="2600" b="1">
                <a:solidFill>
                  <a:schemeClr val="bg1"/>
                </a:solidFill>
              </a:rPr>
              <a:t> Deve ser o centro catalisador e organizador dos</a:t>
            </a:r>
            <a:br>
              <a:rPr lang="pt-BR" altLang="pt-BR" sz="2600" b="1">
                <a:solidFill>
                  <a:schemeClr val="bg1"/>
                </a:solidFill>
              </a:rPr>
            </a:br>
            <a:r>
              <a:rPr lang="pt-BR" altLang="pt-BR" sz="2600" b="1">
                <a:solidFill>
                  <a:schemeClr val="bg1"/>
                </a:solidFill>
              </a:rPr>
              <a:t>   membros para o serviço.</a:t>
            </a:r>
          </a:p>
          <a:p>
            <a:pPr marL="0" lvl="2" indent="0" eaLnBrk="1" hangingPunct="1">
              <a:spcBef>
                <a:spcPct val="0"/>
              </a:spcBef>
            </a:pPr>
            <a:r>
              <a:rPr lang="pt-BR" altLang="pt-BR" sz="2600" b="1">
                <a:solidFill>
                  <a:schemeClr val="bg1"/>
                </a:solidFill>
              </a:rPr>
              <a:t> Cada líder deve se reunir semanalmente ou</a:t>
            </a:r>
            <a:br>
              <a:rPr lang="pt-BR" altLang="pt-BR" sz="2600" b="1">
                <a:solidFill>
                  <a:schemeClr val="bg1"/>
                </a:solidFill>
              </a:rPr>
            </a:br>
            <a:r>
              <a:rPr lang="pt-BR" altLang="pt-BR" sz="2600" b="1">
                <a:solidFill>
                  <a:schemeClr val="bg1"/>
                </a:solidFill>
              </a:rPr>
              <a:t>   quinzenalmente com o pastor para treinamento e</a:t>
            </a:r>
            <a:br>
              <a:rPr lang="pt-BR" altLang="pt-BR" sz="2600" b="1">
                <a:solidFill>
                  <a:schemeClr val="bg1"/>
                </a:solidFill>
              </a:rPr>
            </a:br>
            <a:r>
              <a:rPr lang="pt-BR" altLang="pt-BR" sz="2600" b="1">
                <a:solidFill>
                  <a:schemeClr val="bg1"/>
                </a:solidFill>
              </a:rPr>
              <a:t>   execução do planejamento espiritual e missionário.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FEA6A2A-A5DE-74EB-CDFF-3EC3D0980B83}"/>
              </a:ext>
            </a:extLst>
          </p:cNvPr>
          <p:cNvSpPr txBox="1"/>
          <p:nvPr/>
        </p:nvSpPr>
        <p:spPr>
          <a:xfrm>
            <a:off x="6929454" y="6396335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CAPÍTULO 1</a:t>
            </a:r>
          </a:p>
        </p:txBody>
      </p:sp>
      <p:pic>
        <p:nvPicPr>
          <p:cNvPr id="50180" name="Imagem 31" descr="Logos.tif">
            <a:extLst>
              <a:ext uri="{FF2B5EF4-FFF2-40B4-BE49-F238E27FC236}">
                <a16:creationId xmlns:a16="http://schemas.microsoft.com/office/drawing/2014/main" id="{B6386BE3-205D-C132-A58D-E21DFEDE5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1D32A5AF-1E2A-0A89-F525-EDBE69040762}"/>
              </a:ext>
            </a:extLst>
          </p:cNvPr>
          <p:cNvSpPr/>
          <p:nvPr/>
        </p:nvSpPr>
        <p:spPr>
          <a:xfrm>
            <a:off x="908137" y="1860032"/>
            <a:ext cx="7327726" cy="49244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1" algn="ctr">
              <a:spcBef>
                <a:spcPts val="0"/>
              </a:spcBef>
              <a:defRPr/>
            </a:pPr>
            <a:r>
              <a:rPr lang="pt-BR" sz="2600" b="1" dirty="0">
                <a:solidFill>
                  <a:schemeClr val="bg1"/>
                </a:solidFill>
                <a:latin typeface="+mj-lt"/>
              </a:rPr>
              <a:t>7. Conclusão</a:t>
            </a:r>
            <a:endParaRPr lang="pt-BR" sz="2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B96DF4A0-816F-BC37-314D-EBB263708260}"/>
              </a:ext>
            </a:extLst>
          </p:cNvPr>
          <p:cNvSpPr/>
          <p:nvPr/>
        </p:nvSpPr>
        <p:spPr>
          <a:xfrm>
            <a:off x="4881176" y="201019"/>
            <a:ext cx="4215449" cy="52322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latin typeface="+mn-lt"/>
                <a:cs typeface="+mn-cs"/>
              </a:rPr>
              <a:t>V. O QUE EGW QUER DIZER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>
            <a:extLst>
              <a:ext uri="{FF2B5EF4-FFF2-40B4-BE49-F238E27FC236}">
                <a16:creationId xmlns:a16="http://schemas.microsoft.com/office/drawing/2014/main" id="{AFD4D18A-723A-C86A-FB8C-FC767BD71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7063" y="1954213"/>
            <a:ext cx="7840662" cy="3219450"/>
          </a:xfrm>
        </p:spPr>
        <p:txBody>
          <a:bodyPr/>
          <a:lstStyle/>
          <a:p>
            <a:pPr marL="0" lvl="2" indent="0" eaLnBrk="1" hangingPunct="1">
              <a:spcBef>
                <a:spcPct val="0"/>
              </a:spcBef>
            </a:pPr>
            <a:r>
              <a:rPr lang="pt-BR" altLang="pt-BR" sz="2600" b="1">
                <a:solidFill>
                  <a:schemeClr val="bg1"/>
                </a:solidFill>
              </a:rPr>
              <a:t> No grupo, os membros recebem cuidado pastoral,</a:t>
            </a:r>
            <a:br>
              <a:rPr lang="pt-BR" altLang="pt-BR" sz="2600" b="1">
                <a:solidFill>
                  <a:schemeClr val="bg1"/>
                </a:solidFill>
              </a:rPr>
            </a:br>
            <a:r>
              <a:rPr lang="pt-BR" altLang="pt-BR" sz="2600" b="1">
                <a:solidFill>
                  <a:schemeClr val="bg1"/>
                </a:solidFill>
              </a:rPr>
              <a:t>   fortalecimento espiritual, desenvolvem comunidade </a:t>
            </a:r>
            <a:br>
              <a:rPr lang="pt-BR" altLang="pt-BR" sz="2600" b="1">
                <a:solidFill>
                  <a:schemeClr val="bg1"/>
                </a:solidFill>
              </a:rPr>
            </a:br>
            <a:r>
              <a:rPr lang="pt-BR" altLang="pt-BR" sz="2600" b="1">
                <a:solidFill>
                  <a:schemeClr val="bg1"/>
                </a:solidFill>
              </a:rPr>
              <a:t>   e se envolvem nos projetos missionários da Igreja,</a:t>
            </a:r>
            <a:br>
              <a:rPr lang="pt-BR" altLang="pt-BR" sz="2600" b="1">
                <a:solidFill>
                  <a:schemeClr val="bg1"/>
                </a:solidFill>
              </a:rPr>
            </a:br>
            <a:r>
              <a:rPr lang="pt-BR" altLang="pt-BR" sz="2600" b="1">
                <a:solidFill>
                  <a:schemeClr val="bg1"/>
                </a:solidFill>
              </a:rPr>
              <a:t>   conforme os dons.</a:t>
            </a:r>
          </a:p>
          <a:p>
            <a:pPr marL="0" lvl="2" indent="0" eaLnBrk="1" hangingPunct="1">
              <a:spcBef>
                <a:spcPct val="0"/>
              </a:spcBef>
            </a:pPr>
            <a:endParaRPr lang="pt-BR" altLang="pt-BR" sz="2600" b="1">
              <a:solidFill>
                <a:schemeClr val="bg1"/>
              </a:solidFill>
            </a:endParaRPr>
          </a:p>
          <a:p>
            <a:pPr marL="0" lvl="2" indent="0" eaLnBrk="1" hangingPunct="1">
              <a:spcBef>
                <a:spcPct val="0"/>
              </a:spcBef>
            </a:pPr>
            <a:r>
              <a:rPr lang="pt-BR" altLang="pt-BR" sz="2600" b="1">
                <a:solidFill>
                  <a:schemeClr val="bg1"/>
                </a:solidFill>
              </a:rPr>
              <a:t> Essa é a fórmula para o envolvimento da maioria na</a:t>
            </a:r>
            <a:br>
              <a:rPr lang="pt-BR" altLang="pt-BR" sz="2600" b="1">
                <a:solidFill>
                  <a:schemeClr val="bg1"/>
                </a:solidFill>
              </a:rPr>
            </a:br>
            <a:r>
              <a:rPr lang="pt-BR" altLang="pt-BR" sz="2600" b="1">
                <a:solidFill>
                  <a:schemeClr val="bg1"/>
                </a:solidFill>
              </a:rPr>
              <a:t>   missão e o cumprimento do sacerdócio universal.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25A9ECE-780B-9194-EB61-DEC770234A71}"/>
              </a:ext>
            </a:extLst>
          </p:cNvPr>
          <p:cNvSpPr txBox="1"/>
          <p:nvPr/>
        </p:nvSpPr>
        <p:spPr>
          <a:xfrm>
            <a:off x="6929454" y="6396335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CAPÍTULO 1</a:t>
            </a:r>
          </a:p>
        </p:txBody>
      </p:sp>
      <p:pic>
        <p:nvPicPr>
          <p:cNvPr id="51204" name="Imagem 31" descr="Logos.tif">
            <a:extLst>
              <a:ext uri="{FF2B5EF4-FFF2-40B4-BE49-F238E27FC236}">
                <a16:creationId xmlns:a16="http://schemas.microsoft.com/office/drawing/2014/main" id="{5F740781-C5D8-E750-A339-057C607BD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7BF98E27-734A-BFA0-9299-506C6D4F5C18}"/>
              </a:ext>
            </a:extLst>
          </p:cNvPr>
          <p:cNvSpPr/>
          <p:nvPr/>
        </p:nvSpPr>
        <p:spPr>
          <a:xfrm>
            <a:off x="4881176" y="201019"/>
            <a:ext cx="4215449" cy="52322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latin typeface="+mn-lt"/>
                <a:cs typeface="+mn-cs"/>
              </a:rPr>
              <a:t>V. O QUE EGW QUER DIZER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>
            <a:extLst>
              <a:ext uri="{FF2B5EF4-FFF2-40B4-BE49-F238E27FC236}">
                <a16:creationId xmlns:a16="http://schemas.microsoft.com/office/drawing/2014/main" id="{60A06878-D21E-E99B-F509-69F06F3627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6263" y="2028825"/>
            <a:ext cx="7978775" cy="2681288"/>
          </a:xfrm>
        </p:spPr>
        <p:txBody>
          <a:bodyPr/>
          <a:lstStyle/>
          <a:p>
            <a:pPr marL="0" lvl="2" indent="0" eaLnBrk="1" hangingPunct="1">
              <a:spcBef>
                <a:spcPct val="0"/>
              </a:spcBef>
            </a:pPr>
            <a:r>
              <a:rPr lang="pt-BR" altLang="pt-BR" sz="2600" b="1">
                <a:solidFill>
                  <a:schemeClr val="bg1"/>
                </a:solidFill>
              </a:rPr>
              <a:t> O pastor assume o seu papel Bíblico como capacitador</a:t>
            </a:r>
            <a:br>
              <a:rPr lang="pt-BR" altLang="pt-BR" sz="2600" b="1">
                <a:solidFill>
                  <a:schemeClr val="bg1"/>
                </a:solidFill>
              </a:rPr>
            </a:br>
            <a:r>
              <a:rPr lang="pt-BR" altLang="pt-BR" sz="2600" b="1">
                <a:solidFill>
                  <a:schemeClr val="bg1"/>
                </a:solidFill>
              </a:rPr>
              <a:t>   dos membros para o serviço.</a:t>
            </a:r>
          </a:p>
          <a:p>
            <a:pPr marL="0" lvl="2" indent="0" eaLnBrk="1" hangingPunct="1">
              <a:spcBef>
                <a:spcPct val="0"/>
              </a:spcBef>
            </a:pPr>
            <a:endParaRPr lang="pt-BR" altLang="pt-BR" sz="2600" b="1">
              <a:solidFill>
                <a:schemeClr val="bg1"/>
              </a:solidFill>
            </a:endParaRPr>
          </a:p>
          <a:p>
            <a:pPr marL="0" lvl="2" indent="0" eaLnBrk="1" hangingPunct="1">
              <a:spcBef>
                <a:spcPct val="0"/>
              </a:spcBef>
            </a:pPr>
            <a:r>
              <a:rPr lang="pt-BR" altLang="pt-BR" sz="2600" b="1">
                <a:solidFill>
                  <a:schemeClr val="bg1"/>
                </a:solidFill>
              </a:rPr>
              <a:t> O Pequeno Grupo não exclui as outras atividades e</a:t>
            </a:r>
            <a:br>
              <a:rPr lang="pt-BR" altLang="pt-BR" sz="2600" b="1">
                <a:solidFill>
                  <a:schemeClr val="bg1"/>
                </a:solidFill>
              </a:rPr>
            </a:br>
            <a:r>
              <a:rPr lang="pt-BR" altLang="pt-BR" sz="2600" b="1">
                <a:solidFill>
                  <a:schemeClr val="bg1"/>
                </a:solidFill>
              </a:rPr>
              <a:t>   frentes missionárias da Igreja, mas fortalece-as e</a:t>
            </a:r>
            <a:br>
              <a:rPr lang="pt-BR" altLang="pt-BR" sz="2600" b="1">
                <a:solidFill>
                  <a:schemeClr val="bg1"/>
                </a:solidFill>
              </a:rPr>
            </a:br>
            <a:r>
              <a:rPr lang="pt-BR" altLang="pt-BR" sz="2600" b="1">
                <a:solidFill>
                  <a:schemeClr val="bg1"/>
                </a:solidFill>
              </a:rPr>
              <a:t>   organiza os membros para executá-las.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95C1601-FC8B-4DA8-6F07-2E85CB21BB88}"/>
              </a:ext>
            </a:extLst>
          </p:cNvPr>
          <p:cNvSpPr txBox="1"/>
          <p:nvPr/>
        </p:nvSpPr>
        <p:spPr>
          <a:xfrm>
            <a:off x="6929454" y="6396335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CAPÍTULO 1</a:t>
            </a:r>
          </a:p>
        </p:txBody>
      </p:sp>
      <p:pic>
        <p:nvPicPr>
          <p:cNvPr id="52228" name="Imagem 31" descr="Logos.tif">
            <a:extLst>
              <a:ext uri="{FF2B5EF4-FFF2-40B4-BE49-F238E27FC236}">
                <a16:creationId xmlns:a16="http://schemas.microsoft.com/office/drawing/2014/main" id="{E2E3E076-CE9A-8EC3-18E6-1078E503D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F7A3945D-A985-F637-8680-588C5E550095}"/>
              </a:ext>
            </a:extLst>
          </p:cNvPr>
          <p:cNvSpPr/>
          <p:nvPr/>
        </p:nvSpPr>
        <p:spPr>
          <a:xfrm>
            <a:off x="4881176" y="201019"/>
            <a:ext cx="4215449" cy="52322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latin typeface="+mn-lt"/>
                <a:cs typeface="+mn-cs"/>
              </a:rPr>
              <a:t>V. O QUE EGW QUER DIZER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>
            <a:extLst>
              <a:ext uri="{FF2B5EF4-FFF2-40B4-BE49-F238E27FC236}">
                <a16:creationId xmlns:a16="http://schemas.microsoft.com/office/drawing/2014/main" id="{CE277CF9-43C0-FE31-5EAE-09173C4A2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2967" t="15919" r="12212" b="27675"/>
          <a:stretch>
            <a:fillRect/>
          </a:stretch>
        </p:blipFill>
        <p:spPr bwMode="auto">
          <a:xfrm>
            <a:off x="1928813" y="1019175"/>
            <a:ext cx="5130800" cy="500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5FA6FD9-994E-5A44-5B9A-7D28EA737EC1}"/>
              </a:ext>
            </a:extLst>
          </p:cNvPr>
          <p:cNvSpPr txBox="1"/>
          <p:nvPr/>
        </p:nvSpPr>
        <p:spPr>
          <a:xfrm>
            <a:off x="6929454" y="6396335"/>
            <a:ext cx="21431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CAPÍTULO 1</a:t>
            </a:r>
          </a:p>
        </p:txBody>
      </p:sp>
      <p:pic>
        <p:nvPicPr>
          <p:cNvPr id="53252" name="Imagem 31" descr="Logos.tif">
            <a:extLst>
              <a:ext uri="{FF2B5EF4-FFF2-40B4-BE49-F238E27FC236}">
                <a16:creationId xmlns:a16="http://schemas.microsoft.com/office/drawing/2014/main" id="{A6268A52-618C-1E2D-D08C-784ADD9E3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75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58A785DD-EEBC-18F0-246B-E753F1872317}"/>
              </a:ext>
            </a:extLst>
          </p:cNvPr>
          <p:cNvSpPr/>
          <p:nvPr/>
        </p:nvSpPr>
        <p:spPr>
          <a:xfrm>
            <a:off x="4881176" y="201019"/>
            <a:ext cx="4215449" cy="52322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latin typeface="+mn-lt"/>
                <a:cs typeface="+mn-cs"/>
              </a:rPr>
              <a:t>V. O QUE EGW QUER DIZER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76AF309-D188-A10E-816F-F53752B3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911D22B-8CB8-4CC4-B86C-D38E6EB0EB7D}" type="slidenum">
              <a:rPr lang="pt-BR" altLang="pt-BR">
                <a:solidFill>
                  <a:srgbClr val="045C75"/>
                </a:solidFill>
              </a:rPr>
              <a:pPr eaLnBrk="1" hangingPunct="1"/>
              <a:t>5</a:t>
            </a:fld>
            <a:endParaRPr lang="pt-BR" altLang="pt-BR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3">
            <a:extLst>
              <a:ext uri="{FF2B5EF4-FFF2-40B4-BE49-F238E27FC236}">
                <a16:creationId xmlns:a16="http://schemas.microsoft.com/office/drawing/2014/main" id="{F3129AFB-9919-664B-A9DB-6A0D6789C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238C5E9-52EA-4613-9A97-EA873C497835}" type="slidenum">
              <a:rPr lang="pt-BR" altLang="pt-BR">
                <a:solidFill>
                  <a:srgbClr val="045C75"/>
                </a:solidFill>
              </a:rPr>
              <a:pPr eaLnBrk="1" hangingPunct="1"/>
              <a:t>6</a:t>
            </a:fld>
            <a:endParaRPr lang="pt-BR" altLang="pt-BR">
              <a:solidFill>
                <a:srgbClr val="045C75"/>
              </a:solidFill>
            </a:endParaRPr>
          </a:p>
        </p:txBody>
      </p:sp>
      <p:sp>
        <p:nvSpPr>
          <p:cNvPr id="8195" name="WordArt 3">
            <a:extLst>
              <a:ext uri="{FF2B5EF4-FFF2-40B4-BE49-F238E27FC236}">
                <a16:creationId xmlns:a16="http://schemas.microsoft.com/office/drawing/2014/main" id="{7B79E450-62BA-FCE3-D5E1-252C54E8739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68400" y="808038"/>
            <a:ext cx="6781800" cy="609600"/>
          </a:xfrm>
          <a:prstGeom prst="rect">
            <a:avLst/>
          </a:prstGeom>
          <a:ln>
            <a:noFill/>
          </a:ln>
        </p:spPr>
        <p:txBody>
          <a:bodyPr wrap="none" fromWordArt="1"/>
          <a:lstStyle/>
          <a:p>
            <a:pPr algn="ctr">
              <a:defRPr/>
            </a:pPr>
            <a:r>
              <a:rPr lang="pt-BR" sz="4400" b="1" kern="10" dirty="0">
                <a:solidFill>
                  <a:srgbClr val="FFFF00"/>
                </a:solidFill>
                <a:latin typeface="+mj-lt"/>
                <a:cs typeface="+mn-cs"/>
              </a:rPr>
              <a:t>                          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EF6229DE-27FB-E214-02B1-9B91F3C76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F4EB9C0-20F2-44B4-A55F-21A891041368}" type="slidenum">
              <a:rPr lang="pt-BR" altLang="pt-BR">
                <a:solidFill>
                  <a:srgbClr val="045C75"/>
                </a:solidFill>
              </a:rPr>
              <a:pPr eaLnBrk="1" hangingPunct="1"/>
              <a:t>7</a:t>
            </a:fld>
            <a:endParaRPr lang="pt-BR" altLang="pt-BR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B0A124FE-F3A7-E8AA-0026-DB11CEBF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4C04147-58B9-4476-AE53-7A6631369B30}" type="slidenum">
              <a:rPr lang="pt-BR" altLang="pt-BR">
                <a:solidFill>
                  <a:srgbClr val="045C75"/>
                </a:solidFill>
              </a:rPr>
              <a:pPr eaLnBrk="1" hangingPunct="1"/>
              <a:t>8</a:t>
            </a:fld>
            <a:endParaRPr lang="pt-BR" altLang="pt-BR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A63EF74-7162-F5D0-AF73-B631D40EE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5CC4EBF-7CB4-4544-AC2D-CD5D5B321475}" type="slidenum">
              <a:rPr lang="pt-BR" altLang="pt-BR">
                <a:solidFill>
                  <a:srgbClr val="045C75"/>
                </a:solidFill>
              </a:rPr>
              <a:pPr eaLnBrk="1" hangingPunct="1"/>
              <a:t>9</a:t>
            </a:fld>
            <a:endParaRPr lang="pt-BR" altLang="pt-BR">
              <a:solidFill>
                <a:srgbClr val="045C75"/>
              </a:solidFill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3A670FE2-3507-3981-F54C-2BB7ED64B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533400"/>
            <a:ext cx="7391400" cy="12954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22532" name="WordArt 3">
            <a:extLst>
              <a:ext uri="{FF2B5EF4-FFF2-40B4-BE49-F238E27FC236}">
                <a16:creationId xmlns:a16="http://schemas.microsoft.com/office/drawing/2014/main" id="{4B4B70EE-987C-E83C-E610-58062B77293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5400" y="914400"/>
            <a:ext cx="67818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Crescei e Multiplicai-vos</a:t>
            </a:r>
          </a:p>
        </p:txBody>
      </p:sp>
    </p:spTree>
  </p:cSld>
  <p:clrMapOvr>
    <a:masterClrMapping/>
  </p:clrMapOvr>
  <p:transition/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sign padrã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1168</TotalTime>
  <Words>1776</Words>
  <Application>Microsoft Office PowerPoint</Application>
  <PresentationFormat>Apresentação na tela (4:3)</PresentationFormat>
  <Paragraphs>174</Paragraphs>
  <Slides>43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Constantia</vt:lpstr>
      <vt:lpstr>Wingdings 2</vt:lpstr>
      <vt:lpstr>Times New Roman</vt:lpstr>
      <vt:lpstr>Design padrão</vt:lpstr>
      <vt:lpstr>Fluxo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 Wallacy</dc:creator>
  <cp:lastModifiedBy>Pr. Marcelo Augusto de Carvalho</cp:lastModifiedBy>
  <cp:revision>123</cp:revision>
  <dcterms:created xsi:type="dcterms:W3CDTF">2006-12-05T01:16:42Z</dcterms:created>
  <dcterms:modified xsi:type="dcterms:W3CDTF">2026-05-24T04:30:18Z</dcterms:modified>
</cp:coreProperties>
</file>