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446" r:id="rId3"/>
    <p:sldId id="448" r:id="rId4"/>
    <p:sldId id="449" r:id="rId5"/>
    <p:sldId id="475" r:id="rId6"/>
    <p:sldId id="423" r:id="rId7"/>
    <p:sldId id="459" r:id="rId8"/>
    <p:sldId id="474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9" autoAdjust="0"/>
    <p:restoredTop sz="94660"/>
  </p:normalViewPr>
  <p:slideViewPr>
    <p:cSldViewPr>
      <p:cViewPr varScale="1">
        <p:scale>
          <a:sx n="66" d="100"/>
          <a:sy n="66" d="100"/>
        </p:scale>
        <p:origin x="18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629D11A-E86A-1606-8319-3CC01F028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CCB8CC-B523-E05F-89F3-0A2494A599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4257B4-6E57-4922-A214-800D00EECCA8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7F9C3985-3DCC-D7C9-446F-FB4BB0C16D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4E341AD-6F4D-9F7A-11D2-1D4908A6A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EA1761-2A5D-C998-5C72-71454DF4B1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A33E57-5CE4-01CD-2AB3-D1331E6EE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4353D8-DA1C-461E-9DB1-D35F7EF7259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B9C3FD-C922-F255-33B2-9A54F1E8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64FB-C173-4C3A-8663-CDF55D41EA0D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BF94AB-B983-45D5-1445-6E44AB04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4FBB26-D070-710C-265E-98F3E74F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8919-4681-4968-9813-632CDAFF8F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54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341E5-EC67-49C3-735D-3AB7596F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9069-1DAE-472A-8248-D0217885DE99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9C62A7-DC61-5583-45D1-5146D536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1B2A5C-512C-DBA1-7ECD-079E2DE7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26A7-D8E6-4EC9-9E7C-175BD12F40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172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16CCC5-4D3F-DB58-6407-DD6C7394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26DD-F1C0-4BB2-A711-5E02CF946E5A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C0FA7C-E0C0-A756-46F8-C7D27689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8EB45C-6E86-50AC-F5DF-1B96C1FD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55F5-7981-46F5-B8B2-6D8C154944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95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1E633-642F-0B9E-0B40-1D420BA0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32C-8495-4B3A-BD55-0267ECEAB3BB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555F-1095-FFAA-3E8D-A16E6336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BCF1AC-EB31-2078-E854-3669970C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FBF1-9AD5-407A-B2F2-7DFA44A7D1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38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67695C-05E9-3BD2-F005-44EF5D05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CBDE-86CA-495D-BBEA-6475D0DC0168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1EA2F3-0CEB-A512-F41D-7086D0FA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6962D7-8B00-779E-6924-5AC485D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1E892-4DCE-45BA-A093-977EC8F816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976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A23394A-4BC6-5EC2-409A-DE491CE1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CFF6-180A-4A44-A22B-BB7F4782F84D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7C5D86E-3C02-FD7B-347F-A047CD73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7610BDA-4E58-C632-A71B-9E8EDD7D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7170-6B05-41AF-9A90-C649B84261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17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C0B2EDB-E1A0-26CA-73C3-B76AED12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9515-64C7-4040-A78B-BABB3B7B3435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432D3FA-DFAE-9C2A-8E30-46582BB8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3ED3931-F85C-495B-B6C5-9569A084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4BF0-0066-48FA-B3EF-18B1721668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046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5DD66515-33E7-F7A2-C4C6-08EC4724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79CD-359C-4D1E-A9DC-B86BA379C3DE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7FDE35D-23AD-9292-AD92-BB61F82B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24A70B6-0E11-403D-36DC-E745F1AD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29E0-41DE-40DA-A3F0-F1ED5B7EA4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192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7708DEA-4DDC-F718-B05B-5EE08A5C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E828-8911-496F-AD6D-5F4E8F9770E6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D5BE847-9F49-F99F-92E2-BCEDC94B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4E545E9-751D-F4B5-9847-487005C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4D40F-ADA5-4B1F-8D02-2A5A071E0C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71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13278B9-CBCC-742C-7291-FC85C969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0857-E692-40C9-A219-6E796BC460EC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5CA0E80-3942-BCF1-297F-F9ADFADC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2326A96-286D-A274-DF9C-AD999FB0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95589-8EA4-4AA5-8355-D9BAF4CAD9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277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7570B09-3FBC-86A2-0AFB-AD61F0A9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6AF0-3727-4C8D-953D-84D45ED0E1D3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E56E148-CD0F-73EA-5148-42DEB6ED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66AE8A0-C73F-C2F9-77CD-C45696EC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17C4-4062-45DE-B904-3BCA1BC3C0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34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CB29FFF-08B7-6A34-9764-8AD435A8BD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85F9AA0-951C-C1E7-1330-CE4CF179D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D2AFB4-AB34-FF3E-DDB9-1C2D5860D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E9AC9E-9A68-411B-B03D-44CB5CF3AA9B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2EC1D1-7E21-24FA-6E42-79D52FBE3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62B6D4-7E53-0ABA-26D8-14E4C4200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820BC72-71EC-49EC-AC72-CF18B0D6A1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021F96D-EDBC-C6C5-99BD-06AC2491E184}"/>
              </a:ext>
            </a:extLst>
          </p:cNvPr>
          <p:cNvSpPr txBox="1"/>
          <p:nvPr/>
        </p:nvSpPr>
        <p:spPr>
          <a:xfrm>
            <a:off x="6286512" y="201019"/>
            <a:ext cx="26432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2051" name="Imagem 31" descr="Logos.tif">
            <a:extLst>
              <a:ext uri="{FF2B5EF4-FFF2-40B4-BE49-F238E27FC236}">
                <a16:creationId xmlns:a16="http://schemas.microsoft.com/office/drawing/2014/main" id="{E89BA87F-A049-A1F0-A82E-DD0D503D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F66FA13-19A6-4E92-B0E3-972D90F80B65}"/>
              </a:ext>
            </a:extLst>
          </p:cNvPr>
          <p:cNvSpPr/>
          <p:nvPr/>
        </p:nvSpPr>
        <p:spPr>
          <a:xfrm>
            <a:off x="1756454" y="3377044"/>
            <a:ext cx="5631093" cy="21236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NECESSIDADE </a:t>
            </a:r>
            <a:br>
              <a:rPr lang="pt-BR" sz="66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6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DE MUDANÇAS</a:t>
            </a:r>
          </a:p>
        </p:txBody>
      </p:sp>
      <p:pic>
        <p:nvPicPr>
          <p:cNvPr id="2053" name="Imagem 7" descr="Logo PG.tif">
            <a:extLst>
              <a:ext uri="{FF2B5EF4-FFF2-40B4-BE49-F238E27FC236}">
                <a16:creationId xmlns:a16="http://schemas.microsoft.com/office/drawing/2014/main" id="{7C2B69B9-294C-2137-CA61-292061058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428750"/>
            <a:ext cx="20113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m 9" descr="Como reavivar.JPG">
            <a:extLst>
              <a:ext uri="{FF2B5EF4-FFF2-40B4-BE49-F238E27FC236}">
                <a16:creationId xmlns:a16="http://schemas.microsoft.com/office/drawing/2014/main" id="{17B8ECC4-2BF3-C6D8-E28B-F51733FC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234156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Rectangle 3">
            <a:extLst>
              <a:ext uri="{FF2B5EF4-FFF2-40B4-BE49-F238E27FC236}">
                <a16:creationId xmlns:a16="http://schemas.microsoft.com/office/drawing/2014/main" id="{A6972D01-6B36-B59D-06D1-55E8156E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785938"/>
            <a:ext cx="5643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Uma referência a estrutura da igreja local que neutralizou a comunidade relacional de pequenos grupos e assumiu um projeto baseado num programa institucional legado ao cristianismo pela igreja católica.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6D1B0C-8AB8-11F0-270F-964511E69B3F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1269" name="Imagem 31" descr="Logos.tif">
            <a:extLst>
              <a:ext uri="{FF2B5EF4-FFF2-40B4-BE49-F238E27FC236}">
                <a16:creationId xmlns:a16="http://schemas.microsoft.com/office/drawing/2014/main" id="{B84490BA-36EA-997A-A55F-8AD3E89F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5A1E92F-C0AA-A1B6-3CED-080B4431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643063"/>
            <a:ext cx="5572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</a:rPr>
              <a:t>O templo tornou-se a vida da igreja e não mais os lares. Tudo hoje gira em torno da igreja, principalmente das reuniões de sábado.</a:t>
            </a:r>
          </a:p>
        </p:txBody>
      </p:sp>
      <p:pic>
        <p:nvPicPr>
          <p:cNvPr id="12291" name="Imagem 9" descr="Como reavivar.JPG">
            <a:extLst>
              <a:ext uri="{FF2B5EF4-FFF2-40B4-BE49-F238E27FC236}">
                <a16:creationId xmlns:a16="http://schemas.microsoft.com/office/drawing/2014/main" id="{30741EB0-0420-DCC9-6FD9-84DD7F61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00250"/>
            <a:ext cx="2341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ED20B76-DCEC-2544-021E-041536B6B92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2293" name="Imagem 31" descr="Logos.tif">
            <a:extLst>
              <a:ext uri="{FF2B5EF4-FFF2-40B4-BE49-F238E27FC236}">
                <a16:creationId xmlns:a16="http://schemas.microsoft.com/office/drawing/2014/main" id="{EF90229C-1588-B491-2785-3163DD902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11109CE8-8FFC-1E30-686C-A5BB6237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857375"/>
            <a:ext cx="85010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</a:rPr>
              <a:t>“Quando o sistema romano aumentou a igreja de seus pequenos grupos relacionais, transformando-os numa catedral cheia de pessoas dependentes de um clero elitizado, a igreja perdeu seu fogo, e a frieza de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laodicéia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começou a se infiltrar”.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E69B47-DC10-BE65-BC2C-F2B02D5FE76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3316" name="Imagem 31" descr="Logos.tif">
            <a:extLst>
              <a:ext uri="{FF2B5EF4-FFF2-40B4-BE49-F238E27FC236}">
                <a16:creationId xmlns:a16="http://schemas.microsoft.com/office/drawing/2014/main" id="{C0BBD846-1BA3-5014-1DE0-ABC11C9F0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CaixaDeTexto 5">
            <a:extLst>
              <a:ext uri="{FF2B5EF4-FFF2-40B4-BE49-F238E27FC236}">
                <a16:creationId xmlns:a16="http://schemas.microsoft.com/office/drawing/2014/main" id="{E7338AC0-DE7D-87F4-E577-8CA5717E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586038"/>
            <a:ext cx="85725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“Em lugar de afogar o pastor do rebanho com material de promoção, o diretor do departamento deverá fazer o possível para ajudá-lo a tornar mais produtivo seu ministério, reduzindo esse material a um mínimo eficaz”. </a:t>
            </a:r>
            <a:r>
              <a:rPr lang="pt-BR" sz="2800" b="1" i="1" dirty="0" err="1">
                <a:solidFill>
                  <a:schemeClr val="bg1"/>
                </a:solidFill>
                <a:latin typeface="+mj-lt"/>
              </a:rPr>
              <a:t>Takoma</a:t>
            </a:r>
            <a:r>
              <a:rPr lang="pt-BR" sz="2800" b="1" i="1" dirty="0">
                <a:solidFill>
                  <a:schemeClr val="bg1"/>
                </a:solidFill>
                <a:latin typeface="+mj-lt"/>
              </a:rPr>
              <a:t> Park</a:t>
            </a:r>
            <a:endParaRPr lang="pt-BR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6DCB4A-9C4A-47A8-FB18-DB1E25B31A74}"/>
              </a:ext>
            </a:extLst>
          </p:cNvPr>
          <p:cNvSpPr/>
          <p:nvPr/>
        </p:nvSpPr>
        <p:spPr>
          <a:xfrm>
            <a:off x="2786050" y="214290"/>
            <a:ext cx="6287362" cy="4924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+mn-lt"/>
              </a:rPr>
              <a:t>DIFICULDADES DO ADVENTISMO MODERNO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E944F03-E943-1B0E-CDB3-BAF9529C5151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1. Uma Igreja estruturada para programas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9B0E6C-74D1-4E63-7213-2606D526F222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4346" name="Imagem 31" descr="Logos.tif">
            <a:extLst>
              <a:ext uri="{FF2B5EF4-FFF2-40B4-BE49-F238E27FC236}">
                <a16:creationId xmlns:a16="http://schemas.microsoft.com/office/drawing/2014/main" id="{37C9E7EE-112D-F517-AA9C-4AD18987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aixaDeTexto 5">
            <a:extLst>
              <a:ext uri="{FF2B5EF4-FFF2-40B4-BE49-F238E27FC236}">
                <a16:creationId xmlns:a16="http://schemas.microsoft.com/office/drawing/2014/main" id="{5B5A5767-C245-A29E-9A0F-A21AB5B60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500313"/>
            <a:ext cx="80724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“Os pastores de congregações deverão aceitar a responsabilidades de instruir e organizar todas as forças leigas da igreja para sua participação na ação evangelística”. </a:t>
            </a:r>
          </a:p>
          <a:p>
            <a:pPr algn="ctr">
              <a:defRPr/>
            </a:pPr>
            <a:endParaRPr lang="pt-BR" sz="24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O item 2 do documento diz: “Que o papel do pastor seja definido”. Mas herdamos do catolicismo e das grandes igrejas protestantes o modelo de pastor “tomador de contas”. Onde o ministro funciona como uma espécie de “bombeiro”.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B95CD6-4192-A7FF-788A-BCA36836F2EC}"/>
              </a:ext>
            </a:extLst>
          </p:cNvPr>
          <p:cNvSpPr/>
          <p:nvPr/>
        </p:nvSpPr>
        <p:spPr>
          <a:xfrm>
            <a:off x="2786050" y="214290"/>
            <a:ext cx="6287362" cy="4924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+mn-lt"/>
              </a:rPr>
              <a:t>DIFICULDADES DO ADVENTISMO MODERNO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AA3FC76-03B5-D708-6D89-52BED3CE29FD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2. Função Pastoral distorcida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CAE6F2E-4C40-24C3-D369-31454BFDE79B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5370" name="Imagem 31" descr="Logos.tif">
            <a:extLst>
              <a:ext uri="{FF2B5EF4-FFF2-40B4-BE49-F238E27FC236}">
                <a16:creationId xmlns:a16="http://schemas.microsoft.com/office/drawing/2014/main" id="{6F864078-69AB-0237-D093-826895C2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aixaDeTexto 5">
            <a:extLst>
              <a:ext uri="{FF2B5EF4-FFF2-40B4-BE49-F238E27FC236}">
                <a16:creationId xmlns:a16="http://schemas.microsoft.com/office/drawing/2014/main" id="{F9631209-1BC8-9274-ECA7-53874A78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786063"/>
            <a:ext cx="82153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“O melhor auxílio que os ministros podem prestar aos membros de nossas igrejas, </a:t>
            </a:r>
            <a:r>
              <a:rPr lang="pt-BR" sz="3200" b="1" u="sng" dirty="0">
                <a:solidFill>
                  <a:schemeClr val="bg1"/>
                </a:solidFill>
                <a:latin typeface="+mj-lt"/>
              </a:rPr>
              <a:t>não é pregar-lhes sermões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, mas </a:t>
            </a:r>
            <a:r>
              <a:rPr lang="pt-BR" sz="3200" b="1" u="sng" dirty="0">
                <a:solidFill>
                  <a:schemeClr val="bg1"/>
                </a:solidFill>
                <a:latin typeface="+mj-lt"/>
              </a:rPr>
              <a:t>planejar trabalho para eles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. Daí a cada um, uma obra a fazer e bem de outros”. </a:t>
            </a:r>
            <a:r>
              <a:rPr lang="pt-BR" sz="2800" b="1" i="1" dirty="0">
                <a:solidFill>
                  <a:srgbClr val="92D050"/>
                </a:solidFill>
                <a:latin typeface="+mj-lt"/>
              </a:rPr>
              <a:t>Serviço cristão, 69.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5A28329-8F8C-1D29-D3B9-AA4503133330}"/>
              </a:ext>
            </a:extLst>
          </p:cNvPr>
          <p:cNvSpPr/>
          <p:nvPr/>
        </p:nvSpPr>
        <p:spPr>
          <a:xfrm>
            <a:off x="2786050" y="214290"/>
            <a:ext cx="6287362" cy="4924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+mn-lt"/>
              </a:rPr>
              <a:t>DIFICULDADES DO ADVENTISMO MODERNO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718200-37BC-E2B6-30D4-903926EC3477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2. Função Pastoral distorcida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135670-5514-7697-80FD-691B556E72B2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6394" name="Imagem 31" descr="Logos.tif">
            <a:extLst>
              <a:ext uri="{FF2B5EF4-FFF2-40B4-BE49-F238E27FC236}">
                <a16:creationId xmlns:a16="http://schemas.microsoft.com/office/drawing/2014/main" id="{D22E099D-7B16-C807-DB4C-6FA9C62CA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CaixaDeTexto 5">
            <a:extLst>
              <a:ext uri="{FF2B5EF4-FFF2-40B4-BE49-F238E27FC236}">
                <a16:creationId xmlns:a16="http://schemas.microsoft.com/office/drawing/2014/main" id="{B0FAE910-AECF-E854-2C81-A287F40F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00375"/>
            <a:ext cx="7786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</a:rPr>
              <a:t>“A chave para a igreja no século 21 será a saúde espiritual da igreja, não seu crescimento”.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(Rick Warren).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26299F-4B7C-B254-CB7D-D6C2A201F516}"/>
              </a:ext>
            </a:extLst>
          </p:cNvPr>
          <p:cNvSpPr/>
          <p:nvPr/>
        </p:nvSpPr>
        <p:spPr>
          <a:xfrm>
            <a:off x="2786050" y="214290"/>
            <a:ext cx="6287362" cy="4924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+mn-lt"/>
              </a:rPr>
              <a:t>DIFICULDADES DO ADVENTISMO MODERNO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D706350-5C8E-5306-5BD2-B3C4C42588D6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3. Falta de relacionamentos genuínos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558DA0-5EFC-DB8D-EE4F-5DAA045CDF65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7418" name="Imagem 31" descr="Logos.tif">
            <a:extLst>
              <a:ext uri="{FF2B5EF4-FFF2-40B4-BE49-F238E27FC236}">
                <a16:creationId xmlns:a16="http://schemas.microsoft.com/office/drawing/2014/main" id="{516F5486-2155-34B9-3B28-D87F27A08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A02727F4-53C6-9650-E853-166B0746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928813"/>
            <a:ext cx="85010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4000" b="1" dirty="0">
                <a:solidFill>
                  <a:srgbClr val="92D050"/>
                </a:solidFill>
                <a:latin typeface="+mj-lt"/>
              </a:rPr>
              <a:t>ONDE ESTÁ A RESPOSTA?</a:t>
            </a:r>
            <a:endParaRPr lang="pt-BR" sz="40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0484" name="CaixaDeTexto 5">
            <a:extLst>
              <a:ext uri="{FF2B5EF4-FFF2-40B4-BE49-F238E27FC236}">
                <a16:creationId xmlns:a16="http://schemas.microsoft.com/office/drawing/2014/main" id="{D3CA12FC-967D-62F6-A0E9-FF47D958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71813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William Beckham, “</a:t>
            </a:r>
            <a:r>
              <a:rPr lang="pt-BR" sz="2800" b="1" i="1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pt-BR" sz="28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+mj-lt"/>
              </a:rPr>
              <a:t>Second</a:t>
            </a:r>
            <a:r>
              <a:rPr lang="pt-BR" sz="28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+mj-lt"/>
              </a:rPr>
              <a:t>reformation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”.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 movimento de pequenos grupos é o maior renascimento religioso de todas as épocas.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4D3E24-B52B-7F0F-281B-7DD3307843D4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8437" name="Imagem 31" descr="Logos.tif">
            <a:extLst>
              <a:ext uri="{FF2B5EF4-FFF2-40B4-BE49-F238E27FC236}">
                <a16:creationId xmlns:a16="http://schemas.microsoft.com/office/drawing/2014/main" id="{6EDB8F26-312A-4CDE-8FF1-F52227E7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1DBDA97F-C96F-BDC4-23A9-651491648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643063"/>
            <a:ext cx="85010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4000" b="1" dirty="0">
                <a:solidFill>
                  <a:srgbClr val="92D050"/>
                </a:solidFill>
                <a:latin typeface="+mj-lt"/>
              </a:rPr>
              <a:t>POR QUE PEQUENOS GRUPOS?</a:t>
            </a:r>
            <a:endParaRPr lang="pt-BR" sz="40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10428B-409C-AEA4-B010-B82F8638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286000"/>
            <a:ext cx="8215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 Ambientes informal e amigo onde todos têm a oportunidade</a:t>
            </a:r>
            <a:br>
              <a:rPr lang="pt-BR" sz="2400" b="1" dirty="0">
                <a:solidFill>
                  <a:schemeClr val="bg1"/>
                </a:solidFill>
                <a:latin typeface="+mj-lt"/>
              </a:rPr>
            </a:br>
            <a:r>
              <a:rPr lang="pt-BR" sz="2400" b="1" dirty="0">
                <a:solidFill>
                  <a:schemeClr val="bg1"/>
                </a:solidFill>
                <a:latin typeface="+mj-lt"/>
              </a:rPr>
              <a:t>  de se expressar.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Um clima propício para participação no estudo da Bíblia.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Um lugar ideal para a descoberta e desenvolvimento dos dons</a:t>
            </a:r>
            <a:br>
              <a:rPr lang="pt-BR" sz="2400" b="1" dirty="0">
                <a:solidFill>
                  <a:schemeClr val="bg1"/>
                </a:solidFill>
                <a:latin typeface="+mj-lt"/>
              </a:rPr>
            </a:br>
            <a:r>
              <a:rPr lang="pt-BR" sz="2400" b="1" dirty="0">
                <a:solidFill>
                  <a:schemeClr val="bg1"/>
                </a:solidFill>
                <a:latin typeface="+mj-lt"/>
              </a:rPr>
              <a:t>   espirituais.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Uma família espiritual onde aprendemos a cuidar uns dos</a:t>
            </a:r>
            <a:br>
              <a:rPr lang="pt-BR" sz="2400" b="1" dirty="0">
                <a:solidFill>
                  <a:schemeClr val="bg1"/>
                </a:solidFill>
                <a:latin typeface="+mj-lt"/>
              </a:rPr>
            </a:br>
            <a:r>
              <a:rPr lang="pt-BR" sz="2400" b="1" dirty="0">
                <a:solidFill>
                  <a:schemeClr val="bg1"/>
                </a:solidFill>
                <a:latin typeface="+mj-lt"/>
              </a:rPr>
              <a:t>   outros.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Um lugar onde o pastoreio de nossos membros é melhor</a:t>
            </a:r>
            <a:br>
              <a:rPr lang="pt-BR" sz="2400" b="1" dirty="0">
                <a:solidFill>
                  <a:schemeClr val="bg1"/>
                </a:solidFill>
                <a:latin typeface="+mj-lt"/>
              </a:rPr>
            </a:br>
            <a:r>
              <a:rPr lang="pt-BR" sz="2400" b="1" dirty="0">
                <a:solidFill>
                  <a:schemeClr val="bg1"/>
                </a:solidFill>
                <a:latin typeface="+mj-lt"/>
              </a:rPr>
              <a:t>   realizado.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0A9FE3-327C-E2DE-67D3-32790DF2F1D5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9461" name="Imagem 31" descr="Logos.tif">
            <a:extLst>
              <a:ext uri="{FF2B5EF4-FFF2-40B4-BE49-F238E27FC236}">
                <a16:creationId xmlns:a16="http://schemas.microsoft.com/office/drawing/2014/main" id="{539BEC9F-8FF1-A89A-9527-A58DFF711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263898CF-0FCC-992C-7F01-ACE395F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14500"/>
            <a:ext cx="8501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4000" b="1" dirty="0">
                <a:solidFill>
                  <a:srgbClr val="92D050"/>
                </a:solidFill>
                <a:latin typeface="+mj-lt"/>
              </a:rPr>
              <a:t>SERÁ FÁCIL?</a:t>
            </a:r>
            <a:endParaRPr lang="pt-BR" sz="40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140437-79C1-448F-D2EE-980F7684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14625"/>
            <a:ext cx="47863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chemeClr val="bg1"/>
                </a:solidFill>
                <a:latin typeface="+mj-lt"/>
              </a:rPr>
              <a:t>Rogers e </a:t>
            </a:r>
            <a:r>
              <a:rPr lang="pt-BR" sz="2800" b="1" i="1" dirty="0" err="1">
                <a:solidFill>
                  <a:schemeClr val="bg1"/>
                </a:solidFill>
                <a:latin typeface="+mj-lt"/>
              </a:rPr>
              <a:t>Shoemaker</a:t>
            </a:r>
            <a:endParaRPr lang="pt-BR" sz="3200" b="1" i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Inovadores  –  3%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Entusiastas   –  14% 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Conservadores  –  34%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Relutantes  –  34%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Resistentes  –  15%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9D3964-BBEF-C264-D806-90D8B9FC9BC9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20485" name="Imagem 31" descr="Logos.tif">
            <a:extLst>
              <a:ext uri="{FF2B5EF4-FFF2-40B4-BE49-F238E27FC236}">
                <a16:creationId xmlns:a16="http://schemas.microsoft.com/office/drawing/2014/main" id="{AFFE3C53-B317-86CE-DBBD-EB0282627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ixaDeTexto 4">
            <a:extLst>
              <a:ext uri="{FF2B5EF4-FFF2-40B4-BE49-F238E27FC236}">
                <a16:creationId xmlns:a16="http://schemas.microsoft.com/office/drawing/2014/main" id="{D58E8A1D-2219-6CDF-30C1-E7D01CC4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</a:rPr>
              <a:t>A IGREJA MUNDIAL AVANÇA</a:t>
            </a:r>
          </a:p>
        </p:txBody>
      </p:sp>
      <p:pic>
        <p:nvPicPr>
          <p:cNvPr id="5124" name="Imagem 5" descr="Baptism.jpg">
            <a:extLst>
              <a:ext uri="{FF2B5EF4-FFF2-40B4-BE49-F238E27FC236}">
                <a16:creationId xmlns:a16="http://schemas.microsoft.com/office/drawing/2014/main" id="{86939C27-DF39-9455-32C2-9B65595736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143244" cy="2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771834-A894-7179-FE5A-D443A25D6086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3077" name="Imagem 31" descr="Logos.tif">
            <a:extLst>
              <a:ext uri="{FF2B5EF4-FFF2-40B4-BE49-F238E27FC236}">
                <a16:creationId xmlns:a16="http://schemas.microsoft.com/office/drawing/2014/main" id="{786F5E33-E738-467E-F040-DF70D9A7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C3971AF-1841-7250-9B22-0FB06D0AC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8501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3200" b="1" dirty="0">
                <a:solidFill>
                  <a:srgbClr val="92D050"/>
                </a:solidFill>
                <a:latin typeface="+mj-lt"/>
              </a:rPr>
              <a:t>MELHORES MOMENTOS PARA MUDANÇAS:</a:t>
            </a:r>
            <a:endParaRPr lang="pt-BR" sz="32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D7667E-98F2-8EE9-A9B9-4AE959AE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679700"/>
            <a:ext cx="79295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Momentos de Crise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Mudança de Pastor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Início de uma nova igreja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Início de um novo ano eclesiástico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Durante </a:t>
            </a:r>
            <a:r>
              <a:rPr lang="pt-BR" sz="2800" b="1" dirty="0" err="1">
                <a:solidFill>
                  <a:schemeClr val="bg1"/>
                </a:solidFill>
                <a:latin typeface="+mj-lt"/>
              </a:rPr>
              <a:t>reavivamentos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Em encontros especiais com seminários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4E4EAE-5EB7-2882-932C-44B41DA56233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21509" name="Imagem 31" descr="Logos.tif">
            <a:extLst>
              <a:ext uri="{FF2B5EF4-FFF2-40B4-BE49-F238E27FC236}">
                <a16:creationId xmlns:a16="http://schemas.microsoft.com/office/drawing/2014/main" id="{21D0C9B7-31F4-C24D-3E03-4BB0F73C8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C6F31661-265A-3FBF-6CE6-20E06225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14500"/>
            <a:ext cx="8501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3600" b="1" dirty="0">
                <a:solidFill>
                  <a:srgbClr val="92D050"/>
                </a:solidFill>
                <a:latin typeface="+mj-lt"/>
              </a:rPr>
              <a:t>PASSOS PARA MUDANÇA:</a:t>
            </a:r>
            <a:endParaRPr lang="pt-BR" sz="36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7FB967-8945-E922-1C77-0B18865D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428875"/>
            <a:ext cx="82153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Boulder" pitchFamily="2" charset="0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Estabeleça uma base de oração.</a:t>
            </a:r>
          </a:p>
          <a:p>
            <a:pPr marL="457200" indent="-457200">
              <a:buFont typeface="Boulder" pitchFamily="2" charset="0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Apresente todas as informações que puder.</a:t>
            </a:r>
          </a:p>
          <a:p>
            <a:pPr marL="457200" indent="-457200">
              <a:buFont typeface="Boulder" pitchFamily="2" charset="0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Desenvolva um núcleo de pessoas que apoiarão o projeto.</a:t>
            </a:r>
          </a:p>
          <a:p>
            <a:pPr marL="457200" indent="-457200">
              <a:buFont typeface="Boulder" pitchFamily="2" charset="0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Seja flexível na organização dos Pequenos Grupos.</a:t>
            </a:r>
          </a:p>
          <a:p>
            <a:pPr marL="457200" indent="-457200">
              <a:buFont typeface="Boulder" pitchFamily="2" charset="0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Estabeleça uma estrutura que você seja capaz de supervisionar.</a:t>
            </a:r>
          </a:p>
          <a:p>
            <a:pPr marL="457200" indent="-457200">
              <a:buFont typeface="Boulder" pitchFamily="2" charset="0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Promova os Pequenos Grupos em todos os cultos da igreja.</a:t>
            </a:r>
          </a:p>
          <a:p>
            <a:pPr marL="457200" indent="-457200">
              <a:buFont typeface="Boulder" pitchFamily="2" charset="0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Confie na direção do Espírito Santo.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9886D4-B16F-AA7D-0DCE-73D7473565A8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22533" name="Imagem 31" descr="Logos.tif">
            <a:extLst>
              <a:ext uri="{FF2B5EF4-FFF2-40B4-BE49-F238E27FC236}">
                <a16:creationId xmlns:a16="http://schemas.microsoft.com/office/drawing/2014/main" id="{9FD109B6-F46F-4451-00B2-0FAD6AA6D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473DB9DF-5FB8-BC7D-9EEF-2EAD3CF78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214563"/>
            <a:ext cx="8501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51435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SÓ NÃO MUDA DE </a:t>
            </a:r>
            <a:br>
              <a:rPr lang="en-US" sz="5400" b="1" dirty="0">
                <a:solidFill>
                  <a:schemeClr val="bg1"/>
                </a:solidFill>
                <a:latin typeface="+mj-lt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</a:rPr>
              <a:t>IDÉIA QUEM NÃO TEM </a:t>
            </a:r>
            <a:br>
              <a:rPr lang="en-US" sz="5400" b="1" dirty="0">
                <a:solidFill>
                  <a:schemeClr val="bg1"/>
                </a:solidFill>
                <a:latin typeface="+mj-lt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</a:rPr>
              <a:t>IDÉIA PARA MUDAR!</a:t>
            </a:r>
            <a:endParaRPr lang="pt-BR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FAFF5E-F023-B088-4768-D873C073C025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23556" name="Imagem 31" descr="Logos.tif">
            <a:extLst>
              <a:ext uri="{FF2B5EF4-FFF2-40B4-BE49-F238E27FC236}">
                <a16:creationId xmlns:a16="http://schemas.microsoft.com/office/drawing/2014/main" id="{2196CA2B-5606-7B1A-A936-106CC7DB9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DeTexto 4">
            <a:extLst>
              <a:ext uri="{FF2B5EF4-FFF2-40B4-BE49-F238E27FC236}">
                <a16:creationId xmlns:a16="http://schemas.microsoft.com/office/drawing/2014/main" id="{95D1B096-B3B1-888A-16ED-80F4F680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643063"/>
            <a:ext cx="46434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MAS O QUE DIZER DE NOSSA IGREJA LOCAL?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QUÃO SAUDÁVEIS SÃO NOSSAS IGREJAS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QUAL O NÍVEL DE COMPROMETIMENTO DE NOSSOS MEMBROS?</a:t>
            </a:r>
          </a:p>
        </p:txBody>
      </p:sp>
      <p:pic>
        <p:nvPicPr>
          <p:cNvPr id="6148" name="Imagem 7" descr="igreja511.jpg">
            <a:extLst>
              <a:ext uri="{FF2B5EF4-FFF2-40B4-BE49-F238E27FC236}">
                <a16:creationId xmlns:a16="http://schemas.microsoft.com/office/drawing/2014/main" id="{261E1A83-A69C-816B-F5EE-F7E4E7AE86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028950" cy="37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43B9B35-6ECB-1045-9614-4A496A2410B4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4101" name="Imagem 31" descr="Logos.tif">
            <a:extLst>
              <a:ext uri="{FF2B5EF4-FFF2-40B4-BE49-F238E27FC236}">
                <a16:creationId xmlns:a16="http://schemas.microsoft.com/office/drawing/2014/main" id="{FB7C9F1B-0EE8-7EA7-4517-33F1D49FD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aixaDeTexto 4">
            <a:extLst>
              <a:ext uri="{FF2B5EF4-FFF2-40B4-BE49-F238E27FC236}">
                <a16:creationId xmlns:a16="http://schemas.microsoft.com/office/drawing/2014/main" id="{7AF64A92-5264-16F5-EEA6-DB1B2C0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63" y="1903413"/>
            <a:ext cx="4429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1. FALTA DE </a:t>
            </a:r>
            <a:br>
              <a:rPr lang="pt-BR" sz="2800" b="1" dirty="0">
                <a:solidFill>
                  <a:schemeClr val="bg1"/>
                </a:solidFill>
                <a:latin typeface="+mj-lt"/>
              </a:rPr>
            </a:br>
            <a:r>
              <a:rPr lang="pt-BR" sz="2800" b="1" dirty="0">
                <a:solidFill>
                  <a:schemeClr val="bg1"/>
                </a:solidFill>
                <a:latin typeface="+mj-lt"/>
              </a:rPr>
              <a:t>COMPROMISSO RELIGIOSO</a:t>
            </a:r>
          </a:p>
        </p:txBody>
      </p:sp>
      <p:sp>
        <p:nvSpPr>
          <p:cNvPr id="7172" name="CaixaDeTexto 7">
            <a:extLst>
              <a:ext uri="{FF2B5EF4-FFF2-40B4-BE49-F238E27FC236}">
                <a16:creationId xmlns:a16="http://schemas.microsoft.com/office/drawing/2014/main" id="{45F6FAC4-66BE-11B8-61C3-F5986B345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3260725"/>
            <a:ext cx="42878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2. CONHECIMENTO SUPERFICIAL DA BÍBLIA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3" name="Imagem 9" descr="Ignored.jpg">
            <a:extLst>
              <a:ext uri="{FF2B5EF4-FFF2-40B4-BE49-F238E27FC236}">
                <a16:creationId xmlns:a16="http://schemas.microsoft.com/office/drawing/2014/main" id="{67B5A6C0-8B4C-E481-5310-589341C35E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714020" cy="278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CaixaDeTexto 10">
            <a:extLst>
              <a:ext uri="{FF2B5EF4-FFF2-40B4-BE49-F238E27FC236}">
                <a16:creationId xmlns:a16="http://schemas.microsoft.com/office/drawing/2014/main" id="{20B25263-BDB4-7709-D6B6-F3F02078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643438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3. CRISE DE IDENTIDADE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CA19A-E93F-ECB4-3097-FEF37E9F6D7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5127" name="Imagem 31" descr="Logos.tif">
            <a:extLst>
              <a:ext uri="{FF2B5EF4-FFF2-40B4-BE49-F238E27FC236}">
                <a16:creationId xmlns:a16="http://schemas.microsoft.com/office/drawing/2014/main" id="{8CF9E3D7-3863-4553-07FB-DE129A1F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398FDC0-1FE1-36B5-0B37-95619214D9F1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6147" name="Imagem 31" descr="Logos.tif">
            <a:extLst>
              <a:ext uri="{FF2B5EF4-FFF2-40B4-BE49-F238E27FC236}">
                <a16:creationId xmlns:a16="http://schemas.microsoft.com/office/drawing/2014/main" id="{1F7FC8BB-F9A4-98BA-64CD-F253310A6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5">
            <a:extLst>
              <a:ext uri="{FF2B5EF4-FFF2-40B4-BE49-F238E27FC236}">
                <a16:creationId xmlns:a16="http://schemas.microsoft.com/office/drawing/2014/main" id="{73CA2F54-2588-18CB-AD4D-5167A3C9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428875"/>
            <a:ext cx="8286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chemeClr val="bg1"/>
                </a:solidFill>
                <a:latin typeface="+mj-lt"/>
              </a:rPr>
              <a:t>ONDE ESTÁ O PROBLEMA?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9C8E835D-EF12-EC19-9A38-1F6989BF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928813"/>
            <a:ext cx="5572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latin typeface="+mj-lt"/>
              </a:rPr>
              <a:t>“Como foi que chegamos tão </a:t>
            </a:r>
            <a:br>
              <a:rPr lang="pt-BR" sz="5400" b="1" dirty="0">
                <a:solidFill>
                  <a:schemeClr val="bg1"/>
                </a:solidFill>
                <a:latin typeface="+mj-lt"/>
              </a:rPr>
            </a:br>
            <a:r>
              <a:rPr lang="pt-BR" sz="5400" b="1" dirty="0">
                <a:solidFill>
                  <a:schemeClr val="bg1"/>
                </a:solidFill>
                <a:latin typeface="+mj-lt"/>
              </a:rPr>
              <a:t>longe em nossa eclesiologia?</a:t>
            </a:r>
          </a:p>
        </p:txBody>
      </p:sp>
      <p:pic>
        <p:nvPicPr>
          <p:cNvPr id="9220" name="Imagem 9" descr="Como reavivar.JPG">
            <a:extLst>
              <a:ext uri="{FF2B5EF4-FFF2-40B4-BE49-F238E27FC236}">
                <a16:creationId xmlns:a16="http://schemas.microsoft.com/office/drawing/2014/main" id="{0A25CBDE-4659-8F9F-91B8-BB22CB84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234156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7D0F04-946F-3DCC-45BE-47D84A517B10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7173" name="Imagem 31" descr="Logos.tif">
            <a:extLst>
              <a:ext uri="{FF2B5EF4-FFF2-40B4-BE49-F238E27FC236}">
                <a16:creationId xmlns:a16="http://schemas.microsoft.com/office/drawing/2014/main" id="{7A169AAE-C88A-C293-2749-66D55319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E3EF5BE6-EE6A-65D9-D526-616C3D76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500313"/>
            <a:ext cx="4286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1. INFLUÊNCIA DE CONSTANTINO</a:t>
            </a:r>
          </a:p>
        </p:txBody>
      </p:sp>
      <p:pic>
        <p:nvPicPr>
          <p:cNvPr id="10244" name="Imagem 5" descr="San Giovanni in Laterano.JPG">
            <a:extLst>
              <a:ext uri="{FF2B5EF4-FFF2-40B4-BE49-F238E27FC236}">
                <a16:creationId xmlns:a16="http://schemas.microsoft.com/office/drawing/2014/main" id="{5E504F42-B6F9-4831-4A29-328CBB6319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3786214" cy="283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F62648-8508-138E-91B2-9E9F84E2470E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8197" name="Imagem 31" descr="Logos.tif">
            <a:extLst>
              <a:ext uri="{FF2B5EF4-FFF2-40B4-BE49-F238E27FC236}">
                <a16:creationId xmlns:a16="http://schemas.microsoft.com/office/drawing/2014/main" id="{1DF80260-B358-D5BD-4092-2BB91F0D4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3AA9023-F740-0FE2-8A50-D9A383089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214563"/>
            <a:ext cx="4786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</a:rPr>
              <a:t>2. DOMINÂNCIA DO CLERO x SACERDÓCIO UNIVERSAL DE TODOS OS CRENTES</a:t>
            </a:r>
          </a:p>
        </p:txBody>
      </p:sp>
      <p:pic>
        <p:nvPicPr>
          <p:cNvPr id="11268" name="Picture 2" descr="C:\Users\arilton.oliveira.UEB\Documents\FOTOS E FATOS\FOTOS\Europa\Itália\Vaticano\DSC06112.JPG">
            <a:extLst>
              <a:ext uri="{FF2B5EF4-FFF2-40B4-BE49-F238E27FC236}">
                <a16:creationId xmlns:a16="http://schemas.microsoft.com/office/drawing/2014/main" id="{A9C45C02-02DC-297B-F29A-52412EDA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714750" cy="2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EABFD42-D66D-C87C-98C6-CCFF05FD134D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9221" name="Imagem 31" descr="Logos.tif">
            <a:extLst>
              <a:ext uri="{FF2B5EF4-FFF2-40B4-BE49-F238E27FC236}">
                <a16:creationId xmlns:a16="http://schemas.microsoft.com/office/drawing/2014/main" id="{2F8845F5-E9D3-923F-4946-58452977C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B6FEBF0A-EC91-FD17-BCEF-EA4C45A8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786063"/>
            <a:ext cx="3857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3. UMA CÓPIA DE BABILÔNIA</a:t>
            </a:r>
            <a:endParaRPr lang="pt-BR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292" name="Picture 5" descr="C:\Users\arilton.oliveira.UEB\Documents\IMAGENS\10. Eventos Escatológicos\Sinais do Fim\2 Mundo Religioso - Ecumenismo\Romanismo\a069.jpg">
            <a:extLst>
              <a:ext uri="{FF2B5EF4-FFF2-40B4-BE49-F238E27FC236}">
                <a16:creationId xmlns:a16="http://schemas.microsoft.com/office/drawing/2014/main" id="{7749F44F-5E27-9317-BCA7-9D01B208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00001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96DF91-FC77-05F3-6E77-82788AC5F720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2</a:t>
            </a:r>
          </a:p>
        </p:txBody>
      </p:sp>
      <p:pic>
        <p:nvPicPr>
          <p:cNvPr id="10245" name="Imagem 31" descr="Logos.tif">
            <a:extLst>
              <a:ext uri="{FF2B5EF4-FFF2-40B4-BE49-F238E27FC236}">
                <a16:creationId xmlns:a16="http://schemas.microsoft.com/office/drawing/2014/main" id="{24A055E1-91D8-6CF7-78A2-65FF15171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688</Words>
  <Application>Microsoft Office PowerPoint</Application>
  <PresentationFormat>Apresentação na tela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Boulder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União Este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arilton.oliveira</dc:creator>
  <cp:lastModifiedBy>Pr. Marcelo Augusto de Carvalho</cp:lastModifiedBy>
  <cp:revision>117</cp:revision>
  <dcterms:created xsi:type="dcterms:W3CDTF">2008-01-11T09:55:08Z</dcterms:created>
  <dcterms:modified xsi:type="dcterms:W3CDTF">2026-05-24T04:37:47Z</dcterms:modified>
</cp:coreProperties>
</file>