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6" r:id="rId8"/>
    <p:sldId id="263" r:id="rId9"/>
    <p:sldId id="264" r:id="rId10"/>
    <p:sldId id="267" r:id="rId11"/>
    <p:sldId id="265" r:id="rId1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31" autoAdjust="0"/>
    <p:restoredTop sz="94660"/>
  </p:normalViewPr>
  <p:slideViewPr>
    <p:cSldViewPr>
      <p:cViewPr varScale="1">
        <p:scale>
          <a:sx n="66" d="100"/>
          <a:sy n="66" d="100"/>
        </p:scale>
        <p:origin x="18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E644CE3-37B8-0B14-66AF-41D9F35D579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2486BEF-D7EB-F725-9DDC-8549ED96F67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CBB7D275-9024-7708-28D8-E6DFAB66871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EFD72F4-B449-7AB4-9FA5-361AA833673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03F95078-A80C-ABCD-1E7E-AEAAD2A386F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BC6FD3D-C301-C5CC-428F-5FDD9D89D8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2AE49D-1816-44A6-A666-47DC158BC3D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87E257C4-31CA-3302-EAA2-093F8F83F3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528312F-8391-436C-A62F-358BD7120779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AE39F1F2-4FA5-9EF9-111C-B8629896416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55240D6E-7CC6-F8C1-E1E6-34E97ABDE8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A969013E-257D-A4C4-136C-FE6DF275CE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B6BFC47-EC9A-4BB6-BF65-31D5D95E386D}" type="slidenum">
              <a:rPr lang="pt-BR" altLang="pt-BR"/>
              <a:pPr eaLnBrk="1" hangingPunct="1"/>
              <a:t>10</a:t>
            </a:fld>
            <a:endParaRPr lang="pt-BR" altLang="pt-BR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9DBFDCF-F869-1E08-18B7-C40615BFCD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4A58FED9-AC57-C55F-84D0-FB754853EF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662A09B4-DD81-9490-10E9-80F30642E7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433A296-AE41-4EA7-8DD1-61ED35DB0842}" type="slidenum">
              <a:rPr lang="pt-BR" altLang="pt-BR"/>
              <a:pPr eaLnBrk="1" hangingPunct="1"/>
              <a:t>11</a:t>
            </a:fld>
            <a:endParaRPr lang="pt-BR" altLang="pt-BR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3F7A516-B3E3-3397-FA4B-FDD5B0FEE8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FE26F78B-8AF6-1903-9A43-559B1CF81B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C13FAEBB-D60E-A1B7-4BFC-33F03DE933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F31B29B-E2CD-4E3A-8ADF-05DB8309C5AC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64255081-52CA-E0D3-A7B3-9E10EA724A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2C493D8-F4E1-2961-3F8E-48D50F4779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85094763-CB35-A639-2E2A-44EC97055B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19D50A-7F9D-44A1-B4EE-F2264295A43D}" type="slidenum">
              <a:rPr lang="pt-BR" altLang="pt-BR"/>
              <a:pPr eaLnBrk="1" hangingPunct="1"/>
              <a:t>3</a:t>
            </a:fld>
            <a:endParaRPr lang="pt-BR" altLang="pt-BR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2B3043F-6FDD-5D66-C386-D85AE5CFB74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AB1E1D11-B764-42F9-27CD-2210050AF6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960951DF-B654-CF94-8B60-C7E8EED04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4086719-FB00-4519-9BE0-A894A0BF1977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8A4164E3-7C68-13B1-BA83-7B96898C52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19755ED-7C4A-6A3E-B7EF-1BA4A7431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28C7DC48-0D6D-4325-F12F-194103069E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8FD6F72-07F9-4C48-97DA-1AE05DB5D688}" type="slidenum">
              <a:rPr lang="pt-BR" altLang="pt-BR"/>
              <a:pPr eaLnBrk="1" hangingPunct="1"/>
              <a:t>5</a:t>
            </a:fld>
            <a:endParaRPr lang="pt-BR" altLang="pt-BR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B367597-6DF9-1D5B-3268-65C27E0CACD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4F7B21B-44F1-8CD1-2BB6-325E97D331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03575972-9D7E-3C19-3B6E-784DA56B23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E8193A2-6D15-4C27-9463-63847D37BCCD}" type="slidenum">
              <a:rPr lang="pt-BR" altLang="pt-BR"/>
              <a:pPr eaLnBrk="1" hangingPunct="1"/>
              <a:t>6</a:t>
            </a:fld>
            <a:endParaRPr lang="pt-BR" altLang="pt-BR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26813F0-44A0-E9C6-B620-2DF5B14E45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AE5096B-4C7F-0303-8D67-04C84A6EE1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BA93F9FC-E39A-58B5-7978-782AE7F1DA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993288F-BB9E-4380-AC0D-217F11FDD914}" type="slidenum">
              <a:rPr lang="pt-BR" altLang="pt-BR"/>
              <a:pPr eaLnBrk="1" hangingPunct="1"/>
              <a:t>7</a:t>
            </a:fld>
            <a:endParaRPr lang="pt-BR" altLang="pt-BR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05C9D95B-055C-316F-0410-415297ECCB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E91BA20A-6F93-0A33-691A-C9EF4CE02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7516A2F5-CCFB-24C7-525F-6A54B373F6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F0AE8D-931B-4C0D-B87F-633EE4CD2164}" type="slidenum">
              <a:rPr lang="pt-BR" altLang="pt-BR"/>
              <a:pPr eaLnBrk="1" hangingPunct="1"/>
              <a:t>8</a:t>
            </a:fld>
            <a:endParaRPr lang="pt-BR" altLang="pt-BR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20358A07-9865-0813-419D-4963CC0078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AC9B9BE-AA6B-B4E0-3F15-304BEB80A1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0D50B05E-C52D-EB26-AF6F-03ADD8E34F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EA1FA6E-D7A8-413C-8C2C-09D2F72A0942}" type="slidenum">
              <a:rPr lang="pt-BR" altLang="pt-BR"/>
              <a:pPr eaLnBrk="1" hangingPunct="1"/>
              <a:t>9</a:t>
            </a:fld>
            <a:endParaRPr lang="pt-BR" altLang="pt-BR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80D341B-29B8-4ECA-0FD9-F9DF4290064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F3DE56B1-484B-6407-2796-372F22D9FD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3E3F42-429B-CDED-C59C-56D35EE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FE2E4A-D11A-7756-42BA-9671AFA8C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830452-9234-187E-02A1-283754BE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C4F30-F9F7-4D70-A3D4-A36FDAED3EF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45380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C3B3D2-B596-9929-5E63-C68B3944E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9245FB-0336-1682-1864-6FE867623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175037-0679-CB63-B239-E8AC6F73B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35B28-2DED-4C57-A7E0-CCD7761668E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26046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9A67BD8-A212-D969-8983-E55464295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9A5DFA-03C2-7BCF-A697-AD974C489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A8C0D7-76BB-D2B1-A22F-492E0C87A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B2855-1B4B-4E31-832E-C5E89537196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412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BFB851-3751-183D-5691-834D8A310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180070-A1AD-D0BD-590E-5403B81A1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D28C5F-E8C6-5BFC-D827-06F49205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BC7BE-73DD-4C7D-987A-2285498CBA1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3320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3FEF03-CA64-A8C0-DCBF-7F7DF1416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397D63-C46C-2422-ED12-92ADBEC39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D48518-FE90-8F3E-B1CD-2EC0BAE1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5D4F0-407B-420D-9B0D-6805185FF6B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0404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39ECE5D3-BCEF-1D5F-7A87-4C9A78E0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CFFF347C-3797-5987-628F-A5A0E51D1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5C3B7422-6498-EBF0-6E31-4EA4B18E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CE58E-1453-4555-9253-9B6FB325879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26792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97016951-84C3-C55A-46E1-ADA0F8A2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759F74A0-66E2-7161-8A22-B71430A1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E8A873C8-F332-0414-C297-B43606D5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8CF4A-09D1-4F2A-B4B7-7FD68209F32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6378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FCBE8E52-8C6D-227D-B76D-2148A9547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3DBFA89E-A125-0063-A38C-0B3523B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B537C36F-8354-32FB-77AD-DA7ECD2D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FD26C-2452-45A9-AE61-A71884FC110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351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27A4FE82-CD8A-8CAC-1B73-EB26DBEA6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BEAFE08F-5F52-4347-1905-CAE9DF72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C4B41242-50CE-B326-CD5B-9BB265D06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329190-7512-41C7-9427-A862B5DB5E6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693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B487BDD6-7758-6384-1B45-F2567DDA0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710C390-36AE-DBD9-8A6C-F1B525D4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78DA9A15-B8D2-3048-D44C-FE987F831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EE54B-BE21-4887-8DEF-91C3D022309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17795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6B31002A-2A0E-71F6-31E5-5D80051A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F52A0831-0CEE-5B35-2AF0-7E3B2360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9A9E345F-3C97-228F-555D-B0B8A01CE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4E8D6-71B7-4DB5-88F6-B34ED48854E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457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B24F4D1B-8D37-0DF2-E9DC-C96F21958F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ACCEDB09-A9E6-A625-CE07-797BFA298D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0F8ADA-D865-B32E-06ED-BF3999829D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027935-9FB2-AB00-B5DC-D009837BB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pt-BR"/>
              <a:t>Grupo  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4611A4-35F8-E586-1C8B-A2E5917AE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16C99B5-6738-42BB-88A3-744E91281869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E246F2F4-6957-59BD-135B-93B37E7DC466}"/>
              </a:ext>
            </a:extLst>
          </p:cNvPr>
          <p:cNvSpPr txBox="1"/>
          <p:nvPr/>
        </p:nvSpPr>
        <p:spPr>
          <a:xfrm>
            <a:off x="6286512" y="201019"/>
            <a:ext cx="264320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2051" name="Imagem 31" descr="Logos.tif">
            <a:extLst>
              <a:ext uri="{FF2B5EF4-FFF2-40B4-BE49-F238E27FC236}">
                <a16:creationId xmlns:a16="http://schemas.microsoft.com/office/drawing/2014/main" id="{42D70084-C3E2-B8C8-B8C4-6BFCF604EB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6500813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FD491B65-524A-DD48-2CD8-DF29C4484172}"/>
              </a:ext>
            </a:extLst>
          </p:cNvPr>
          <p:cNvSpPr/>
          <p:nvPr/>
        </p:nvSpPr>
        <p:spPr>
          <a:xfrm>
            <a:off x="716329" y="3314359"/>
            <a:ext cx="7711342" cy="2400657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QUALIDADES </a:t>
            </a:r>
            <a:br>
              <a:rPr lang="pt-BR" sz="5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pt-BR" sz="5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NECESSÁRIAS DE UM LÍDER </a:t>
            </a:r>
            <a:br>
              <a:rPr lang="pt-BR" sz="5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pt-BR" sz="5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DE PEQUENO GRUPO </a:t>
            </a:r>
          </a:p>
        </p:txBody>
      </p:sp>
      <p:pic>
        <p:nvPicPr>
          <p:cNvPr id="2053" name="Imagem 8" descr="Logo PG.tif">
            <a:extLst>
              <a:ext uri="{FF2B5EF4-FFF2-40B4-BE49-F238E27FC236}">
                <a16:creationId xmlns:a16="http://schemas.microsoft.com/office/drawing/2014/main" id="{51D72B26-7AFB-35DE-5C4D-4B8870B90C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357313"/>
            <a:ext cx="2011363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>
            <a:extLst>
              <a:ext uri="{FF2B5EF4-FFF2-40B4-BE49-F238E27FC236}">
                <a16:creationId xmlns:a16="http://schemas.microsoft.com/office/drawing/2014/main" id="{F6149825-ED5E-26F3-2A11-EA323016A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714625"/>
            <a:ext cx="7248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Autocrático – Autoritário – Democrático – Permissivo</a:t>
            </a:r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id="{5C661744-E1DC-ECE3-3C7B-EEBB82048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3357563"/>
            <a:ext cx="810577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Cada estilo tem o seu momento mas a maioria das pessoas prefere o democrático.</a:t>
            </a:r>
          </a:p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É o estilo onde todas as regras, alvos e metas são um assunto para discussão do grupo, e o objetivo do líder é obter a participação do grupo.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B5FFA2F-074F-9CA7-5D82-11CC6160499D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D9EF469-34CF-4CD7-0AB0-8F2569749C2C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11272" name="Imagem 31" descr="Logos.tif">
            <a:extLst>
              <a:ext uri="{FF2B5EF4-FFF2-40B4-BE49-F238E27FC236}">
                <a16:creationId xmlns:a16="http://schemas.microsoft.com/office/drawing/2014/main" id="{5EA2C4BD-F3A3-1CD2-BEE6-36D06A959E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3">
            <a:extLst>
              <a:ext uri="{FF2B5EF4-FFF2-40B4-BE49-F238E27FC236}">
                <a16:creationId xmlns:a16="http://schemas.microsoft.com/office/drawing/2014/main" id="{ED67FCAD-83A1-B951-AABE-9DA06771D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14" y="1926543"/>
            <a:ext cx="6643734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13. Existe um estilo de liderança ideal?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3">
            <a:extLst>
              <a:ext uri="{FF2B5EF4-FFF2-40B4-BE49-F238E27FC236}">
                <a16:creationId xmlns:a16="http://schemas.microsoft.com/office/drawing/2014/main" id="{62112E83-5861-2D4E-3BEB-C460DBC35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2574925"/>
            <a:ext cx="871537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lphaLcParenR"/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O estilo de liderança de serviço</a:t>
            </a:r>
          </a:p>
          <a:p>
            <a:pPr marL="342900" indent="-342900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	...o maior entre vós seja como o menor; e aquele que dirige como o que serve.” Luc. 22:26</a:t>
            </a:r>
          </a:p>
          <a:p>
            <a:pPr marL="342900" indent="-342900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	Um verdadeiro líder é aquele que ganha o respeito e a lealdade pela maneira como tratar as pessoas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Os líderes que servem. </a:t>
            </a:r>
          </a:p>
          <a:p>
            <a:pPr marL="342900" indent="-342900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	Conquistam o respeito por causa da sua sinceridade, comprometimento, honestidade, amor, e pelo desejo de ajudar os outros a se desenvolverem.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5DFB84A-165F-702B-F2DB-E0B872C29834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3538CB0-2972-DF9D-8E40-0F891A4DC8A3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12295" name="Imagem 31" descr="Logos.tif">
            <a:extLst>
              <a:ext uri="{FF2B5EF4-FFF2-40B4-BE49-F238E27FC236}">
                <a16:creationId xmlns:a16="http://schemas.microsoft.com/office/drawing/2014/main" id="{F8748A43-935C-7856-333E-4562854592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>
            <a:extLst>
              <a:ext uri="{FF2B5EF4-FFF2-40B4-BE49-F238E27FC236}">
                <a16:creationId xmlns:a16="http://schemas.microsoft.com/office/drawing/2014/main" id="{22F9C400-3E1E-AE70-05EF-D6F5E8144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2976" y="1926543"/>
            <a:ext cx="6858048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14. Existe outro tipo de liderança que podemos utilizar?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>
            <a:extLst>
              <a:ext uri="{FF2B5EF4-FFF2-40B4-BE49-F238E27FC236}">
                <a16:creationId xmlns:a16="http://schemas.microsoft.com/office/drawing/2014/main" id="{C6835093-DB1F-692E-15EF-2D24345BA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0133" y="1936425"/>
            <a:ext cx="664373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1. O líder de Pequeno Grupo como pastor.</a:t>
            </a: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45BF78A7-FD19-5914-F744-4A3C7F375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608263"/>
            <a:ext cx="757237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Cuidar das ovelhas. O líder do PG visita, aconselha e ora pelo rebanho doente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Conhecer as ovelhas. Procurar conhecer cada pessoa que entra no grupo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Procurar as ovelhas. </a:t>
            </a:r>
            <a:r>
              <a:rPr lang="pt-BR" sz="2400" b="1" dirty="0" err="1">
                <a:solidFill>
                  <a:schemeClr val="bg1"/>
                </a:solidFill>
                <a:latin typeface="+mj-lt"/>
              </a:rPr>
              <a:t>Sl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 142:4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Alimentar as ovelhas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Proteger as ovelhas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CD1DCAB-1D24-097F-57DA-29FC2B5E3DE4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E5D576C-DC76-76ED-C33E-33D2BE1F4E01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3082" name="Imagem 31" descr="Logos.tif">
            <a:extLst>
              <a:ext uri="{FF2B5EF4-FFF2-40B4-BE49-F238E27FC236}">
                <a16:creationId xmlns:a16="http://schemas.microsoft.com/office/drawing/2014/main" id="{020C7A83-AA05-2A97-85E1-6EE5EF77E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>
            <a:extLst>
              <a:ext uri="{FF2B5EF4-FFF2-40B4-BE49-F238E27FC236}">
                <a16:creationId xmlns:a16="http://schemas.microsoft.com/office/drawing/2014/main" id="{46CC14FF-E97A-B495-C681-103401FC8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2884488"/>
            <a:ext cx="80724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Os líderes espirituais devem compreender as Escrituras e ter experiência própria com ela.</a:t>
            </a:r>
          </a:p>
        </p:txBody>
      </p:sp>
      <p:sp>
        <p:nvSpPr>
          <p:cNvPr id="27653" name="Text Box 5">
            <a:extLst>
              <a:ext uri="{FF2B5EF4-FFF2-40B4-BE49-F238E27FC236}">
                <a16:creationId xmlns:a16="http://schemas.microsoft.com/office/drawing/2014/main" id="{F116F177-35C6-F243-5C5C-EE8BFD50A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4967288"/>
            <a:ext cx="7786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Ser um líder, é ser um modelo de crescimento espiritual.</a:t>
            </a:r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40B7D085-75CA-5240-D8F3-61C1A8C65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52" y="1818963"/>
            <a:ext cx="6643734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2. Compreensão e Comprometimento </a:t>
            </a:r>
            <a:br>
              <a:rPr lang="pt-BR" sz="2400" b="1" dirty="0">
                <a:solidFill>
                  <a:schemeClr val="bg1"/>
                </a:solidFill>
                <a:latin typeface="+mj-lt"/>
              </a:rPr>
            </a:br>
            <a:r>
              <a:rPr lang="pt-BR" sz="2400" b="1" dirty="0">
                <a:solidFill>
                  <a:schemeClr val="bg1"/>
                </a:solidFill>
                <a:latin typeface="+mj-lt"/>
              </a:rPr>
              <a:t>com os Princípios Espirituais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1F0B930F-BC7B-8533-B237-133F00BFE5B4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B67952F-7293-A1C7-7780-EA83532BF2B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4107" name="Imagem 31" descr="Logos.tif">
            <a:extLst>
              <a:ext uri="{FF2B5EF4-FFF2-40B4-BE49-F238E27FC236}">
                <a16:creationId xmlns:a16="http://schemas.microsoft.com/office/drawing/2014/main" id="{0CEC0995-082A-B100-2C13-0FA6A2E7C2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3">
            <a:extLst>
              <a:ext uri="{FF2B5EF4-FFF2-40B4-BE49-F238E27FC236}">
                <a16:creationId xmlns:a16="http://schemas.microsoft.com/office/drawing/2014/main" id="{6EFA15C1-7659-0451-0606-01CE5451A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52" y="4324657"/>
            <a:ext cx="664373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3. Relacionamento Crescente com Jesus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Text Box 5">
            <a:extLst>
              <a:ext uri="{FF2B5EF4-FFF2-40B4-BE49-F238E27FC236}">
                <a16:creationId xmlns:a16="http://schemas.microsoft.com/office/drawing/2014/main" id="{BBB3B37C-D0B9-EC11-04A2-E4AA742A9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2670175"/>
            <a:ext cx="8215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O líder deve demonstrar preocupação amorosa pelas tristezas, alegrias e necessidades das pessoas.</a:t>
            </a:r>
          </a:p>
        </p:txBody>
      </p:sp>
      <p:sp>
        <p:nvSpPr>
          <p:cNvPr id="29702" name="Text Box 6">
            <a:extLst>
              <a:ext uri="{FF2B5EF4-FFF2-40B4-BE49-F238E27FC236}">
                <a16:creationId xmlns:a16="http://schemas.microsoft.com/office/drawing/2014/main" id="{E030CF7C-F9CD-C83A-C3A2-9ADE9373A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857750"/>
            <a:ext cx="6816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49263" indent="-449263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Um líder deve ter este desejo ardente pelas almas.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F926F722-9A1F-9DD8-16E2-45116668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52" y="2038641"/>
            <a:ext cx="664373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4. Disposição para ajudar pessoas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5F486FF4-0994-24F5-8538-D9102A56B9FC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2134207-FD57-2763-5072-8A01873B4D6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5131" name="Imagem 31" descr="Logos.tif">
            <a:extLst>
              <a:ext uri="{FF2B5EF4-FFF2-40B4-BE49-F238E27FC236}">
                <a16:creationId xmlns:a16="http://schemas.microsoft.com/office/drawing/2014/main" id="{35176901-B429-75FD-49B7-5E0DB33DE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3">
            <a:extLst>
              <a:ext uri="{FF2B5EF4-FFF2-40B4-BE49-F238E27FC236}">
                <a16:creationId xmlns:a16="http://schemas.microsoft.com/office/drawing/2014/main" id="{3EA408CB-6D17-2F11-3FE5-860AA3917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52" y="4181781"/>
            <a:ext cx="664373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5. Paixão pela conquista de Almas para Cristo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297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>
            <a:extLst>
              <a:ext uri="{FF2B5EF4-FFF2-40B4-BE49-F238E27FC236}">
                <a16:creationId xmlns:a16="http://schemas.microsoft.com/office/drawing/2014/main" id="{F4B59FBB-E5C5-A1F3-6921-57EE95007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4930775"/>
            <a:ext cx="7991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O líder deve ser humilde e desejoso de aprender.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BB931078-2441-0C4A-681F-FC8E032B0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2741613"/>
            <a:ext cx="79914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Um líder precisa gostar de estudar e aprender sobre as Escrituras continuamente.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B94C1FF4-8C02-D2F4-2F04-258D33522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0133" y="2167116"/>
            <a:ext cx="6643734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6. Ser estudante da Bíblia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BEA02C0B-CCDF-8E16-8BE9-1B2320ACA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14" y="4286256"/>
            <a:ext cx="6643734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7. Alguém que possa ser ensinado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02C9E06-90DD-A606-C7B1-4D6D917080C7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B992C85-657A-B079-8452-ED358AEA6A61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6158" name="Imagem 31" descr="Logos.tif">
            <a:extLst>
              <a:ext uri="{FF2B5EF4-FFF2-40B4-BE49-F238E27FC236}">
                <a16:creationId xmlns:a16="http://schemas.microsoft.com/office/drawing/2014/main" id="{6C7D5D30-6AFC-275F-D776-9442644D82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>
            <a:extLst>
              <a:ext uri="{FF2B5EF4-FFF2-40B4-BE49-F238E27FC236}">
                <a16:creationId xmlns:a16="http://schemas.microsoft.com/office/drawing/2014/main" id="{D7301F04-FCB1-0F80-88DB-324C5876D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4786313"/>
            <a:ext cx="7058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Dedicar tempo para crescer como um líder de Grupo.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C24C4030-80B2-ADEF-B424-06F8C2933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2571750"/>
            <a:ext cx="79914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O líder deve colocar as necessidades dos outros em primeiro lugar.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2BE59946-23DF-F144-568E-526C2BBE7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777" y="2036029"/>
            <a:ext cx="6643734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8. Ter o desejo de servir aos outros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DD6ACF44-AA9B-8D73-1868-2A1F957E4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777" y="4143380"/>
            <a:ext cx="6643734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9. Comprometimento com o tempo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1589477D-70B7-657A-B7D3-A5D19B37EEAB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A18FCF5-EF3F-486A-BA4C-653D5808A57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7182" name="Imagem 31" descr="Logos.tif">
            <a:extLst>
              <a:ext uri="{FF2B5EF4-FFF2-40B4-BE49-F238E27FC236}">
                <a16:creationId xmlns:a16="http://schemas.microsoft.com/office/drawing/2014/main" id="{2EA9FF49-202D-2763-FFF8-5EAE12CA93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2DE16649-2326-E313-F5AF-A3A129E12B03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0E8CACF-5114-940D-AC46-207C3648E093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8198" name="Imagem 31" descr="Logos.tif">
            <a:extLst>
              <a:ext uri="{FF2B5EF4-FFF2-40B4-BE49-F238E27FC236}">
                <a16:creationId xmlns:a16="http://schemas.microsoft.com/office/drawing/2014/main" id="{4DA29922-8B55-6A6F-36B3-47258AC6CD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5">
            <a:extLst>
              <a:ext uri="{FF2B5EF4-FFF2-40B4-BE49-F238E27FC236}">
                <a16:creationId xmlns:a16="http://schemas.microsoft.com/office/drawing/2014/main" id="{5F705563-5589-96A6-51C1-C9FE0DA96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276600"/>
            <a:ext cx="70580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Glorificar a Deus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Usar os dons que ele lhe concedeu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Fazer algo positivo pela Igreja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Ajudar as pessoas em suas necessidades</a:t>
            </a:r>
          </a:p>
          <a:p>
            <a:pPr marL="342900" indent="-342900">
              <a:buFontTx/>
              <a:buAutoNum type="alphaLcParenR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Levar pessoas a Jesus Cristo</a:t>
            </a: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4CB7F821-4590-61C4-9CB2-EFD989493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7323" y="2071678"/>
            <a:ext cx="5929354" cy="76944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10. O que deve motivar uma pessoa a ser </a:t>
            </a:r>
            <a:br>
              <a:rPr lang="pt-BR" sz="2200" b="1" dirty="0">
                <a:solidFill>
                  <a:schemeClr val="bg1"/>
                </a:solidFill>
                <a:latin typeface="+mj-lt"/>
              </a:rPr>
            </a:br>
            <a:r>
              <a:rPr lang="pt-BR" sz="2200" b="1" dirty="0">
                <a:solidFill>
                  <a:schemeClr val="bg1"/>
                </a:solidFill>
                <a:latin typeface="+mj-lt"/>
              </a:rPr>
              <a:t>líder de um Pequeno Grupo?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>
            <a:extLst>
              <a:ext uri="{FF2B5EF4-FFF2-40B4-BE49-F238E27FC236}">
                <a16:creationId xmlns:a16="http://schemas.microsoft.com/office/drawing/2014/main" id="{B3D701C6-F52C-31A8-9DF7-6D7B14DEE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3000375"/>
            <a:ext cx="79914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Desejo de preencher uma necessidade emocional, tal como aceitação, aprovação, etc. Sede de poder ou autoridade sobre os outros. Vontade de preencher um desequilíbrio pessoal de aprovação e admiração (um complexo de ”olhem para mim”). Necessidade de estar sempre no centro de qualquer coisa que aconteça.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8F09D232-F06C-3065-6D01-BAA39BBED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918" y="1857364"/>
            <a:ext cx="5572164" cy="76944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11. Quais os desejos egoístas do líder </a:t>
            </a:r>
            <a:br>
              <a:rPr lang="pt-BR" sz="2200" b="1" dirty="0">
                <a:solidFill>
                  <a:schemeClr val="bg1"/>
                </a:solidFill>
                <a:latin typeface="+mj-lt"/>
              </a:rPr>
            </a:br>
            <a:r>
              <a:rPr lang="pt-BR" sz="2200" b="1" dirty="0">
                <a:solidFill>
                  <a:schemeClr val="bg1"/>
                </a:solidFill>
                <a:latin typeface="+mj-lt"/>
              </a:rPr>
              <a:t>que prejudicam o Pequeno Grupo?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54A0C27-61B3-AA4A-39E8-5BF458A5AC5D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30C1039-1D88-EDEF-355C-5C3903301D6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9226" name="Imagem 31" descr="Logos.tif">
            <a:extLst>
              <a:ext uri="{FF2B5EF4-FFF2-40B4-BE49-F238E27FC236}">
                <a16:creationId xmlns:a16="http://schemas.microsoft.com/office/drawing/2014/main" id="{746694F4-215C-58DF-CC26-45A0C98191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3">
            <a:extLst>
              <a:ext uri="{FF2B5EF4-FFF2-40B4-BE49-F238E27FC236}">
                <a16:creationId xmlns:a16="http://schemas.microsoft.com/office/drawing/2014/main" id="{B92A5652-F735-10C9-4157-36C087DE8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3027363"/>
            <a:ext cx="79914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Ser sensível às necessidades, sentimentos, e personalidades dos membros e valorizar cada um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BFBD079-545E-F7C9-9428-53519372C6D3}"/>
              </a:ext>
            </a:extLst>
          </p:cNvPr>
          <p:cNvSpPr/>
          <p:nvPr/>
        </p:nvSpPr>
        <p:spPr>
          <a:xfrm>
            <a:off x="2859859" y="-24"/>
            <a:ext cx="6141297" cy="892552"/>
          </a:xfrm>
          <a:prstGeom prst="rect">
            <a:avLst/>
          </a:prstGeom>
          <a:noFill/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O CRESCIMENTO NA LIDERANÇA PELA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bg1"/>
                </a:solidFill>
              </a:rPr>
              <a:t>AUTO-REALIZAÇÃO E NÃO POR IMPOSIÇÃO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97455F0-9F08-25D2-A746-3B32B2EAD27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10247" name="Imagem 31" descr="Logos.tif">
            <a:extLst>
              <a:ext uri="{FF2B5EF4-FFF2-40B4-BE49-F238E27FC236}">
                <a16:creationId xmlns:a16="http://schemas.microsoft.com/office/drawing/2014/main" id="{9BAE4061-F541-AAEB-3260-5ACB64B71C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3">
            <a:extLst>
              <a:ext uri="{FF2B5EF4-FFF2-40B4-BE49-F238E27FC236}">
                <a16:creationId xmlns:a16="http://schemas.microsoft.com/office/drawing/2014/main" id="{A741AE94-181E-0E8A-242A-820F92313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960" y="2428868"/>
            <a:ext cx="7108081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schemeClr val="bg1"/>
                </a:solidFill>
                <a:latin typeface="+mj-lt"/>
              </a:rPr>
              <a:t>12. Quais são as funções de um Líder de Pequeno Grupo?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642</Words>
  <Application>Microsoft Office PowerPoint</Application>
  <PresentationFormat>Apresentação na tela (4:3)</PresentationFormat>
  <Paragraphs>85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UEB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Qualidades Necessárias de um Líder de Pequeno Grupo</dc:title>
  <dc:creator>Arilton</dc:creator>
  <cp:lastModifiedBy>Pr. Marcelo Augusto de Carvalho</cp:lastModifiedBy>
  <cp:revision>11</cp:revision>
  <dcterms:created xsi:type="dcterms:W3CDTF">2005-10-28T23:59:35Z</dcterms:created>
  <dcterms:modified xsi:type="dcterms:W3CDTF">2026-05-24T04:38:20Z</dcterms:modified>
</cp:coreProperties>
</file>