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62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8" r:id="rId17"/>
    <p:sldId id="285" r:id="rId18"/>
    <p:sldId id="287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rebuchet MS" panose="020B0603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FFC118"/>
    <a:srgbClr val="FFC2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86" autoAdjust="0"/>
    <p:restoredTop sz="90929"/>
  </p:normalViewPr>
  <p:slideViewPr>
    <p:cSldViewPr>
      <p:cViewPr varScale="1">
        <p:scale>
          <a:sx n="70" d="100"/>
          <a:sy n="70" d="100"/>
        </p:scale>
        <p:origin x="178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46313" y="1903413"/>
            <a:ext cx="4648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5257800"/>
            <a:ext cx="6553200" cy="762000"/>
          </a:xfrm>
        </p:spPr>
        <p:txBody>
          <a:bodyPr/>
          <a:lstStyle>
            <a:lvl1pPr marL="0" indent="0" algn="ctr">
              <a:buFont typeface="Trebuchet MS" pitchFamily="34" charset="0"/>
              <a:buNone/>
              <a:defRPr sz="2800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E0720A22-14A1-E001-77C7-EF3F48AE83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266A241-2623-D671-508A-078515CA8E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4B4A126-FDC6-158A-92E2-94B31F66E4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CA5A3E-1EB7-46B5-841F-40EC596E06AD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467210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7FD5C2F-8ABA-30CD-F2B1-70900B2F86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2232C4-FBBA-6CDB-3449-91A2C09367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E0CC22-4666-B37E-C85C-33E8AEDB1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A586D1-4C9C-41DD-AB94-94E03F1E332E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585223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75413" y="609600"/>
            <a:ext cx="1905000" cy="54864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760413" y="609600"/>
            <a:ext cx="5562600" cy="54864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3DE7CFA-F307-C435-576F-C6D8F7F7A7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D81549-8702-FA2A-8033-70C8C75ECC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93F388E-1D48-EF29-4FAA-B310686CF2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227646-54EB-466D-9994-F036340E06F6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862362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F699AA-6561-0F36-04C3-C30B695F42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C52D3B-3613-3F38-DEF0-12EF813B7D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9AC5EC-02B2-B72D-7DE3-22F109D111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64B0B6-4A5E-4700-BDB5-B9DDC7540924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83121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BF6DAD-1728-3E25-A30D-ADA893826E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5B86F7-DB9D-C782-89B9-60C8FCA961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91B325-8FB0-DD81-7CF9-3F202D29F0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91317A-B825-4142-813A-889D7E77E3A5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47879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60413" y="19812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9812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436B80-9E8F-07F3-C0BC-02DE201DD5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E4483F-5440-43E8-BB82-7CD5C6E4CA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4CF680-8AAB-7486-69D1-44797F58EE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0A31A6-8524-4A72-9EC4-397ACB769EF3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03888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B22A6AF-34EA-6FEC-FDA4-77C0E760AA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EFFE66D-D77D-1164-B875-ABE58BF93C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B34AF7A-172F-0CA7-62F3-EECB3BF198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70934C-B6C8-4084-9C5B-2A3AAE3BB884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13266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105F001-F3BF-9B0C-4273-BB8D4CFF2B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849CBFC-EBD3-17CC-8306-3E24679908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4FA237E-E267-59D8-D550-E2FC2BB4FB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FBAA6-BA41-40BD-A735-2130B804B517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127191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E134591-37FD-4CEC-B62A-5121FDEE98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1BBA7A-9F2D-3453-5596-09D9B0A1FE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C9B11C3-B642-4AB8-BBEA-18D108A427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D8A55D-C5BC-4A3D-9B18-BB1240DB730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11957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0794F5-96F5-47BA-95DF-14ACC7111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9BDBA5-782F-D41A-E0D0-D22DAAB8AF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D4E129-A09C-0B74-51D2-F83606489E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FA3A29-D899-495C-A9BA-6EDF638CCF8C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625541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A5CD99-CF01-227B-3593-BB29015A51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92B280-408E-A23C-4575-DDBFBB15B7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5E132C-87EE-D958-2847-6663734535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D7A857-CB3A-4F38-AFC5-E43D5D7CBCC9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536540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A5EDEEF-8D55-C212-94E6-277E2CBC0F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98613" y="609600"/>
            <a:ext cx="5943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1189DAA-1E9F-3411-B5CB-D26BBA448A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0413" y="1981200"/>
            <a:ext cx="762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text styles</a:t>
            </a:r>
          </a:p>
          <a:p>
            <a:pPr lvl="1"/>
            <a:r>
              <a:rPr lang="en-US" altLang="pt-BR"/>
              <a:t>Second level</a:t>
            </a:r>
          </a:p>
          <a:p>
            <a:pPr lvl="2"/>
            <a:r>
              <a:rPr lang="en-US" altLang="pt-BR"/>
              <a:t>Third level</a:t>
            </a:r>
          </a:p>
          <a:p>
            <a:pPr lvl="3"/>
            <a:r>
              <a:rPr lang="en-US" altLang="pt-BR"/>
              <a:t>Fourth level</a:t>
            </a:r>
          </a:p>
          <a:p>
            <a:pPr lvl="4"/>
            <a:r>
              <a:rPr lang="en-US" altLang="pt-B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E82E4F7-B560-5129-80FA-F501C12C7A7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41A234B-A475-A8F1-D312-7E4BA3FAD2D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9C7CF51-8B24-A9C6-C2DF-EE2D1BC5EAA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F0709579-1F9D-4E97-B498-95FF76B1B1AD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ＭＳ Ｐゴシック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rebuchet MS" pitchFamily="34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DB45"/>
        </a:buClr>
        <a:buFont typeface="Trebuchet MS" panose="020B0603020202020204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DB45"/>
        </a:buClr>
        <a:buFont typeface="Trebuchet MS" panose="020B0603020202020204" pitchFamily="34" charset="0"/>
        <a:buChar char="•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DB45"/>
        </a:buClr>
        <a:buFont typeface="Trebuchet MS" panose="020B0603020202020204" pitchFamily="34" charset="0"/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DB45"/>
        </a:buClr>
        <a:buFont typeface="Trebuchet MS" panose="020B0603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DB45"/>
        </a:buClr>
        <a:buFont typeface="Trebuchet MS" panose="020B0603020202020204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DB45"/>
        </a:buClr>
        <a:buFont typeface="Trebuchet MS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DB45"/>
        </a:buClr>
        <a:buFont typeface="Trebuchet MS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DB45"/>
        </a:buClr>
        <a:buFont typeface="Trebuchet MS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DB45"/>
        </a:buClr>
        <a:buFont typeface="Trebuchet MS" pitchFamily="34" charset="0"/>
        <a:buChar char="•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C93EC688-B059-7954-351B-6CB1C806AC67}"/>
              </a:ext>
            </a:extLst>
          </p:cNvPr>
          <p:cNvSpPr txBox="1"/>
          <p:nvPr/>
        </p:nvSpPr>
        <p:spPr>
          <a:xfrm>
            <a:off x="6286512" y="201019"/>
            <a:ext cx="2643206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2051" name="Imagem 31" descr="Logos.tif">
            <a:extLst>
              <a:ext uri="{FF2B5EF4-FFF2-40B4-BE49-F238E27FC236}">
                <a16:creationId xmlns:a16="http://schemas.microsoft.com/office/drawing/2014/main" id="{AC755CC3-1949-627D-83CE-A749DE0AE6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6500813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60484355-4E68-7591-4369-E32D17CAA50D}"/>
              </a:ext>
            </a:extLst>
          </p:cNvPr>
          <p:cNvSpPr/>
          <p:nvPr/>
        </p:nvSpPr>
        <p:spPr>
          <a:xfrm>
            <a:off x="884676" y="3535450"/>
            <a:ext cx="7374648" cy="1107996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66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DE VOLTA AS RAÍZES</a:t>
            </a:r>
          </a:p>
        </p:txBody>
      </p:sp>
      <p:pic>
        <p:nvPicPr>
          <p:cNvPr id="2053" name="Imagem 7" descr="Logo PG.tif">
            <a:extLst>
              <a:ext uri="{FF2B5EF4-FFF2-40B4-BE49-F238E27FC236}">
                <a16:creationId xmlns:a16="http://schemas.microsoft.com/office/drawing/2014/main" id="{F53B05B0-FEF0-63C5-8CBF-10A499DA84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1357313"/>
            <a:ext cx="2011363" cy="178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>
            <a:extLst>
              <a:ext uri="{FF2B5EF4-FFF2-40B4-BE49-F238E27FC236}">
                <a16:creationId xmlns:a16="http://schemas.microsoft.com/office/drawing/2014/main" id="{1BF88342-29DD-5652-45F9-3BD83B04AE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1500" y="2000250"/>
            <a:ext cx="8143875" cy="34528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b="1"/>
              <a:t>Devemos examinar os fundamentos Bíblicos e também o começo da Igreja Adventista.</a:t>
            </a:r>
          </a:p>
          <a:p>
            <a:pPr eaLnBrk="1" hangingPunct="1">
              <a:lnSpc>
                <a:spcPct val="90000"/>
              </a:lnSpc>
            </a:pPr>
            <a:endParaRPr lang="pt-BR" altLang="pt-BR" b="1"/>
          </a:p>
          <a:p>
            <a:pPr eaLnBrk="1" hangingPunct="1">
              <a:lnSpc>
                <a:spcPct val="90000"/>
              </a:lnSpc>
            </a:pPr>
            <a:r>
              <a:rPr lang="pt-BR" altLang="pt-BR" b="1"/>
              <a:t>Há sugestões sobre passos que a Igreja precisa tomar sobre os Pequenos Grupos, para nos trazer de volta às raízes Bíblicas e históricas. </a:t>
            </a:r>
          </a:p>
          <a:p>
            <a:pPr eaLnBrk="1" hangingPunct="1">
              <a:lnSpc>
                <a:spcPct val="90000"/>
              </a:lnSpc>
            </a:pPr>
            <a:endParaRPr lang="pt-BR" altLang="pt-BR" b="1"/>
          </a:p>
          <a:p>
            <a:pPr eaLnBrk="1" hangingPunct="1">
              <a:lnSpc>
                <a:spcPct val="90000"/>
              </a:lnSpc>
              <a:buFont typeface="Trebuchet MS" panose="020B0603020202020204" pitchFamily="34" charset="0"/>
              <a:buNone/>
            </a:pPr>
            <a:endParaRPr lang="pt-BR" altLang="pt-BR" b="1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7540DD9-A690-6951-400D-4B4B8D069B9C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11268" name="Imagem 31" descr="Logos.tif">
            <a:extLst>
              <a:ext uri="{FF2B5EF4-FFF2-40B4-BE49-F238E27FC236}">
                <a16:creationId xmlns:a16="http://schemas.microsoft.com/office/drawing/2014/main" id="{2EDA6D0B-D391-0992-E6AB-D8F5AEEB0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>
            <a:extLst>
              <a:ext uri="{FF2B5EF4-FFF2-40B4-BE49-F238E27FC236}">
                <a16:creationId xmlns:a16="http://schemas.microsoft.com/office/drawing/2014/main" id="{EA7FFA57-CEBF-5E66-B7BD-8F04C43B01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0063" y="2000250"/>
            <a:ext cx="8215312" cy="32146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3000" b="1"/>
              <a:t>Na América do Norte até agora, poucas igrejas implantaram os Pequenos Grupos. 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3000" b="1"/>
              <a:t>Das igrejas que experimentaram, acrescentaram como um programa a mais na agenda lotada da Igreja. 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3000" b="1"/>
              <a:t>Só funcionaram por algum tempo... ficaram desanimados.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2D59ABD-CCD7-4F28-8D11-8E447DE13851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12292" name="Imagem 31" descr="Logos.tif">
            <a:extLst>
              <a:ext uri="{FF2B5EF4-FFF2-40B4-BE49-F238E27FC236}">
                <a16:creationId xmlns:a16="http://schemas.microsoft.com/office/drawing/2014/main" id="{A7DD1297-BCF6-7FC3-0EFC-3E5E3DA7C4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>
            <a:extLst>
              <a:ext uri="{FF2B5EF4-FFF2-40B4-BE49-F238E27FC236}">
                <a16:creationId xmlns:a16="http://schemas.microsoft.com/office/drawing/2014/main" id="{E45F353C-6548-F030-1CC2-A4B8612414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0063" y="2214563"/>
            <a:ext cx="8286750" cy="3071812"/>
          </a:xfrm>
        </p:spPr>
        <p:txBody>
          <a:bodyPr/>
          <a:lstStyle/>
          <a:p>
            <a:pPr eaLnBrk="1" hangingPunct="1"/>
            <a:r>
              <a:rPr lang="pt-BR" altLang="pt-BR" b="1"/>
              <a:t>Os Pequenos Grupos não salvarão uma Igreja que está morrendo.</a:t>
            </a:r>
          </a:p>
          <a:p>
            <a:pPr eaLnBrk="1" hangingPunct="1"/>
            <a:r>
              <a:rPr lang="pt-BR" altLang="pt-BR" b="1"/>
              <a:t>Isto só o Espírito Santo pode fazer. </a:t>
            </a:r>
          </a:p>
          <a:p>
            <a:pPr eaLnBrk="1" hangingPunct="1"/>
            <a:r>
              <a:rPr lang="pt-BR" altLang="pt-BR" b="1"/>
              <a:t>Mas os Pequenos Grupos podem facilitar o derramamento do Espírito Santo.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BD2AAE6-3454-35A1-0B0E-A0205BC20338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13316" name="Imagem 31" descr="Logos.tif">
            <a:extLst>
              <a:ext uri="{FF2B5EF4-FFF2-40B4-BE49-F238E27FC236}">
                <a16:creationId xmlns:a16="http://schemas.microsoft.com/office/drawing/2014/main" id="{24076DC5-4A71-50C4-CAFE-1E9297E1A0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>
            <a:extLst>
              <a:ext uri="{FF2B5EF4-FFF2-40B4-BE49-F238E27FC236}">
                <a16:creationId xmlns:a16="http://schemas.microsoft.com/office/drawing/2014/main" id="{00A4B4F2-399A-2095-2F26-AE8E3086A6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8625" y="2071688"/>
            <a:ext cx="8429625" cy="32146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3000" b="1"/>
              <a:t>Hoje há muitos cristãos que acreditam que podem ser bons cristãos, sem fazer parte da Igreja e da comunidade de um Pequeno Grupo. 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3000" b="1"/>
              <a:t>É um pensamento estranho aos cristãos do primeiro século.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3000" b="1"/>
              <a:t>É impossível ser um bom cristão e não estar envolvido em uma comunidade.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9E28655-7798-2F0A-C88B-AB258871D98D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14340" name="Imagem 31" descr="Logos.tif">
            <a:extLst>
              <a:ext uri="{FF2B5EF4-FFF2-40B4-BE49-F238E27FC236}">
                <a16:creationId xmlns:a16="http://schemas.microsoft.com/office/drawing/2014/main" id="{557755E5-3BFA-F1E0-9DC9-6015E29C8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>
            <a:extLst>
              <a:ext uri="{FF2B5EF4-FFF2-40B4-BE49-F238E27FC236}">
                <a16:creationId xmlns:a16="http://schemas.microsoft.com/office/drawing/2014/main" id="{2279C357-122A-64C2-D457-B5892B32A2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2938" y="2000250"/>
            <a:ext cx="8143875" cy="3286125"/>
          </a:xfrm>
        </p:spPr>
        <p:txBody>
          <a:bodyPr/>
          <a:lstStyle/>
          <a:p>
            <a:pPr eaLnBrk="1" hangingPunct="1"/>
            <a:r>
              <a:rPr lang="pt-BR" altLang="pt-BR" sz="3000" b="1"/>
              <a:t>Cristãos isolados não são cristãos bíblicos.</a:t>
            </a:r>
          </a:p>
          <a:p>
            <a:pPr eaLnBrk="1" hangingPunct="1"/>
            <a:endParaRPr lang="pt-BR" altLang="pt-BR" sz="3000" b="1"/>
          </a:p>
          <a:p>
            <a:pPr eaLnBrk="1" hangingPunct="1"/>
            <a:r>
              <a:rPr lang="pt-BR" altLang="pt-BR" sz="3000" b="1"/>
              <a:t>Comunidades atenciosas onde as pessoas realmente ministram umas as outras são a base, sobre a qual, toda a verdadeira missão pode se cumprir nas igrejas neste novo milênio.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D742D82-A9E6-76EC-36C7-C9F93F95855A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15364" name="Imagem 31" descr="Logos.tif">
            <a:extLst>
              <a:ext uri="{FF2B5EF4-FFF2-40B4-BE49-F238E27FC236}">
                <a16:creationId xmlns:a16="http://schemas.microsoft.com/office/drawing/2014/main" id="{43C9E640-C90F-E750-AD89-E10DBD2ADD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>
            <a:extLst>
              <a:ext uri="{FF2B5EF4-FFF2-40B4-BE49-F238E27FC236}">
                <a16:creationId xmlns:a16="http://schemas.microsoft.com/office/drawing/2014/main" id="{09552D0F-ECC8-D302-64D7-E8CE0C69C1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0063" y="2714625"/>
            <a:ext cx="8358187" cy="1643063"/>
          </a:xfrm>
        </p:spPr>
        <p:txBody>
          <a:bodyPr/>
          <a:lstStyle/>
          <a:p>
            <a:pPr eaLnBrk="1" hangingPunct="1"/>
            <a:r>
              <a:rPr lang="pt-BR" altLang="pt-BR" b="1"/>
              <a:t>Nas Igrejas modernas os membros têm-se tornado tão dependentes do pastor, que sem o pastor a igreja  não anda.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F302E97-C700-D1C2-579E-4B0EB592C9B5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16388" name="Imagem 31" descr="Logos.tif">
            <a:extLst>
              <a:ext uri="{FF2B5EF4-FFF2-40B4-BE49-F238E27FC236}">
                <a16:creationId xmlns:a16="http://schemas.microsoft.com/office/drawing/2014/main" id="{80281866-109D-0BDF-8684-B0DEF74C76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>
            <a:extLst>
              <a:ext uri="{FF2B5EF4-FFF2-40B4-BE49-F238E27FC236}">
                <a16:creationId xmlns:a16="http://schemas.microsoft.com/office/drawing/2014/main" id="{9EE6DA54-C045-667B-4A7B-01B0046EA8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7188" y="2071688"/>
            <a:ext cx="8501062" cy="221456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Trebuchet MS" panose="020B0603020202020204" pitchFamily="34" charset="0"/>
              <a:buNone/>
            </a:pPr>
            <a:r>
              <a:rPr lang="pt-BR" altLang="pt-BR" b="1">
                <a:solidFill>
                  <a:srgbClr val="FFC000"/>
                </a:solidFill>
              </a:rPr>
              <a:t>Resultado</a:t>
            </a:r>
            <a:r>
              <a:rPr lang="pt-BR" altLang="pt-BR" b="1">
                <a:solidFill>
                  <a:srgbClr val="FFC000"/>
                </a:solidFill>
                <a:sym typeface="Symbol" panose="05050102010706020507" pitchFamily="18" charset="2"/>
              </a:rPr>
              <a:t></a:t>
            </a:r>
            <a:r>
              <a:rPr lang="pt-BR" altLang="pt-BR" b="1">
                <a:solidFill>
                  <a:srgbClr val="FFC000"/>
                </a:solidFill>
              </a:rPr>
              <a:t> </a:t>
            </a:r>
          </a:p>
          <a:p>
            <a:pPr lvl="1" eaLnBrk="1" hangingPunct="1">
              <a:lnSpc>
                <a:spcPct val="110000"/>
              </a:lnSpc>
            </a:pPr>
            <a:r>
              <a:rPr lang="pt-BR" altLang="pt-BR" sz="3000" b="1"/>
              <a:t>Pastores cansados, desgastados e frustrados. Eles precisam ser liberados para cumprir o papel que Deus lhes confiou.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DF30DF0-E7DD-ACEA-922F-7C57692698CE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17412" name="Imagem 31" descr="Logos.tif">
            <a:extLst>
              <a:ext uri="{FF2B5EF4-FFF2-40B4-BE49-F238E27FC236}">
                <a16:creationId xmlns:a16="http://schemas.microsoft.com/office/drawing/2014/main" id="{117F3CCF-72F7-B3C5-82FE-A27D0FCF80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>
            <a:extLst>
              <a:ext uri="{FF2B5EF4-FFF2-40B4-BE49-F238E27FC236}">
                <a16:creationId xmlns:a16="http://schemas.microsoft.com/office/drawing/2014/main" id="{12827580-8C94-80FF-AB33-E1728D676F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0063" y="2000250"/>
            <a:ext cx="8358187" cy="33575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3000" b="1"/>
              <a:t>Uma das melhores maneiras de fazer isto é o Ministério dos Pequenos Grupos. </a:t>
            </a:r>
            <a:br>
              <a:rPr lang="pt-BR" altLang="pt-BR" sz="3000" b="1"/>
            </a:br>
            <a:endParaRPr lang="pt-BR" altLang="pt-BR" sz="3000" b="1"/>
          </a:p>
          <a:p>
            <a:pPr eaLnBrk="1" hangingPunct="1">
              <a:lnSpc>
                <a:spcPct val="90000"/>
              </a:lnSpc>
            </a:pPr>
            <a:r>
              <a:rPr lang="pt-BR" altLang="pt-BR" sz="3000" b="1"/>
              <a:t>No Velho Testamento, no Ministério de Jesus, na experiência da Igreja do Novo Testamento e nos escritos de Ellen White, encontraremos o Plano de Deus para Sua Igreja do Século XXI.</a:t>
            </a:r>
            <a:br>
              <a:rPr lang="pt-BR" altLang="pt-BR" sz="3000" b="1"/>
            </a:br>
            <a:endParaRPr lang="pt-BR" altLang="pt-BR" sz="3000" b="1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88CBC55-80D6-D4C8-9C41-39A44E8A353B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18436" name="Imagem 31" descr="Logos.tif">
            <a:extLst>
              <a:ext uri="{FF2B5EF4-FFF2-40B4-BE49-F238E27FC236}">
                <a16:creationId xmlns:a16="http://schemas.microsoft.com/office/drawing/2014/main" id="{4EE23781-07E2-CC34-5FFC-31239DDE5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>
            <a:extLst>
              <a:ext uri="{FF2B5EF4-FFF2-40B4-BE49-F238E27FC236}">
                <a16:creationId xmlns:a16="http://schemas.microsoft.com/office/drawing/2014/main" id="{82F561EC-19E4-F15D-1EE9-59875997DB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7250" y="2428875"/>
            <a:ext cx="7715250" cy="190817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 typeface="Trebuchet MS" panose="020B0603020202020204" pitchFamily="34" charset="0"/>
              <a:buNone/>
            </a:pPr>
            <a:r>
              <a:rPr lang="pt-BR" altLang="pt-BR" sz="3600" b="1"/>
              <a:t>Devemos seguir o modelo das nossas raízes Bíblicas,  históricas e  dos conselhos do Espírito de Profecia. 741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44DC952-8313-365A-0697-C15D2318B516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19460" name="Imagem 31" descr="Logos.tif">
            <a:extLst>
              <a:ext uri="{FF2B5EF4-FFF2-40B4-BE49-F238E27FC236}">
                <a16:creationId xmlns:a16="http://schemas.microsoft.com/office/drawing/2014/main" id="{B3ABAF8E-4837-1879-AFF5-2FD1EA62BD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>
            <a:extLst>
              <a:ext uri="{FF2B5EF4-FFF2-40B4-BE49-F238E27FC236}">
                <a16:creationId xmlns:a16="http://schemas.microsoft.com/office/drawing/2014/main" id="{27DA6E17-3C52-C0F1-CE4C-2783C5A598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7250" y="2286000"/>
            <a:ext cx="7620000" cy="2733675"/>
          </a:xfrm>
        </p:spPr>
        <p:txBody>
          <a:bodyPr/>
          <a:lstStyle/>
          <a:p>
            <a:pPr eaLnBrk="1" hangingPunct="1"/>
            <a:r>
              <a:rPr lang="pt-BR" altLang="pt-BR" b="1"/>
              <a:t>A Igreja Adventista nasceu de um movimento bíblico.</a:t>
            </a:r>
            <a:br>
              <a:rPr lang="pt-BR" altLang="pt-BR" b="1"/>
            </a:br>
            <a:endParaRPr lang="pt-BR" altLang="pt-BR" b="1"/>
          </a:p>
          <a:p>
            <a:pPr eaLnBrk="1" hangingPunct="1"/>
            <a:r>
              <a:rPr lang="pt-BR" altLang="pt-BR" b="1"/>
              <a:t>A Igreja cresce rapidamente por sua forte ênfase nos ensinos da Bíblia.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8080815-7D34-48EF-F289-A34D19B2C327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3076" name="Imagem 31" descr="Logos.tif">
            <a:extLst>
              <a:ext uri="{FF2B5EF4-FFF2-40B4-BE49-F238E27FC236}">
                <a16:creationId xmlns:a16="http://schemas.microsoft.com/office/drawing/2014/main" id="{CEBC3E95-7ADF-C605-1E9E-AA93EE27C2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>
            <a:extLst>
              <a:ext uri="{FF2B5EF4-FFF2-40B4-BE49-F238E27FC236}">
                <a16:creationId xmlns:a16="http://schemas.microsoft.com/office/drawing/2014/main" id="{49290504-F3B3-0F10-69AD-EE16D62924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4438" y="2000250"/>
            <a:ext cx="7161212" cy="3233738"/>
          </a:xfrm>
        </p:spPr>
        <p:txBody>
          <a:bodyPr/>
          <a:lstStyle/>
          <a:p>
            <a:pPr eaLnBrk="1" hangingPunct="1"/>
            <a:r>
              <a:rPr lang="pt-BR" altLang="pt-BR" b="1"/>
              <a:t>Os pioneiros edificaram a igreja tendo como fundamento o Novo Testamento.</a:t>
            </a:r>
            <a:br>
              <a:rPr lang="pt-BR" altLang="pt-BR" b="1"/>
            </a:br>
            <a:endParaRPr lang="pt-BR" altLang="pt-BR" b="1"/>
          </a:p>
          <a:p>
            <a:pPr eaLnBrk="1" hangingPunct="1"/>
            <a:r>
              <a:rPr lang="pt-BR" altLang="pt-BR" b="1"/>
              <a:t>A Igreja Moderna tem procurado manter-se fiel à nossa herança bíblica.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DF6760D-83C9-2526-F5FA-8DFE3013D770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4100" name="Imagem 31" descr="Logos.tif">
            <a:extLst>
              <a:ext uri="{FF2B5EF4-FFF2-40B4-BE49-F238E27FC236}">
                <a16:creationId xmlns:a16="http://schemas.microsoft.com/office/drawing/2014/main" id="{F68A5806-0F3A-EDCA-1B44-CEC48713C4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>
            <a:extLst>
              <a:ext uri="{FF2B5EF4-FFF2-40B4-BE49-F238E27FC236}">
                <a16:creationId xmlns:a16="http://schemas.microsoft.com/office/drawing/2014/main" id="{544E8F98-3FB4-62C5-F9B9-D31638748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5875" y="2214563"/>
            <a:ext cx="6856413" cy="2714625"/>
          </a:xfrm>
        </p:spPr>
        <p:txBody>
          <a:bodyPr/>
          <a:lstStyle/>
          <a:p>
            <a:pPr eaLnBrk="1" hangingPunct="1"/>
            <a:r>
              <a:rPr lang="pt-BR" altLang="pt-BR" b="1"/>
              <a:t>Mas tem permitido entrarem práticas que não são bíblicas. </a:t>
            </a:r>
            <a:br>
              <a:rPr lang="pt-BR" altLang="pt-BR" b="1"/>
            </a:br>
            <a:endParaRPr lang="pt-BR" altLang="pt-BR" b="1"/>
          </a:p>
          <a:p>
            <a:pPr eaLnBrk="1" hangingPunct="1"/>
            <a:r>
              <a:rPr lang="pt-BR" altLang="pt-BR" b="1"/>
              <a:t>Temos copiado sistemas de outras igrejas protestantes.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933CF8C-4DBE-19AE-62FA-9C231C099881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5124" name="Imagem 31" descr="Logos.tif">
            <a:extLst>
              <a:ext uri="{FF2B5EF4-FFF2-40B4-BE49-F238E27FC236}">
                <a16:creationId xmlns:a16="http://schemas.microsoft.com/office/drawing/2014/main" id="{D4E376BF-85F1-3B0E-886C-4EC10BBD5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10EC56B8-F2FE-5673-29F4-764CBF6ABB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7250" y="2143125"/>
            <a:ext cx="7620000" cy="3090863"/>
          </a:xfrm>
        </p:spPr>
        <p:txBody>
          <a:bodyPr/>
          <a:lstStyle/>
          <a:p>
            <a:pPr eaLnBrk="1" hangingPunct="1"/>
            <a:r>
              <a:rPr lang="pt-BR" altLang="pt-BR" b="1"/>
              <a:t>Estamos tendo os mesmos problemas</a:t>
            </a:r>
            <a:r>
              <a:rPr lang="pt-BR" altLang="pt-BR" b="1">
                <a:sym typeface="Symbol" panose="05050102010706020507" pitchFamily="18" charset="2"/>
              </a:rPr>
              <a:t></a:t>
            </a:r>
            <a:endParaRPr lang="pt-BR" altLang="pt-BR" b="1"/>
          </a:p>
          <a:p>
            <a:pPr lvl="1" eaLnBrk="1" hangingPunct="1"/>
            <a:r>
              <a:rPr lang="pt-BR" altLang="pt-BR" b="1"/>
              <a:t>A freqüência dos membros à Igreja é baixa.</a:t>
            </a:r>
          </a:p>
          <a:p>
            <a:pPr lvl="1" eaLnBrk="1" hangingPunct="1"/>
            <a:r>
              <a:rPr lang="pt-BR" altLang="pt-BR" b="1"/>
              <a:t>Baixo nível de comprometimento.</a:t>
            </a:r>
          </a:p>
          <a:p>
            <a:pPr lvl="1" eaLnBrk="1" hangingPunct="1"/>
            <a:r>
              <a:rPr lang="pt-BR" altLang="pt-BR" b="1"/>
              <a:t>O pastor fica feliz se, pelo menos, os membros comparecerem aos sábados pela manhã.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A8E3D35-B3D7-A6CC-7FCD-B7A54BAF170B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6148" name="Imagem 31" descr="Logos.tif">
            <a:extLst>
              <a:ext uri="{FF2B5EF4-FFF2-40B4-BE49-F238E27FC236}">
                <a16:creationId xmlns:a16="http://schemas.microsoft.com/office/drawing/2014/main" id="{A08834CE-790C-2C58-ABBF-843CE5F1F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>
            <a:extLst>
              <a:ext uri="{FF2B5EF4-FFF2-40B4-BE49-F238E27FC236}">
                <a16:creationId xmlns:a16="http://schemas.microsoft.com/office/drawing/2014/main" id="{EF0E05AB-280E-67E1-AD70-16D49C65CD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28688" y="1857375"/>
            <a:ext cx="7643812" cy="3571875"/>
          </a:xfrm>
        </p:spPr>
        <p:txBody>
          <a:bodyPr/>
          <a:lstStyle/>
          <a:p>
            <a:pPr eaLnBrk="1" hangingPunct="1"/>
            <a:r>
              <a:rPr lang="pt-BR" altLang="pt-BR" b="1"/>
              <a:t>Estamos sempre prontos para copiar as novidades.</a:t>
            </a:r>
            <a:br>
              <a:rPr lang="pt-BR" altLang="pt-BR" b="1"/>
            </a:br>
            <a:endParaRPr lang="pt-BR" altLang="pt-BR" b="1"/>
          </a:p>
          <a:p>
            <a:pPr eaLnBrk="1" hangingPunct="1"/>
            <a:r>
              <a:rPr lang="pt-BR" altLang="pt-BR" b="1"/>
              <a:t>Algumas novidades dão certo, outras não. </a:t>
            </a:r>
            <a:br>
              <a:rPr lang="pt-BR" altLang="pt-BR" b="1"/>
            </a:br>
            <a:endParaRPr lang="pt-BR" altLang="pt-BR" b="1"/>
          </a:p>
          <a:p>
            <a:pPr eaLnBrk="1" hangingPunct="1"/>
            <a:r>
              <a:rPr lang="pt-BR" altLang="pt-BR" b="1"/>
              <a:t>Devemos voltar às nossas raízes... </a:t>
            </a:r>
            <a:br>
              <a:rPr lang="pt-BR" altLang="pt-BR" b="1"/>
            </a:br>
            <a:r>
              <a:rPr lang="pt-BR" altLang="pt-BR" b="1"/>
              <a:t>se quisermos ter um futuro glorioso.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F5B32AC-05B9-4D29-F62E-B7FAE8F53F93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7172" name="Imagem 31" descr="Logos.tif">
            <a:extLst>
              <a:ext uri="{FF2B5EF4-FFF2-40B4-BE49-F238E27FC236}">
                <a16:creationId xmlns:a16="http://schemas.microsoft.com/office/drawing/2014/main" id="{10A7521B-DE86-101B-9576-5F4F677172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62A9D30F-F4AB-783A-82E9-8A245F05BD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7250" y="2000250"/>
            <a:ext cx="7858125" cy="3581400"/>
          </a:xfrm>
        </p:spPr>
        <p:txBody>
          <a:bodyPr/>
          <a:lstStyle/>
          <a:p>
            <a:pPr eaLnBrk="1" hangingPunct="1"/>
            <a:r>
              <a:rPr lang="pt-BR" altLang="pt-BR" b="1"/>
              <a:t>Tem-se espalhado por todo o mundo.</a:t>
            </a:r>
          </a:p>
          <a:p>
            <a:pPr eaLnBrk="1" hangingPunct="1"/>
            <a:r>
              <a:rPr lang="pt-BR" altLang="pt-BR" b="1"/>
              <a:t>Está transformando a Igreja e o mundo. </a:t>
            </a:r>
          </a:p>
          <a:p>
            <a:pPr eaLnBrk="1" hangingPunct="1"/>
            <a:r>
              <a:rPr lang="pt-BR" altLang="pt-BR" b="1"/>
              <a:t>A Igreja Adventista tem dado pouca atenção ao aspecto teológico e histórico dos Pequenos Grupos.</a:t>
            </a:r>
          </a:p>
          <a:p>
            <a:pPr eaLnBrk="1" hangingPunct="1"/>
            <a:r>
              <a:rPr lang="pt-BR" altLang="pt-BR" b="1"/>
              <a:t>Há muitos manuais de como fazer.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819D109-C0B9-ADD1-F466-A45CDC8AE00B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8196" name="Imagem 31" descr="Logos.tif">
            <a:extLst>
              <a:ext uri="{FF2B5EF4-FFF2-40B4-BE49-F238E27FC236}">
                <a16:creationId xmlns:a16="http://schemas.microsoft.com/office/drawing/2014/main" id="{4A5A14BA-0569-9DDE-547B-333B59AE86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C5DA1A19-D7C6-9A8C-F882-BE64E6E24466}"/>
              </a:ext>
            </a:extLst>
          </p:cNvPr>
          <p:cNvSpPr/>
          <p:nvPr/>
        </p:nvSpPr>
        <p:spPr>
          <a:xfrm>
            <a:off x="2888912" y="214290"/>
            <a:ext cx="6184514" cy="5539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000" b="1" dirty="0">
                <a:latin typeface="+mn-lt"/>
                <a:ea typeface="ＭＳ Ｐゴシック" pitchFamily="1" charset="-128"/>
              </a:rPr>
              <a:t>FENÔMENO DOS PEQUENOS GRUPOS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57DC6BB2-2ABF-BBEF-34E6-2AE1D7C680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5875" y="2286000"/>
            <a:ext cx="6786563" cy="2428875"/>
          </a:xfrm>
        </p:spPr>
        <p:txBody>
          <a:bodyPr/>
          <a:lstStyle/>
          <a:p>
            <a:pPr eaLnBrk="1" hangingPunct="1"/>
            <a:r>
              <a:rPr lang="pt-BR" altLang="pt-BR" sz="3600" b="1"/>
              <a:t>Será que apenas estamos imitando os outros sem maiores considerações teológicas?</a:t>
            </a:r>
            <a:br>
              <a:rPr lang="pt-BR" altLang="pt-BR" sz="3600" b="1"/>
            </a:br>
            <a:endParaRPr lang="pt-BR" altLang="pt-BR" sz="3600" b="1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8D8070F-3D89-8E44-9D4A-3A617231AB40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9220" name="Imagem 31" descr="Logos.tif">
            <a:extLst>
              <a:ext uri="{FF2B5EF4-FFF2-40B4-BE49-F238E27FC236}">
                <a16:creationId xmlns:a16="http://schemas.microsoft.com/office/drawing/2014/main" id="{171EB5A0-F5C8-F102-2197-940CC2335E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>
            <a:extLst>
              <a:ext uri="{FF2B5EF4-FFF2-40B4-BE49-F238E27FC236}">
                <a16:creationId xmlns:a16="http://schemas.microsoft.com/office/drawing/2014/main" id="{C6AC9874-AA1B-634C-AC09-E5BCC608D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57188" y="2214563"/>
            <a:ext cx="8572500" cy="3071812"/>
          </a:xfrm>
        </p:spPr>
        <p:txBody>
          <a:bodyPr/>
          <a:lstStyle/>
          <a:p>
            <a:pPr eaLnBrk="1" hangingPunct="1"/>
            <a:r>
              <a:rPr lang="pt-BR" altLang="pt-BR" sz="3000" b="1"/>
              <a:t>Os Pequenos Grupos estão enraizados na maneira como Cristo pretendia que Sua Igreja funcionasse. </a:t>
            </a:r>
          </a:p>
          <a:p>
            <a:pPr eaLnBrk="1" hangingPunct="1"/>
            <a:r>
              <a:rPr lang="pt-BR" altLang="pt-BR" sz="3000" b="1"/>
              <a:t>Nós temos a Bíblia e também as nossas raízes históricas. </a:t>
            </a:r>
          </a:p>
          <a:p>
            <a:pPr eaLnBrk="1" hangingPunct="1"/>
            <a:r>
              <a:rPr lang="pt-BR" altLang="pt-BR" sz="3000" b="1"/>
              <a:t>Entre nossos pioneiros está a senhora Ellen White com as orientações do Espírito de Profecia.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BA48FA1-2C5B-E876-7554-E1D6393B909E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  <a:ea typeface="ＭＳ Ｐゴシック" pitchFamily="1" charset="-128"/>
              </a:rPr>
              <a:t>CAPÍTULO 4</a:t>
            </a:r>
          </a:p>
        </p:txBody>
      </p:sp>
      <p:pic>
        <p:nvPicPr>
          <p:cNvPr id="10244" name="Imagem 31" descr="Logos.tif">
            <a:extLst>
              <a:ext uri="{FF2B5EF4-FFF2-40B4-BE49-F238E27FC236}">
                <a16:creationId xmlns:a16="http://schemas.microsoft.com/office/drawing/2014/main" id="{A9E2F36D-6A4C-B556-E29D-56B75950BF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theme/theme1.xml><?xml version="1.0" encoding="utf-8"?>
<a:theme xmlns:a="http://schemas.openxmlformats.org/drawingml/2006/main" name="Tub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1" charset="-128"/>
          </a:defRPr>
        </a:defPPr>
      </a:lstStyle>
    </a:lnDef>
  </a:objectDefaults>
  <a:extraClrSchemeLst>
    <a:extraClrScheme>
      <a:clrScheme name="Tube 1">
        <a:dk1>
          <a:srgbClr val="5C1F00"/>
        </a:dk1>
        <a:lt1>
          <a:srgbClr val="FFC118"/>
        </a:lt1>
        <a:dk2>
          <a:srgbClr val="C1080A"/>
        </a:dk2>
        <a:lt2>
          <a:srgbClr val="FFC118"/>
        </a:lt2>
        <a:accent1>
          <a:srgbClr val="800000"/>
        </a:accent1>
        <a:accent2>
          <a:srgbClr val="BE7960"/>
        </a:accent2>
        <a:accent3>
          <a:srgbClr val="DDAAAA"/>
        </a:accent3>
        <a:accent4>
          <a:srgbClr val="DAA413"/>
        </a:accent4>
        <a:accent5>
          <a:srgbClr val="C0AA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be 2">
        <a:dk1>
          <a:srgbClr val="003366"/>
        </a:dk1>
        <a:lt1>
          <a:srgbClr val="FFC118"/>
        </a:lt1>
        <a:dk2>
          <a:srgbClr val="C1080A"/>
        </a:dk2>
        <a:lt2>
          <a:srgbClr val="FFC118"/>
        </a:lt2>
        <a:accent1>
          <a:srgbClr val="3366CC"/>
        </a:accent1>
        <a:accent2>
          <a:srgbClr val="00B000"/>
        </a:accent2>
        <a:accent3>
          <a:srgbClr val="DDAAAA"/>
        </a:accent3>
        <a:accent4>
          <a:srgbClr val="DAA413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2004:Templates:Presentations:Designs:Tube</Template>
  <TotalTime>208</TotalTime>
  <Words>582</Words>
  <Application>Microsoft Office PowerPoint</Application>
  <PresentationFormat>Apresentação na tela (4:3)</PresentationFormat>
  <Paragraphs>62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4" baseType="lpstr">
      <vt:lpstr>Trebuchet MS</vt:lpstr>
      <vt:lpstr>MS PGothic</vt:lpstr>
      <vt:lpstr>Arial</vt:lpstr>
      <vt:lpstr>Calibri</vt:lpstr>
      <vt:lpstr>Symbol</vt:lpstr>
      <vt:lpstr>Tube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Manager/>
  <Company>ramildo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ramildo</dc:creator>
  <cp:keywords/>
  <dc:description/>
  <cp:lastModifiedBy>Pr. Marcelo Augusto de Carvalho</cp:lastModifiedBy>
  <cp:revision>21</cp:revision>
  <cp:lastPrinted>1904-01-01T00:00:00Z</cp:lastPrinted>
  <dcterms:created xsi:type="dcterms:W3CDTF">2005-02-20T08:44:36Z</dcterms:created>
  <dcterms:modified xsi:type="dcterms:W3CDTF">2026-05-24T04:39:08Z</dcterms:modified>
  <cp:category/>
</cp:coreProperties>
</file>