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76" r:id="rId7"/>
    <p:sldId id="260" r:id="rId8"/>
    <p:sldId id="261" r:id="rId9"/>
    <p:sldId id="263" r:id="rId10"/>
    <p:sldId id="262" r:id="rId11"/>
    <p:sldId id="264" r:id="rId12"/>
    <p:sldId id="266" r:id="rId13"/>
    <p:sldId id="277" r:id="rId14"/>
    <p:sldId id="265" r:id="rId15"/>
    <p:sldId id="278" r:id="rId16"/>
    <p:sldId id="267" r:id="rId17"/>
    <p:sldId id="268" r:id="rId18"/>
    <p:sldId id="269" r:id="rId19"/>
    <p:sldId id="279" r:id="rId20"/>
    <p:sldId id="270" r:id="rId21"/>
    <p:sldId id="271" r:id="rId2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77" autoAdjust="0"/>
    <p:restoredTop sz="94660"/>
  </p:normalViewPr>
  <p:slideViewPr>
    <p:cSldViewPr>
      <p:cViewPr varScale="1">
        <p:scale>
          <a:sx n="66" d="100"/>
          <a:sy n="66" d="100"/>
        </p:scale>
        <p:origin x="19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D117F8-123A-C768-C1B4-E8A1F84E1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16125-4283-47E7-98D1-8BEEE57BC2E4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489564-D3E9-B11D-5D27-385F8CBB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172ED8-E9E6-7F82-F0AB-8290368F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273E1F-8F25-4858-AE75-17F68328B7D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864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5E166F-933C-128D-966F-189D7C77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7064E-A1CE-4FEA-AD6F-B99E8BAA33C8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3F451C-31D5-C5C2-9792-9EBF076F8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35F226-2747-7DD8-6C19-4DAC6D88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FCF46-FF5B-497A-8DD8-025C8E10D78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34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F88D28-8D20-8C2D-E46C-ED43B59A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DF3B8-DF23-47F7-A48C-1D0E337A55B5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E24DEB-F288-16D0-23FF-69523C66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9FBD20-E0CB-BBD0-6E8E-2FA73B196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DB4B9-4502-4686-BA2A-702D2C99C17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175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AAAFA0-FA7B-C75B-03AA-4C6AE595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FB0BB-4F9A-48EE-9CEB-7212F22C2763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77E4EB-8090-48B7-0AD4-4535A23D6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433061-9412-4BC0-F076-78808BFB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6AC7B-A029-4DBE-95F8-C26A17320B4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2775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7882A3-3904-4809-C8E0-EEE08E4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2D80A-802E-48FD-B62C-89973A0EFCFA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FAA8DE-B844-D504-6104-AFD0CFB17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CBA08B-4A12-FED4-EB96-45A59BE9F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5675D-744F-4F88-A36D-20BAA8F5874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23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86843611-1F30-7908-EBA3-999E050EE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AEF4D-0AE5-436F-85A6-E1DDE159D1FD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23C3B481-5037-58D7-E634-0F7CA3438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53547F5C-DAE6-1486-A080-0BCC99DA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9FA37-FCAD-460D-B68C-A7CBD4BF2DA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8760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AE033D37-BF6D-A65C-D82E-18E67B81D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3AA97-FC63-4A3F-A59D-B553F5946150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3016906D-CF17-4D4E-05C7-B03B6609F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7891E9A5-E6A3-27D0-91FA-407B6A0A1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C405F-DC52-4665-A284-16BA3166C8D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1797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037D872A-336C-CB2B-0897-9F2771B9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B9C3D-1BEC-44D3-A586-C326C012C6EE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55855E16-458A-53A8-9BAB-7973113A6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37EDC703-8F39-BB8F-3A6D-B8C1B20C8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BCE55-07F1-4E33-AF0F-8A4466F5FDA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968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66115EB9-2FD9-748C-C0C5-D48DD6CC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CA678-D8B4-4489-B352-EDA5F5E610BB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BC730ED3-49A0-B909-D32A-B79AD7E6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BB5A1E8A-6178-1A76-F7F2-67E5EFFAE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8CE51-DFC9-470E-85B8-B267BFE3890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3790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E785AF5E-B230-4728-121F-75C42A27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D969B-7764-494D-AB1A-B5C046F70F13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7FAF263-D0BA-29E3-B843-75496210C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F931F806-527B-7BC1-481F-4246E523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3A32E-B27E-4D26-8265-B800903CB80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79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6D2F967F-8518-5007-1E3F-A16A6078B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AC7C6-727B-49D2-BCA0-87D922B8C058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042E5DBB-6422-908C-3E22-82B9E4FD1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C524DC27-D8A4-4A21-5BAD-8F9A9A8D3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E1816-084E-4E15-9125-F59F6CB0AD6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3411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4087949B-750F-BB14-CD86-8D04677636E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6EEAA777-71A1-6178-409A-75CB04DB7F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964E1C-A8CA-E85F-E045-CE472679C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9DE35D-5825-4D29-992C-52C8CF776835}" type="datetimeFigureOut">
              <a:rPr lang="pt-BR"/>
              <a:pPr>
                <a:defRPr/>
              </a:pPr>
              <a:t>24/05/2026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B586DC-1BCA-E010-E5F8-73E039EE8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183A7A-FA95-1B98-CFA1-CACC57BBD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1BBDC54-9562-491D-98A8-1BFBB5CC0B9C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D5D3392-AD82-B97D-9136-1575B29C6B4C}"/>
              </a:ext>
            </a:extLst>
          </p:cNvPr>
          <p:cNvSpPr txBox="1"/>
          <p:nvPr/>
        </p:nvSpPr>
        <p:spPr>
          <a:xfrm>
            <a:off x="6286512" y="201019"/>
            <a:ext cx="264320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2051" name="Imagem 31" descr="Logos.tif">
            <a:extLst>
              <a:ext uri="{FF2B5EF4-FFF2-40B4-BE49-F238E27FC236}">
                <a16:creationId xmlns:a16="http://schemas.microsoft.com/office/drawing/2014/main" id="{03B0BE13-3910-56FD-B831-1C6469C46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6500813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4B81AFF8-B849-3A1B-8F9E-CED7F43170EA}"/>
              </a:ext>
            </a:extLst>
          </p:cNvPr>
          <p:cNvSpPr/>
          <p:nvPr/>
        </p:nvSpPr>
        <p:spPr>
          <a:xfrm>
            <a:off x="1756454" y="3377044"/>
            <a:ext cx="6040949" cy="212365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6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Arial" charset="0"/>
              </a:rPr>
              <a:t>O QUE ESTUDAR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6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NOS </a:t>
            </a:r>
            <a:r>
              <a:rPr lang="pt-BR" sz="6600" b="1" spc="50" dirty="0" err="1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PGs</a:t>
            </a:r>
            <a:endParaRPr lang="pt-BR" sz="6600" b="1" spc="50" dirty="0">
              <a:ln w="11430">
                <a:noFill/>
              </a:ln>
              <a:solidFill>
                <a:srgbClr val="CC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3" name="Imagem 8" descr="Logo PG.tif">
            <a:extLst>
              <a:ext uri="{FF2B5EF4-FFF2-40B4-BE49-F238E27FC236}">
                <a16:creationId xmlns:a16="http://schemas.microsoft.com/office/drawing/2014/main" id="{16428BB9-9C81-382A-19C8-CE0A77DB4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2011363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0F4046B-BCEE-3F3F-5966-EEE2969A8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2500313"/>
            <a:ext cx="8229600" cy="2000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>
                <a:solidFill>
                  <a:schemeClr val="bg1"/>
                </a:solidFill>
              </a:rPr>
              <a:t>Pregai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menos</a:t>
            </a:r>
            <a:r>
              <a:rPr lang="en-US" b="1" dirty="0">
                <a:solidFill>
                  <a:schemeClr val="bg1"/>
                </a:solidFill>
              </a:rPr>
              <a:t> e </a:t>
            </a:r>
            <a:r>
              <a:rPr lang="en-US" b="1" dirty="0" err="1">
                <a:solidFill>
                  <a:schemeClr val="bg1"/>
                </a:solidFill>
              </a:rPr>
              <a:t>educai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mais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mediante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estudos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bíblicos</a:t>
            </a:r>
            <a:r>
              <a:rPr lang="en-US" b="1" dirty="0">
                <a:solidFill>
                  <a:schemeClr val="bg1"/>
                </a:solidFill>
              </a:rPr>
              <a:t> 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err="1">
                <a:solidFill>
                  <a:schemeClr val="bg1"/>
                </a:solidFill>
              </a:rPr>
              <a:t>orações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feitas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famílias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err="1">
                <a:solidFill>
                  <a:schemeClr val="bg1"/>
                </a:solidFill>
              </a:rPr>
              <a:t>ou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pequenos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grupos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r>
              <a:rPr lang="en-US" sz="3600" b="1" i="1" dirty="0">
                <a:solidFill>
                  <a:schemeClr val="bg1"/>
                </a:solidFill>
              </a:rPr>
              <a:t>OE, 193</a:t>
            </a:r>
            <a:endParaRPr lang="pt-BR" b="1" i="1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0CB336-4F1F-5AAA-BA08-33A126CB93E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1268" name="Imagem 31" descr="Logos.tif">
            <a:extLst>
              <a:ext uri="{FF2B5EF4-FFF2-40B4-BE49-F238E27FC236}">
                <a16:creationId xmlns:a16="http://schemas.microsoft.com/office/drawing/2014/main" id="{9B5B43DD-3BD7-14E2-6AD1-D185D9C734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74DCBB2-EF28-48DC-751B-C4DF4963F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714500"/>
            <a:ext cx="8215313" cy="4143375"/>
          </a:xfrm>
        </p:spPr>
        <p:txBody>
          <a:bodyPr/>
          <a:lstStyle/>
          <a:p>
            <a:pPr eaLnBrk="1" hangingPunct="1"/>
            <a:r>
              <a:rPr lang="en-US" altLang="pt-BR" sz="2400" b="1">
                <a:solidFill>
                  <a:schemeClr val="bg1"/>
                </a:solidFill>
              </a:rPr>
              <a:t>Em que áreas elas precisam crescer?</a:t>
            </a:r>
          </a:p>
          <a:p>
            <a:pPr eaLnBrk="1" hangingPunct="1"/>
            <a:r>
              <a:rPr lang="en-US" altLang="pt-BR" sz="2400" b="1">
                <a:solidFill>
                  <a:schemeClr val="bg1"/>
                </a:solidFill>
              </a:rPr>
              <a:t>Será que precisam de mais conhecimento sobre crença e doutrina?</a:t>
            </a:r>
          </a:p>
          <a:p>
            <a:pPr eaLnBrk="1" hangingPunct="1"/>
            <a:r>
              <a:rPr lang="en-US" altLang="pt-BR" sz="2400" b="1">
                <a:solidFill>
                  <a:schemeClr val="bg1"/>
                </a:solidFill>
              </a:rPr>
              <a:t>Será que precisam compreender as virtudes da vida cristã ou o fruto do Espírito?</a:t>
            </a:r>
          </a:p>
          <a:p>
            <a:pPr eaLnBrk="1" hangingPunct="1"/>
            <a:r>
              <a:rPr lang="en-US" altLang="pt-BR" sz="2400" b="1">
                <a:solidFill>
                  <a:schemeClr val="bg1"/>
                </a:solidFill>
              </a:rPr>
              <a:t>Como elas aprendem melhor?</a:t>
            </a:r>
          </a:p>
          <a:p>
            <a:pPr lvl="1" eaLnBrk="1" hangingPunct="1"/>
            <a:r>
              <a:rPr lang="en-US" altLang="pt-BR" sz="2200" b="1">
                <a:solidFill>
                  <a:schemeClr val="bg1"/>
                </a:solidFill>
              </a:rPr>
              <a:t>Elas aprendem melhor através de discussão e aplicação orientada, pela prática, audição, leitura ou uma combinação?</a:t>
            </a:r>
          </a:p>
          <a:p>
            <a:pPr lvl="1" eaLnBrk="1" hangingPunct="1"/>
            <a:r>
              <a:rPr lang="en-US" altLang="pt-BR" sz="2200" b="1">
                <a:solidFill>
                  <a:schemeClr val="bg1"/>
                </a:solidFill>
              </a:rPr>
              <a:t>Aprendem melhor em grupo ou precisam de um mentoreamento para ajudá-las? </a:t>
            </a:r>
            <a:endParaRPr lang="pt-BR" altLang="pt-BR" sz="2200" b="1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E28BD2B-F5BF-2D3F-B092-CB8C4E08DAF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2292" name="Imagem 31" descr="Logos.tif">
            <a:extLst>
              <a:ext uri="{FF2B5EF4-FFF2-40B4-BE49-F238E27FC236}">
                <a16:creationId xmlns:a16="http://schemas.microsoft.com/office/drawing/2014/main" id="{985F7887-DFA8-C13E-7A82-C919E5298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3FBACE4-8471-9CCC-1D1E-E304F3CD2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1785938"/>
            <a:ext cx="7500938" cy="3643312"/>
          </a:xfrm>
        </p:spPr>
        <p:txBody>
          <a:bodyPr/>
          <a:lstStyle/>
          <a:p>
            <a:pPr eaLnBrk="1" hangingPunct="1"/>
            <a:r>
              <a:rPr lang="en-US" altLang="pt-BR" sz="3600" b="1">
                <a:solidFill>
                  <a:schemeClr val="bg1"/>
                </a:solidFill>
              </a:rPr>
              <a:t>Todo membro de igreja deve considerar o seu especial dever o trabalhar pela vizinhança… convidai os vizinhos a vossa casa, e lede com eles a preciosa Bíblia e os livros que lhes explicam as verdades. </a:t>
            </a:r>
            <a:r>
              <a:rPr lang="en-US" altLang="pt-BR" sz="3200" b="1" i="1">
                <a:solidFill>
                  <a:schemeClr val="bg1"/>
                </a:solidFill>
              </a:rPr>
              <a:t>II TS, 514</a:t>
            </a:r>
            <a:endParaRPr lang="pt-BR" altLang="pt-BR" sz="3200" b="1" i="1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815AF94-48BD-9DE5-EAE5-AE457B6C7B5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3316" name="Imagem 31" descr="Logos.tif">
            <a:extLst>
              <a:ext uri="{FF2B5EF4-FFF2-40B4-BE49-F238E27FC236}">
                <a16:creationId xmlns:a16="http://schemas.microsoft.com/office/drawing/2014/main" id="{F94C2FDD-A3D3-46C1-BDB4-75C842FC3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614A16E1-1AC6-8385-1CEC-26BF336F9921}"/>
              </a:ext>
            </a:extLst>
          </p:cNvPr>
          <p:cNvSpPr txBox="1">
            <a:spLocks/>
          </p:cNvSpPr>
          <p:nvPr/>
        </p:nvSpPr>
        <p:spPr>
          <a:xfrm>
            <a:off x="571500" y="3000375"/>
            <a:ext cx="7786688" cy="1500188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PRINCÍPIO: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Ensine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o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que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está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em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acordo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com a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doutrina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sz="3200" b="1" i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Tito 2:1</a:t>
            </a:r>
            <a:endParaRPr lang="pt-BR" sz="3200" b="1" i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D8E883B-78F1-398C-8AB8-BC5E82FFA81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4340" name="Imagem 31" descr="Logos.tif">
            <a:extLst>
              <a:ext uri="{FF2B5EF4-FFF2-40B4-BE49-F238E27FC236}">
                <a16:creationId xmlns:a16="http://schemas.microsoft.com/office/drawing/2014/main" id="{80B66079-04EC-9F7C-A462-FD63C7A38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009198E9-E95A-9EA4-DD18-B65687548F12}"/>
              </a:ext>
            </a:extLst>
          </p:cNvPr>
          <p:cNvSpPr/>
          <p:nvPr/>
        </p:nvSpPr>
        <p:spPr>
          <a:xfrm>
            <a:off x="908137" y="1860032"/>
            <a:ext cx="7327726" cy="49244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lvl="1" algn="ctr">
              <a:spcBef>
                <a:spcPts val="0"/>
              </a:spcBef>
              <a:defRPr/>
            </a:pPr>
            <a:r>
              <a:rPr lang="pt-BR" sz="2600" b="1" dirty="0">
                <a:solidFill>
                  <a:schemeClr val="bg1"/>
                </a:solidFill>
                <a:latin typeface="+mj-lt"/>
              </a:rPr>
              <a:t>3. PERGUNTA: O que você acredita?</a:t>
            </a:r>
            <a:endParaRPr lang="pt-BR" sz="2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6DA4A056-1A7D-3B02-47BF-26673B8A9F4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1500" y="1928813"/>
            <a:ext cx="8229600" cy="3482975"/>
          </a:xfrm>
        </p:spPr>
        <p:txBody>
          <a:bodyPr/>
          <a:lstStyle/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Ao Escolher o tema, assegure-se de estar guiando o grupo na Palavra de Deus</a:t>
            </a:r>
          </a:p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Se você tem um estudo para ser desenvolvido no seu PG e não se sente confiante ou competente para usar um material, peça ajuda ao pastor ou ancião experiente.</a:t>
            </a:r>
            <a:endParaRPr lang="pt-BR" altLang="pt-BR" b="1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B9E5227-9F6E-4FD3-434F-81447935B0A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5364" name="Imagem 31" descr="Logos.tif">
            <a:extLst>
              <a:ext uri="{FF2B5EF4-FFF2-40B4-BE49-F238E27FC236}">
                <a16:creationId xmlns:a16="http://schemas.microsoft.com/office/drawing/2014/main" id="{05417EE7-2F25-AD3E-A5C0-07374342C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2F8DB21F-A3DE-D6FC-086D-D3F5B4C52279}"/>
              </a:ext>
            </a:extLst>
          </p:cNvPr>
          <p:cNvSpPr txBox="1">
            <a:spLocks/>
          </p:cNvSpPr>
          <p:nvPr/>
        </p:nvSpPr>
        <p:spPr>
          <a:xfrm>
            <a:off x="714375" y="2928938"/>
            <a:ext cx="7929563" cy="2428875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PRINCÍPIO: 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Um PG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bem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estruturado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pode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ajudar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estabelecer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algumas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regras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básicas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para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selecionar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um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tema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</a:t>
            </a:r>
            <a:endParaRPr lang="pt-BR" sz="36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C453D74-0760-F4E9-8E67-7C318DC6C44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6388" name="Imagem 31" descr="Logos.tif">
            <a:extLst>
              <a:ext uri="{FF2B5EF4-FFF2-40B4-BE49-F238E27FC236}">
                <a16:creationId xmlns:a16="http://schemas.microsoft.com/office/drawing/2014/main" id="{75BF0939-EEBA-D7DD-BDBB-938F33EFC3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0331723A-5B82-8B2E-8D06-60E402F1F5A6}"/>
              </a:ext>
            </a:extLst>
          </p:cNvPr>
          <p:cNvSpPr/>
          <p:nvPr/>
        </p:nvSpPr>
        <p:spPr>
          <a:xfrm>
            <a:off x="908137" y="1860032"/>
            <a:ext cx="7327726" cy="89255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lvl="1" algn="ctr">
              <a:spcBef>
                <a:spcPts val="0"/>
              </a:spcBef>
              <a:defRPr/>
            </a:pPr>
            <a:r>
              <a:rPr lang="pt-BR" sz="2600" b="1" dirty="0">
                <a:solidFill>
                  <a:schemeClr val="bg1"/>
                </a:solidFill>
                <a:latin typeface="+mj-lt"/>
              </a:rPr>
              <a:t>4. PERGUNTA: Quais são as capacidades </a:t>
            </a:r>
          </a:p>
          <a:p>
            <a:pPr marL="0" lvl="1" algn="ctr">
              <a:spcBef>
                <a:spcPts val="0"/>
              </a:spcBef>
              <a:defRPr/>
            </a:pPr>
            <a:r>
              <a:rPr lang="pt-BR" sz="2600" b="1" dirty="0">
                <a:solidFill>
                  <a:schemeClr val="bg1"/>
                </a:solidFill>
                <a:latin typeface="+mj-lt"/>
              </a:rPr>
              <a:t>e limitações de seu PG?</a:t>
            </a:r>
            <a:endParaRPr lang="pt-BR" sz="2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FD2456-2FFC-A423-C741-D293CE2FDD7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42938" y="1785938"/>
            <a:ext cx="8229600" cy="37147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pt-BR" b="1">
                <a:solidFill>
                  <a:schemeClr val="bg1"/>
                </a:solidFill>
              </a:rPr>
              <a:t>Algumas considerações:</a:t>
            </a:r>
          </a:p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Disponiblidade de material. A DSA oferece um grupo de temas. Há arquivos em </a:t>
            </a:r>
            <a:r>
              <a:rPr lang="en-US" altLang="pt-BR" b="1">
                <a:solidFill>
                  <a:srgbClr val="FFC000"/>
                </a:solidFill>
              </a:rPr>
              <a:t>www.pequenosgrupos.com </a:t>
            </a:r>
          </a:p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Profundidade dos estudos. Muito ou pouco profundos de acordo com a capacidade dos alunos? </a:t>
            </a:r>
            <a:endParaRPr lang="pt-BR" altLang="pt-BR" b="1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85CA47-ED9A-4A47-9CAA-8739C2A19E62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7412" name="Imagem 31" descr="Logos.tif">
            <a:extLst>
              <a:ext uri="{FF2B5EF4-FFF2-40B4-BE49-F238E27FC236}">
                <a16:creationId xmlns:a16="http://schemas.microsoft.com/office/drawing/2014/main" id="{6F316A36-962C-1FF1-2EDB-E7384FEA3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C6C1E1-AA12-EBF7-86CB-3A715DE11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2071688"/>
            <a:ext cx="8229600" cy="3071812"/>
          </a:xfrm>
        </p:spPr>
        <p:txBody>
          <a:bodyPr/>
          <a:lstStyle/>
          <a:p>
            <a:pPr eaLnBrk="1" hangingPunct="1"/>
            <a:r>
              <a:rPr lang="en-US" altLang="pt-BR" b="1">
                <a:solidFill>
                  <a:srgbClr val="FFC000"/>
                </a:solidFill>
              </a:rPr>
              <a:t>Trabalho de casa. </a:t>
            </a:r>
            <a:r>
              <a:rPr lang="en-US" altLang="pt-BR" b="1">
                <a:solidFill>
                  <a:schemeClr val="bg1"/>
                </a:solidFill>
              </a:rPr>
              <a:t>Concorda seu PG em fazer dever de casa entre os estudos? </a:t>
            </a:r>
          </a:p>
          <a:p>
            <a:pPr lvl="1" eaLnBrk="1" hangingPunct="1"/>
            <a:r>
              <a:rPr lang="en-US" altLang="pt-BR" sz="3200" b="1">
                <a:solidFill>
                  <a:schemeClr val="bg1"/>
                </a:solidFill>
              </a:rPr>
              <a:t>Se você optar por fazer fazer algum estudo que exija alguma tarefa de casa. Quanto isso é apropriado?</a:t>
            </a:r>
            <a:endParaRPr lang="pt-BR" altLang="pt-BR" sz="3200" b="1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2CA6B9-C798-66F9-0576-C74EA02206FC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8436" name="Imagem 31" descr="Logos.tif">
            <a:extLst>
              <a:ext uri="{FF2B5EF4-FFF2-40B4-BE49-F238E27FC236}">
                <a16:creationId xmlns:a16="http://schemas.microsoft.com/office/drawing/2014/main" id="{7B1BE31D-1A31-93A1-AEBE-BD4411FE38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BE7758-E91E-37C6-FDFC-AA59D9655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2071688"/>
            <a:ext cx="8229600" cy="3143250"/>
          </a:xfrm>
        </p:spPr>
        <p:txBody>
          <a:bodyPr/>
          <a:lstStyle/>
          <a:p>
            <a:pPr eaLnBrk="1" hangingPunct="1"/>
            <a:r>
              <a:rPr lang="en-US" altLang="pt-BR" b="1">
                <a:solidFill>
                  <a:srgbClr val="FFC000"/>
                </a:solidFill>
              </a:rPr>
              <a:t>Duração dos estudos. </a:t>
            </a:r>
            <a:r>
              <a:rPr lang="en-US" altLang="pt-BR" b="1">
                <a:solidFill>
                  <a:schemeClr val="bg1"/>
                </a:solidFill>
              </a:rPr>
              <a:t>Quantas semanas durarão para estudar os temas?</a:t>
            </a:r>
          </a:p>
          <a:p>
            <a:pPr eaLnBrk="1" hangingPunct="1"/>
            <a:r>
              <a:rPr lang="en-US" altLang="pt-BR" b="1">
                <a:solidFill>
                  <a:srgbClr val="FFC000"/>
                </a:solidFill>
              </a:rPr>
              <a:t>Período de tempo em cada estudo. </a:t>
            </a:r>
            <a:br>
              <a:rPr lang="en-US" altLang="pt-BR" b="1">
                <a:solidFill>
                  <a:srgbClr val="FFC000"/>
                </a:solidFill>
              </a:rPr>
            </a:br>
            <a:r>
              <a:rPr lang="en-US" altLang="pt-BR" b="1">
                <a:solidFill>
                  <a:schemeClr val="bg1"/>
                </a:solidFill>
              </a:rPr>
              <a:t>Quanto tempo voce irá gastar em cada sessão? Há demasiadas perguntas para o tempo da reunião de seu PG?</a:t>
            </a:r>
          </a:p>
          <a:p>
            <a:pPr eaLnBrk="1" hangingPunct="1"/>
            <a:endParaRPr lang="pt-BR" altLang="pt-BR" b="1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11CD60F-AA31-9A5C-8D2A-404B17674D6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9460" name="Imagem 31" descr="Logos.tif">
            <a:extLst>
              <a:ext uri="{FF2B5EF4-FFF2-40B4-BE49-F238E27FC236}">
                <a16:creationId xmlns:a16="http://schemas.microsoft.com/office/drawing/2014/main" id="{5828F0F2-2E4F-569F-C23F-65292A49D2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28AE3AEE-98C9-1596-F37F-990D5DB6D098}"/>
              </a:ext>
            </a:extLst>
          </p:cNvPr>
          <p:cNvSpPr txBox="1">
            <a:spLocks/>
          </p:cNvSpPr>
          <p:nvPr/>
        </p:nvSpPr>
        <p:spPr>
          <a:xfrm>
            <a:off x="1285875" y="3214688"/>
            <a:ext cx="6429375" cy="1785937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PRINCÍPIO: </a:t>
            </a:r>
            <a:r>
              <a:rPr lang="pt-BR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Conheça-se a si mesmo. Não vá além do que você possa alcançar.</a:t>
            </a:r>
            <a:endParaRPr lang="en-US" sz="36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2903B70-FA02-9629-84EE-112FAFE08988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20484" name="Imagem 31" descr="Logos.tif">
            <a:extLst>
              <a:ext uri="{FF2B5EF4-FFF2-40B4-BE49-F238E27FC236}">
                <a16:creationId xmlns:a16="http://schemas.microsoft.com/office/drawing/2014/main" id="{C10498ED-EAFD-B7C2-C696-6FC2380675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157812FF-4F36-6CE4-4A2E-0A1C256A47F6}"/>
              </a:ext>
            </a:extLst>
          </p:cNvPr>
          <p:cNvSpPr/>
          <p:nvPr/>
        </p:nvSpPr>
        <p:spPr>
          <a:xfrm>
            <a:off x="908137" y="1860032"/>
            <a:ext cx="7327726" cy="89255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lvl="1" algn="ctr">
              <a:spcBef>
                <a:spcPts val="0"/>
              </a:spcBef>
              <a:defRPr/>
            </a:pPr>
            <a:r>
              <a:rPr lang="pt-BR" sz="2600" b="1" dirty="0">
                <a:solidFill>
                  <a:schemeClr val="bg1"/>
                </a:solidFill>
                <a:latin typeface="+mj-lt"/>
              </a:rPr>
              <a:t>5. PERGUNTA: Quais são as suas próprias potencialidades e limitações?</a:t>
            </a:r>
            <a:endParaRPr lang="pt-BR" sz="2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ítulo 4">
            <a:extLst>
              <a:ext uri="{FF2B5EF4-FFF2-40B4-BE49-F238E27FC236}">
                <a16:creationId xmlns:a16="http://schemas.microsoft.com/office/drawing/2014/main" id="{BB845BFC-CAB1-0D70-CB88-38B6DE1AA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2500313"/>
            <a:ext cx="8229600" cy="1571625"/>
          </a:xfrm>
        </p:spPr>
        <p:txBody>
          <a:bodyPr/>
          <a:lstStyle/>
          <a:p>
            <a:pPr eaLnBrk="1" hangingPunct="1"/>
            <a:r>
              <a:rPr lang="en-US" altLang="pt-BR" sz="5400" b="1">
                <a:solidFill>
                  <a:schemeClr val="bg1"/>
                </a:solidFill>
              </a:rPr>
              <a:t>CINCO PRINCÍPIOS PARA NORTEAREM SUA ESCOLHA</a:t>
            </a:r>
            <a:endParaRPr lang="pt-BR" altLang="pt-BR" sz="5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85B9E4-F12D-6F52-07BF-9E6C5C908D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42938" y="2071688"/>
            <a:ext cx="7929562" cy="3143250"/>
          </a:xfrm>
        </p:spPr>
        <p:txBody>
          <a:bodyPr/>
          <a:lstStyle/>
          <a:p>
            <a:pPr eaLnBrk="1" hangingPunct="1"/>
            <a:r>
              <a:rPr lang="en-US" altLang="pt-BR" b="1">
                <a:solidFill>
                  <a:srgbClr val="FFC000"/>
                </a:solidFill>
              </a:rPr>
              <a:t>Funcionalidade. </a:t>
            </a:r>
            <a:r>
              <a:rPr lang="en-US" altLang="pt-BR" b="1">
                <a:solidFill>
                  <a:schemeClr val="bg1"/>
                </a:solidFill>
              </a:rPr>
              <a:t>Quão fácil éo uso do estudo? Inclui tudo que você precisa? Tem um guia incluído para ajudar a desenvolver o estudo?</a:t>
            </a:r>
            <a:r>
              <a:rPr lang="pt-BR" altLang="pt-BR" b="1">
                <a:solidFill>
                  <a:schemeClr val="bg1"/>
                </a:solidFill>
              </a:rPr>
              <a:t> Está organizado de forma que seja fácil de seguir? Será que incluem sugestões de atividades?</a:t>
            </a:r>
            <a:endParaRPr lang="en-US" altLang="pt-BR" b="1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57B030D-6442-2807-D60D-C5DE216CE1B6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21508" name="Imagem 31" descr="Logos.tif">
            <a:extLst>
              <a:ext uri="{FF2B5EF4-FFF2-40B4-BE49-F238E27FC236}">
                <a16:creationId xmlns:a16="http://schemas.microsoft.com/office/drawing/2014/main" id="{AB999D36-77B6-CA2C-AB94-CD2C48AA5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513A36-0647-10CB-2265-9BAE0B76D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643063"/>
            <a:ext cx="8686800" cy="4071937"/>
          </a:xfrm>
        </p:spPr>
        <p:txBody>
          <a:bodyPr/>
          <a:lstStyle/>
          <a:p>
            <a:pPr eaLnBrk="1" hangingPunct="1"/>
            <a:r>
              <a:rPr lang="en-US" altLang="pt-BR" sz="2700" b="1">
                <a:solidFill>
                  <a:srgbClr val="FFC000"/>
                </a:solidFill>
              </a:rPr>
              <a:t>Pré tempo. </a:t>
            </a:r>
            <a:r>
              <a:rPr lang="en-US" altLang="pt-BR" sz="2700" b="1">
                <a:solidFill>
                  <a:schemeClr val="bg1"/>
                </a:solidFill>
              </a:rPr>
              <a:t>Quanto tempo será necessário para para se preparar para as reuniões? Você tem que gastar uma enorme quantidade de tempo para preparar o material de estudo, ou fornece o necessário para o estudo? Será que você terá um enorme trabalho para fazer estudos extras para adequar ao seu grupo?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pt-BR" sz="2700" b="1">
              <a:solidFill>
                <a:schemeClr val="bg1"/>
              </a:solidFill>
            </a:endParaRPr>
          </a:p>
          <a:p>
            <a:pPr eaLnBrk="1" hangingPunct="1"/>
            <a:r>
              <a:rPr lang="en-US" altLang="pt-BR" sz="2700" b="1">
                <a:solidFill>
                  <a:srgbClr val="FFC000"/>
                </a:solidFill>
              </a:rPr>
              <a:t>Paixão.</a:t>
            </a:r>
            <a:r>
              <a:rPr lang="en-US" altLang="pt-BR" sz="2700" b="1">
                <a:solidFill>
                  <a:schemeClr val="bg1"/>
                </a:solidFill>
              </a:rPr>
              <a:t> Você gosta do estudo? Todos são animados pelo estudo cada semana?</a:t>
            </a:r>
            <a:endParaRPr lang="pt-BR" altLang="pt-BR" sz="2700" b="1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A1FF77F-96E5-5F07-C8F3-09D15B2EF95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22532" name="Imagem 31" descr="Logos.tif">
            <a:extLst>
              <a:ext uri="{FF2B5EF4-FFF2-40B4-BE49-F238E27FC236}">
                <a16:creationId xmlns:a16="http://schemas.microsoft.com/office/drawing/2014/main" id="{F0833169-49D5-9FC7-2531-9B4542FA3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>
            <a:extLst>
              <a:ext uri="{FF2B5EF4-FFF2-40B4-BE49-F238E27FC236}">
                <a16:creationId xmlns:a16="http://schemas.microsoft.com/office/drawing/2014/main" id="{94FD0BBB-5DFE-A2E2-CD9A-26358094A16A}"/>
              </a:ext>
            </a:extLst>
          </p:cNvPr>
          <p:cNvSpPr txBox="1">
            <a:spLocks/>
          </p:cNvSpPr>
          <p:nvPr/>
        </p:nvSpPr>
        <p:spPr>
          <a:xfrm>
            <a:off x="534988" y="2786063"/>
            <a:ext cx="8074025" cy="185737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PRINCÍPIO: 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objetivo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principal de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cada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PG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deverá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fluir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missão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da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igreja</a:t>
            </a:r>
            <a:endParaRPr lang="pt-BR" sz="36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A4D5FD-8641-020F-9196-24228B644546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4100" name="Imagem 31" descr="Logos.tif">
            <a:extLst>
              <a:ext uri="{FF2B5EF4-FFF2-40B4-BE49-F238E27FC236}">
                <a16:creationId xmlns:a16="http://schemas.microsoft.com/office/drawing/2014/main" id="{AB245BFD-3441-3C8D-35CA-D97DDB481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C0B2AC58-0282-3F15-240D-83FB56AE33FB}"/>
              </a:ext>
            </a:extLst>
          </p:cNvPr>
          <p:cNvSpPr/>
          <p:nvPr/>
        </p:nvSpPr>
        <p:spPr>
          <a:xfrm>
            <a:off x="908137" y="1860032"/>
            <a:ext cx="7327726" cy="49244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lvl="1" algn="ctr">
              <a:spcBef>
                <a:spcPts val="0"/>
              </a:spcBef>
              <a:defRPr/>
            </a:pPr>
            <a:r>
              <a:rPr lang="pt-BR" sz="2600" b="1" dirty="0">
                <a:solidFill>
                  <a:schemeClr val="bg1"/>
                </a:solidFill>
                <a:latin typeface="+mj-lt"/>
              </a:rPr>
              <a:t>1. PERGUNTA: Por que o PG existe?</a:t>
            </a:r>
            <a:endParaRPr lang="pt-BR" sz="2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96C3B72-FF5D-E681-6C56-70C48D8A2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857375"/>
            <a:ext cx="8229600" cy="3554413"/>
          </a:xfrm>
        </p:spPr>
        <p:txBody>
          <a:bodyPr/>
          <a:lstStyle/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Qual é a missão da igreja?</a:t>
            </a:r>
          </a:p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Qual a missão da sua igreja?</a:t>
            </a:r>
          </a:p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Qual a missão do seu grupo?</a:t>
            </a:r>
          </a:p>
          <a:p>
            <a:pPr lvl="1" eaLnBrk="1" hangingPunct="1"/>
            <a:r>
              <a:rPr lang="en-US" altLang="pt-BR" b="1">
                <a:solidFill>
                  <a:schemeClr val="bg1"/>
                </a:solidFill>
              </a:rPr>
              <a:t>O que vamos estudar que nos ajudará a cumprir essa missão?</a:t>
            </a:r>
          </a:p>
          <a:p>
            <a:pPr lvl="1" eaLnBrk="1" hangingPunct="1"/>
            <a:r>
              <a:rPr lang="en-US" altLang="pt-BR" b="1">
                <a:solidFill>
                  <a:schemeClr val="bg1"/>
                </a:solidFill>
              </a:rPr>
              <a:t>O que devemos estudar que nos ajudará a fazer discípulos e dedicados seguidores de Jesus?</a:t>
            </a: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en-US" altLang="pt-BR" b="1">
              <a:solidFill>
                <a:schemeClr val="bg1"/>
              </a:solidFill>
            </a:endParaRPr>
          </a:p>
          <a:p>
            <a:pPr eaLnBrk="1" hangingPunct="1"/>
            <a:endParaRPr lang="pt-BR" altLang="pt-BR" b="1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9941F72-364E-0E2F-31E9-AD8B227BD0B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5124" name="Imagem 31" descr="Logos.tif">
            <a:extLst>
              <a:ext uri="{FF2B5EF4-FFF2-40B4-BE49-F238E27FC236}">
                <a16:creationId xmlns:a16="http://schemas.microsoft.com/office/drawing/2014/main" id="{0504E851-11F5-3A67-AB31-36E13B3CD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498E884A-0408-0D94-42B0-5753A5255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2357438"/>
            <a:ext cx="8229600" cy="2000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</a:rPr>
              <a:t>“</a:t>
            </a:r>
            <a:r>
              <a:rPr lang="en-US" b="1" dirty="0" err="1">
                <a:solidFill>
                  <a:schemeClr val="bg1"/>
                </a:solidFill>
              </a:rPr>
              <a:t>Que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pequenos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grupos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reúnam</a:t>
            </a:r>
            <a:r>
              <a:rPr lang="en-US" b="1" dirty="0">
                <a:solidFill>
                  <a:schemeClr val="bg1"/>
                </a:solidFill>
              </a:rPr>
              <a:t> a </a:t>
            </a:r>
            <a:r>
              <a:rPr lang="en-US" b="1" dirty="0" err="1">
                <a:solidFill>
                  <a:schemeClr val="bg1"/>
                </a:solidFill>
              </a:rPr>
              <a:t>noite</a:t>
            </a:r>
            <a:r>
              <a:rPr lang="en-US" b="1" dirty="0">
                <a:solidFill>
                  <a:schemeClr val="bg1"/>
                </a:solidFill>
              </a:rPr>
              <a:t> e </a:t>
            </a:r>
            <a:r>
              <a:rPr lang="en-US" b="1" dirty="0" err="1">
                <a:solidFill>
                  <a:schemeClr val="bg1"/>
                </a:solidFill>
              </a:rPr>
              <a:t>pela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manhã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para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estudarem</a:t>
            </a:r>
            <a:r>
              <a:rPr lang="en-US" b="1" dirty="0">
                <a:solidFill>
                  <a:schemeClr val="bg1"/>
                </a:solidFill>
              </a:rPr>
              <a:t> a </a:t>
            </a:r>
            <a:r>
              <a:rPr lang="en-US" b="1" dirty="0" err="1">
                <a:solidFill>
                  <a:schemeClr val="bg1"/>
                </a:solidFill>
              </a:rPr>
              <a:t>Bíblia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por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eles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mesmos”TI</a:t>
            </a:r>
            <a:r>
              <a:rPr lang="en-US" b="1" dirty="0">
                <a:solidFill>
                  <a:schemeClr val="bg1"/>
                </a:solidFill>
              </a:rPr>
              <a:t>, 195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778B048-F1B2-E58E-9D93-27CE4196297D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6148" name="Imagem 31" descr="Logos.tif">
            <a:extLst>
              <a:ext uri="{FF2B5EF4-FFF2-40B4-BE49-F238E27FC236}">
                <a16:creationId xmlns:a16="http://schemas.microsoft.com/office/drawing/2014/main" id="{4157D5D4-9AFE-09EC-0D5A-AF114AA09B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4">
            <a:extLst>
              <a:ext uri="{FF2B5EF4-FFF2-40B4-BE49-F238E27FC236}">
                <a16:creationId xmlns:a16="http://schemas.microsoft.com/office/drawing/2014/main" id="{7C826BCE-77CB-BEC0-6E2D-EF7D4E0C7519}"/>
              </a:ext>
            </a:extLst>
          </p:cNvPr>
          <p:cNvSpPr txBox="1">
            <a:spLocks/>
          </p:cNvSpPr>
          <p:nvPr/>
        </p:nvSpPr>
        <p:spPr>
          <a:xfrm>
            <a:off x="642938" y="3000375"/>
            <a:ext cx="7715250" cy="1785938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PRINCÍPIO:  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 principal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função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do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lider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de PG é a de um pastor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que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conhece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bem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suas</a:t>
            </a:r>
            <a:r>
              <a:rPr lang="en-US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ovelhas</a:t>
            </a:r>
            <a:endParaRPr lang="pt-BR" sz="36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ED62FB2-E768-BF17-433A-E5BB1B964F0D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7172" name="Imagem 31" descr="Logos.tif">
            <a:extLst>
              <a:ext uri="{FF2B5EF4-FFF2-40B4-BE49-F238E27FC236}">
                <a16:creationId xmlns:a16="http://schemas.microsoft.com/office/drawing/2014/main" id="{20B3B4D9-5825-5F7A-B1FA-A6787DC2CA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2900389A-24F7-7832-6A12-009636B7C268}"/>
              </a:ext>
            </a:extLst>
          </p:cNvPr>
          <p:cNvSpPr/>
          <p:nvPr/>
        </p:nvSpPr>
        <p:spPr>
          <a:xfrm>
            <a:off x="908137" y="1860032"/>
            <a:ext cx="7327726" cy="49244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lvl="1" algn="ctr">
              <a:spcBef>
                <a:spcPts val="0"/>
              </a:spcBef>
              <a:defRPr/>
            </a:pPr>
            <a:r>
              <a:rPr lang="pt-BR" sz="2600" b="1" dirty="0">
                <a:solidFill>
                  <a:schemeClr val="bg1"/>
                </a:solidFill>
                <a:latin typeface="+mj-lt"/>
              </a:rPr>
              <a:t>2. PERGUNTA: Quem participa no meu PG?</a:t>
            </a:r>
            <a:endParaRPr lang="pt-BR" sz="2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D65F583-DEDD-E3D9-D6E9-7A353ADD5AE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0063" y="1785938"/>
            <a:ext cx="8229600" cy="385762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pt-BR" b="1">
                <a:solidFill>
                  <a:schemeClr val="bg1"/>
                </a:solidFill>
              </a:rPr>
              <a:t>Aqui estão algumas perguntas que um bom líder irá fazer:</a:t>
            </a:r>
          </a:p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Onde estão as pessoas espiritualmente?</a:t>
            </a:r>
          </a:p>
          <a:p>
            <a:pPr lvl="1" eaLnBrk="1" hangingPunct="1"/>
            <a:r>
              <a:rPr lang="en-US" altLang="pt-BR" b="1">
                <a:solidFill>
                  <a:schemeClr val="bg1"/>
                </a:solidFill>
              </a:rPr>
              <a:t>Como elas estão individualmente?</a:t>
            </a:r>
          </a:p>
          <a:p>
            <a:pPr lvl="1" eaLnBrk="1" hangingPunct="1"/>
            <a:r>
              <a:rPr lang="en-US" altLang="pt-BR" b="1">
                <a:solidFill>
                  <a:schemeClr val="bg1"/>
                </a:solidFill>
              </a:rPr>
              <a:t>Como elas estão como um todo</a:t>
            </a:r>
          </a:p>
          <a:p>
            <a:pPr eaLnBrk="1" hangingPunct="1"/>
            <a:r>
              <a:rPr lang="en-US" altLang="pt-BR" b="1">
                <a:solidFill>
                  <a:schemeClr val="bg1"/>
                </a:solidFill>
              </a:rPr>
              <a:t> As pessoas são recém-nascidos na fé, adolescentes espirituais ou adultos maduros?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96CB4AB-9F5C-5AA9-2578-6A49F62C3AC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8196" name="Imagem 31" descr="Logos.tif">
            <a:extLst>
              <a:ext uri="{FF2B5EF4-FFF2-40B4-BE49-F238E27FC236}">
                <a16:creationId xmlns:a16="http://schemas.microsoft.com/office/drawing/2014/main" id="{82239ED4-FD6D-CD7A-37D1-B152436F8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622C1-CA68-28E4-CF4A-306526044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85938"/>
            <a:ext cx="8229600" cy="2000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>
                <a:solidFill>
                  <a:schemeClr val="bg1"/>
                </a:solidFill>
              </a:rPr>
              <a:t>PG é </a:t>
            </a:r>
            <a:r>
              <a:rPr lang="en-US" b="1" i="1" dirty="0" err="1">
                <a:solidFill>
                  <a:schemeClr val="bg1"/>
                </a:solidFill>
              </a:rPr>
              <a:t>uma</a:t>
            </a:r>
            <a:r>
              <a:rPr lang="en-US" b="1" i="1" dirty="0">
                <a:solidFill>
                  <a:schemeClr val="bg1"/>
                </a:solidFill>
              </a:rPr>
              <a:t> forma </a:t>
            </a:r>
            <a:r>
              <a:rPr lang="en-US" b="1" i="1" dirty="0" err="1">
                <a:solidFill>
                  <a:schemeClr val="bg1"/>
                </a:solidFill>
              </a:rPr>
              <a:t>eficiente</a:t>
            </a:r>
            <a:r>
              <a:rPr lang="en-US" b="1" i="1" dirty="0">
                <a:solidFill>
                  <a:schemeClr val="bg1"/>
                </a:solidFill>
              </a:rPr>
              <a:t> de “</a:t>
            </a:r>
            <a:r>
              <a:rPr lang="en-US" b="1" i="1" dirty="0" err="1">
                <a:solidFill>
                  <a:schemeClr val="bg1"/>
                </a:solidFill>
              </a:rPr>
              <a:t>evangelizar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os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perdidos</a:t>
            </a:r>
            <a:r>
              <a:rPr lang="en-US" b="1" i="1" dirty="0">
                <a:solidFill>
                  <a:schemeClr val="bg1"/>
                </a:solidFill>
              </a:rPr>
              <a:t> e </a:t>
            </a:r>
            <a:r>
              <a:rPr lang="en-US" b="1" i="1" dirty="0" err="1">
                <a:solidFill>
                  <a:schemeClr val="bg1"/>
                </a:solidFill>
              </a:rPr>
              <a:t>discipular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os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novos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crentes</a:t>
            </a:r>
            <a:r>
              <a:rPr lang="en-US" b="1" i="1" dirty="0">
                <a:solidFill>
                  <a:schemeClr val="bg1"/>
                </a:solidFill>
              </a:rPr>
              <a:t>.”</a:t>
            </a:r>
            <a:endParaRPr lang="pt-BR" b="1" i="1" dirty="0">
              <a:solidFill>
                <a:schemeClr val="bg1"/>
              </a:solidFill>
            </a:endParaRPr>
          </a:p>
        </p:txBody>
      </p:sp>
      <p:sp>
        <p:nvSpPr>
          <p:cNvPr id="10244" name="CaixaDeTexto 3">
            <a:extLst>
              <a:ext uri="{FF2B5EF4-FFF2-40B4-BE49-F238E27FC236}">
                <a16:creationId xmlns:a16="http://schemas.microsoft.com/office/drawing/2014/main" id="{E318CE40-D02F-DA59-9EEC-8D2049E57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4429125"/>
            <a:ext cx="8629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t-BR" sz="2000" b="1">
                <a:solidFill>
                  <a:schemeClr val="bg1"/>
                </a:solidFill>
                <a:latin typeface="Calibri" panose="020F0502020204030204" pitchFamily="34" charset="0"/>
              </a:rPr>
              <a:t>C.J . Mahaney. </a:t>
            </a:r>
            <a:r>
              <a:rPr lang="en-US" altLang="pt-BR" sz="2000" b="1" i="1">
                <a:solidFill>
                  <a:schemeClr val="bg1"/>
                </a:solidFill>
                <a:latin typeface="Calibri" panose="020F0502020204030204" pitchFamily="34" charset="0"/>
              </a:rPr>
              <a:t>Why Small Groups</a:t>
            </a:r>
            <a:r>
              <a:rPr lang="en-US" altLang="pt-BR" sz="2000" b="1">
                <a:solidFill>
                  <a:schemeClr val="bg1"/>
                </a:solidFill>
                <a:latin typeface="Calibri" panose="020F0502020204030204" pitchFamily="34" charset="0"/>
              </a:rPr>
              <a:t>. artigo de John Butler: </a:t>
            </a:r>
            <a:r>
              <a:rPr lang="en-US" altLang="pt-BR" sz="2000" b="1" i="1">
                <a:solidFill>
                  <a:schemeClr val="bg1"/>
                </a:solidFill>
                <a:latin typeface="Calibri" panose="020F0502020204030204" pitchFamily="34" charset="0"/>
              </a:rPr>
              <a:t>Never Say Confortable</a:t>
            </a:r>
            <a:r>
              <a:rPr lang="en-US" altLang="pt-BR" sz="2000" b="1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pt-BR" altLang="pt-BR" sz="20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C3150F8-079A-10B8-81FF-70556B0F42B2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9221" name="Imagem 31" descr="Logos.tif">
            <a:extLst>
              <a:ext uri="{FF2B5EF4-FFF2-40B4-BE49-F238E27FC236}">
                <a16:creationId xmlns:a16="http://schemas.microsoft.com/office/drawing/2014/main" id="{3B131C77-A2F8-7DD7-35E4-C20F341D88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EF31D60-2DB4-A766-227F-27821FD23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2071688"/>
            <a:ext cx="8229600" cy="3000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</a:rPr>
              <a:t>PG </a:t>
            </a:r>
            <a:r>
              <a:rPr lang="en-US" b="1" dirty="0" err="1">
                <a:solidFill>
                  <a:schemeClr val="bg1"/>
                </a:solidFill>
              </a:rPr>
              <a:t>podem</a:t>
            </a:r>
            <a:r>
              <a:rPr lang="en-US" b="1" dirty="0">
                <a:solidFill>
                  <a:schemeClr val="bg1"/>
                </a:solidFill>
              </a:rPr>
              <a:t> ser </a:t>
            </a:r>
            <a:r>
              <a:rPr lang="en-US" b="1" dirty="0" err="1">
                <a:solidFill>
                  <a:schemeClr val="bg1"/>
                </a:solidFill>
              </a:rPr>
              <a:t>usados</a:t>
            </a:r>
            <a:r>
              <a:rPr lang="en-US" b="1" dirty="0">
                <a:solidFill>
                  <a:schemeClr val="bg1"/>
                </a:solidFill>
              </a:rPr>
              <a:t> com </a:t>
            </a:r>
            <a:r>
              <a:rPr lang="en-US" b="1" dirty="0" err="1">
                <a:solidFill>
                  <a:schemeClr val="bg1"/>
                </a:solidFill>
              </a:rPr>
              <a:t>grandes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vantagens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tanto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para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estudos</a:t>
            </a:r>
            <a:r>
              <a:rPr lang="en-US" b="1" dirty="0">
                <a:solidFill>
                  <a:schemeClr val="bg1"/>
                </a:solidFill>
              </a:rPr>
              <a:t> com </a:t>
            </a:r>
            <a:r>
              <a:rPr lang="en-US" b="1" dirty="0" err="1">
                <a:solidFill>
                  <a:schemeClr val="bg1"/>
                </a:solidFill>
              </a:rPr>
              <a:t>pessoas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não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convertidas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como</a:t>
            </a:r>
            <a:r>
              <a:rPr lang="en-US" b="1" dirty="0">
                <a:solidFill>
                  <a:schemeClr val="bg1"/>
                </a:solidFill>
              </a:rPr>
              <a:t> com </a:t>
            </a:r>
            <a:r>
              <a:rPr lang="en-US" b="1" dirty="0" err="1">
                <a:solidFill>
                  <a:schemeClr val="bg1"/>
                </a:solidFill>
              </a:rPr>
              <a:t>novos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fé</a:t>
            </a:r>
            <a:r>
              <a:rPr lang="en-US" b="1" dirty="0">
                <a:solidFill>
                  <a:schemeClr val="bg1"/>
                </a:solidFill>
              </a:rPr>
              <a:t>, com o </a:t>
            </a:r>
            <a:r>
              <a:rPr lang="en-US" b="1" dirty="0" err="1">
                <a:solidFill>
                  <a:schemeClr val="bg1"/>
                </a:solidFill>
              </a:rPr>
              <a:t>objetivo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fixar</a:t>
            </a:r>
            <a:r>
              <a:rPr lang="en-US" b="1" dirty="0">
                <a:solidFill>
                  <a:schemeClr val="bg1"/>
                </a:solidFill>
              </a:rPr>
              <a:t> as </a:t>
            </a:r>
            <a:r>
              <a:rPr lang="en-US" b="1" dirty="0" err="1">
                <a:solidFill>
                  <a:schemeClr val="bg1"/>
                </a:solidFill>
              </a:rPr>
              <a:t>doutrinas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bíblicas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B9F5592-44A2-4ED0-A1D9-EE14C0FF729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cs typeface="+mn-cs"/>
              </a:rPr>
              <a:t>CAPÍTULO 5</a:t>
            </a:r>
          </a:p>
        </p:txBody>
      </p:sp>
      <p:pic>
        <p:nvPicPr>
          <p:cNvPr id="10244" name="Imagem 31" descr="Logos.tif">
            <a:extLst>
              <a:ext uri="{FF2B5EF4-FFF2-40B4-BE49-F238E27FC236}">
                <a16:creationId xmlns:a16="http://schemas.microsoft.com/office/drawing/2014/main" id="{53F501A5-55E0-F704-9595-A33B469215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778</Words>
  <Application>Microsoft Office PowerPoint</Application>
  <PresentationFormat>Apresentação na tela (4:3)</PresentationFormat>
  <Paragraphs>84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Arial</vt:lpstr>
      <vt:lpstr>Calibri</vt:lpstr>
      <vt:lpstr>Tema do Office</vt:lpstr>
      <vt:lpstr>Apresentação do PowerPoint</vt:lpstr>
      <vt:lpstr>CINCO PRINCÍPIOS PARA NORTEAREM SUA ESCOLHA</vt:lpstr>
      <vt:lpstr>Apresentação do PowerPoint</vt:lpstr>
      <vt:lpstr>Apresentação do PowerPoint</vt:lpstr>
      <vt:lpstr>“Que pequenos grupos de reúnam a noite e pela manhã para estudarem a Bíblia por eles mesmos”TI, 195</vt:lpstr>
      <vt:lpstr>Apresentação do PowerPoint</vt:lpstr>
      <vt:lpstr>Apresentação do PowerPoint</vt:lpstr>
      <vt:lpstr>PG é uma forma eficiente de “evangelizar os perdidos e discipular os novos crentes.”</vt:lpstr>
      <vt:lpstr>PG podem ser usados com grandes vantagens, tanto para estudos com pessoas não convertidas como com novos na fé, com o objetivo de fixar as doutrinas bíblicas</vt:lpstr>
      <vt:lpstr>Pregai menos e educai mais, mediante estudos bíblicos e  orações feitas nas famílias,  ou pequenos grupos. OE, 193</vt:lpstr>
      <vt:lpstr>Apresentação do PowerPoint</vt:lpstr>
      <vt:lpstr>Todo membro de igreja deve considerar o seu especial dever o trabalhar pela vizinhança… convidai os vizinhos a vossa casa, e lede com eles a preciosa Bíblia e os livros que lhes explicam as verdades. II TS, 514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ESTUDAR NOS PG</dc:title>
  <dc:creator>antonio.pires</dc:creator>
  <cp:lastModifiedBy>Pr. Marcelo Augusto de Carvalho</cp:lastModifiedBy>
  <cp:revision>41</cp:revision>
  <dcterms:created xsi:type="dcterms:W3CDTF">2008-05-17T03:16:13Z</dcterms:created>
  <dcterms:modified xsi:type="dcterms:W3CDTF">2026-05-24T04:39:39Z</dcterms:modified>
</cp:coreProperties>
</file>