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sldIdLst>
    <p:sldId id="280" r:id="rId4"/>
    <p:sldId id="262" r:id="rId5"/>
    <p:sldId id="263" r:id="rId6"/>
    <p:sldId id="264" r:id="rId7"/>
    <p:sldId id="265" r:id="rId8"/>
    <p:sldId id="284" r:id="rId9"/>
    <p:sldId id="266" r:id="rId10"/>
    <p:sldId id="267" r:id="rId11"/>
    <p:sldId id="268" r:id="rId12"/>
    <p:sldId id="269" r:id="rId13"/>
    <p:sldId id="270" r:id="rId14"/>
    <p:sldId id="285" r:id="rId15"/>
    <p:sldId id="271" r:id="rId16"/>
    <p:sldId id="273" r:id="rId17"/>
    <p:sldId id="281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80"/>
    <a:srgbClr val="339933"/>
    <a:srgbClr val="003366"/>
    <a:srgbClr val="CC3300"/>
    <a:srgbClr val="FF9900"/>
    <a:srgbClr val="00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5" autoAdjust="0"/>
    <p:restoredTop sz="94660"/>
  </p:normalViewPr>
  <p:slideViewPr>
    <p:cSldViewPr>
      <p:cViewPr varScale="1">
        <p:scale>
          <a:sx n="66" d="100"/>
          <a:sy n="66" d="100"/>
        </p:scale>
        <p:origin x="18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104F7A-8F88-0E6D-33E5-9DAAE6EBB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592AD5-089F-09A5-7C48-93D0CD5D3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289C62-EC92-E130-52FA-7748DD9E1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F09CE-E584-4673-831B-9932C49B93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67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360CCD-3E23-B553-BDD2-A50411748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34B060-0944-46CA-1F11-4FA94F747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F44A0C-26A6-5CF4-924E-5B750C7C1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8A7DB-ED6D-4BBE-887C-74DF03795F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6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90163F-54E7-F284-5065-806BD5C74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B617FD-D0C9-2B71-C457-AD6F88928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8BCF14-D3B5-E64D-BE77-70BB935A8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2E8EC-03D3-4D24-BDCC-D91DE0273D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683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1C4CFE-E3CC-DBF5-3119-CA32CBE93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188C1E-C041-810F-0D5D-D36273EE7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D36642-2FA4-9859-9454-48C1CC8F4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BBDEB-5B62-45E1-9791-5C3525AEFE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549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455010-A30C-73C6-0101-A6CD709A0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1D4777-7FCB-D6FB-F4C8-11CD20146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888C2-02E1-C4A7-A8A5-893910D6E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66BB6-20E3-42F0-BCBB-998FC5C32E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978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65FC4D-F53C-CF60-C795-2CF877F42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0A92F7-6F29-3ED8-9CDF-56003DFE5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6246B3-6C7E-7ECC-917D-3E805D994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0B80D-73E1-4BD9-9736-BB89D83AA4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424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7821E7-BF3B-70D7-B67D-16832CA9F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6A008B-FA56-04D4-E488-ECA38C46F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E3A481-3051-E26C-ADD6-46C3208A2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3F637-E6A6-476F-9622-565775809E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909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2883C3-5D61-A2E5-3C25-C7B762ABF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E304A-89F5-8C2D-805D-21AC1F5D7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0EDB2-8EE6-DF5D-A6A5-3035772C0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83983-97B9-4414-8652-A92DA37CDA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3261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506CBB-5D7D-72B7-396B-EBF989874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5EFA20-3778-4C45-6179-67746F084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3EABC7-F1F3-387A-FF67-4D459309C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91D8C-5BAC-4FCF-8D08-8071F19C9E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772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E80CF5-9BE9-23E6-B72D-739BA0D72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1F251E-4104-F172-2847-B52006118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C1DD7F-D2E0-DD7D-87E6-EDE93D995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AB06C-168D-449A-B766-36D761374E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8270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23C52C-32CD-DC83-A2D4-17014461F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04BBEB-A381-1757-C454-9EE61BE07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1AFE3F-4BED-2622-3754-8120FC18A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D159E-3EDC-4232-A3FE-F0CC9C5579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962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E26E3-E1D4-DAA3-27B1-4436C4A05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BE5422-1DAB-055D-875A-ED0D8BE33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273AE7-4CC2-AA8C-D87A-C86C4D70C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6C8D4-97B7-4D0B-A355-07B1B8653B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5651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C5204-6679-3639-500F-4C9325A59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2170D-3E8D-AFF6-53F3-D9C16DAF9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9F1B2-D4DB-0060-DBAB-0242B156C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95269-A211-4A76-9EFB-806F012D49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8925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496FD-C0D3-9102-CD04-E0E75C6E1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143970-208E-C99E-5E9C-1867BCA09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13794-F09E-F1C4-A395-D16E4E54B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542B7-FB16-4892-925C-9CC9A76E15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139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CC901-8A21-3B06-5D8D-FABB22365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81BA19-4C9F-AE2E-B833-18A7AC371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63C9C1-23D8-1141-7557-D0C15B659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6182-5B16-47EF-90BD-F8CA923D43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933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5E83BB-8CC7-89CB-29F2-AD4E23F3E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9DBD5F-DF96-2283-FCF6-07743D225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581BF4-6CDC-3EAF-0E8A-0902D7736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ABC12-255F-488B-99B6-A5BFE6C623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552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41C98B-25A4-DC43-7D35-FB00365BE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6800D1-BB15-0009-DBFB-0B3FFA679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BE1286-2154-FF4F-49A1-225878CC1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ECC7-1DC4-43CA-9038-B937AB4E52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0968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68E7D-60F3-8BE6-AAA0-3BB1645EC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2EF8E7-10C2-866B-A01A-5C1C8471C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5502A3-40FE-1FE3-FF25-6081DB2B8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B2EC4-680E-4469-A53A-B088B528E1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3578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FC873B-E47F-2E6C-A755-A408F90BF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408782-9AB1-5E12-ECC9-CA74EB0E7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5D8B1-1E3F-AA4D-924C-7971C8742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9CD5-1943-42F2-B32C-2C2653EBB0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8729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9C087-0994-5BC4-D9CA-5A9BB9769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3EBD6-36CE-C420-2D13-B34E657E0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1A111-8A34-0AE4-F05E-9175C0AB5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F9B50-F5D8-4435-8E98-0DEFD32B73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3504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9B349-FA50-197A-CE52-AC9A0DDB5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559E3-43B3-D1B6-726A-F1099A10F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B9E8E-FCF3-78B0-0F69-205587C44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BBA49-891A-4747-BFBA-2A89D0E289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2346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A78F7E-1168-76BF-54DE-310F1BAF0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F36E12-E9D3-46C7-E482-793A07F7F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838DC9-69BC-9B62-3AA2-AA1A55715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09543-393E-4739-8F64-FFE48E4838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24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A020E6-9ECB-7146-08DF-4DFFB4247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E02D41-F57E-DF26-0D7C-00E5BB756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B94E38-B14C-8CC5-1761-BEABE9D5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DE331-34B3-415C-8F6B-BED387D323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378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8C3151-ED7C-2E9C-8248-85D556011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795D8D-3D2F-9DC6-5A81-5E7D5C2A9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C8F7B1-6C27-A8C6-5501-9AA12C2BF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A0AC5-2B2A-426D-8DC0-F215042083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8835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EF574D-30A6-22BA-DED8-5DB47FC4E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C8BD2B-0A23-4FB2-E586-C3ABCE89B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79C170-585F-567A-DB4B-4C228299A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0FAAC-F31B-4973-83E8-E212B072B6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337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B1F2C-8319-862F-829C-677FF259B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6786E-17BE-BEC4-2AF2-76CB02708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2610F1-A4D4-4561-A0D0-AFACD6F76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BE3C1-52EF-422F-BCD4-F8130BE95C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326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EC13E-D27C-FBA1-7467-ABEB411A3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A906C-CD83-930F-0282-4EBB02C8A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2D37B-7FB0-8D42-E075-AA62409A6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75FF9-2F2F-48FB-8F99-DCEA4F2B4C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3058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5F244B-3CAE-BE42-14A1-FE21F3C86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14AC96-3CAE-CB27-B687-D228006AB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61A3C6-0585-2A6D-5262-E4459FF16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EAA05-68C3-45C7-BA25-EB3E3F654F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6032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43289-E7CD-9300-02EA-566EBDBC9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C3C8AB-03EE-FA61-242C-8507735D4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95E733-97ED-6F12-5178-95E020FAE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A9041-1498-4DA4-B717-7B69B229C6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3259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182776-420E-4DB6-50BE-0E952FEAC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F49567-7FEF-C913-0B5D-E57FEB58A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6C3F9B-EE91-B140-81EC-AD5D91E01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834F0-0B94-4EA3-8347-80FB684926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80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DD42D-2165-0C98-AA34-8D2581EF8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8F7D4-F025-6418-EC20-B287C8738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48DE0-BEC3-8ECD-6F87-77B7D5ABC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6D896-5B50-481E-BD32-AE0BEF5890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300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86E1AC-04C5-43A8-CC7B-65C030F9F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A4CBF4-CBA7-AFDA-12CB-4DEFBC46E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7F4A88-6ADE-C754-1D63-DE86BE637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3B5C8-3E03-4D13-A635-EBEC3034DE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719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3508D3-4901-F248-05D7-C70E54A5E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2357E5-BA00-051E-AA77-4F096A154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872BB8-6A12-8B61-ADBA-8A1EC324F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8A908-67B0-4E14-8B38-9DD08AD45C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971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68C1D3-6158-7441-D986-583F08C95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333692-E91F-0BF7-B433-036C59D1D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EDC2C2-F181-5576-DA1E-6A2464324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F6B06-5E36-4236-AF5E-85FB90E4CE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662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A1E91-EF47-23CF-A875-63DD57449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20809-5ECB-E5AB-AB0A-5DDFDD409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362AF-CF8C-A0EC-DE07-540BEE1AA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B3957-A709-43B2-B9D8-ECBB7F46C0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611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A9958-740D-1E71-9B9E-79013ED55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84CB9-AAC3-79EC-1B53-3F746AC32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7D6F1-DA01-E1A5-3F65-B9A2D68F8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2BB56-8470-4E1D-8E2E-E3723D60AD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871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7F2C6A-CF00-EEC9-8032-47EEE589A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B2B899F-8A02-2145-0959-2C0E0ADCD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1A6BF8-4FA6-90B8-F87A-C00A509A34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7F02B5-9822-7A6B-1536-F684807029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6AF979-4C16-64A5-D957-134CEF4914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ACFD3-3EAE-420C-B635-0108501D028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7BFB9E0-C48C-C80C-5B3B-27F3BA422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220C59-573E-E779-5B35-30A107E23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8A5EB3-299D-4C50-3283-ACDEEE7E75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ED16CD-D5AF-753C-7E69-1D604A945F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6FF329-E419-F2BB-5747-46918A33AC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3416934-D76B-45D0-8E5E-656296B1E12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A179CA-A3CD-2C61-A58E-E37802120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AAC0995-96E3-37A3-6FB2-AAC902BC4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AD86BB-38E0-9281-6D51-1A5B0DE2D1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0DFFDA-4BF2-81F4-A33D-1D54141245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684DAA-1276-F4C2-278B-2DC7172A7D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6D465B6-FB35-4642-8F64-45EBFCA94AC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9A4D198-F124-389C-578D-9AC8CF23E0D7}"/>
              </a:ext>
            </a:extLst>
          </p:cNvPr>
          <p:cNvSpPr txBox="1"/>
          <p:nvPr/>
        </p:nvSpPr>
        <p:spPr>
          <a:xfrm>
            <a:off x="6286512" y="201019"/>
            <a:ext cx="264320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6</a:t>
            </a:r>
          </a:p>
        </p:txBody>
      </p:sp>
      <p:pic>
        <p:nvPicPr>
          <p:cNvPr id="4099" name="Imagem 31" descr="Logos.tif">
            <a:extLst>
              <a:ext uri="{FF2B5EF4-FFF2-40B4-BE49-F238E27FC236}">
                <a16:creationId xmlns:a16="http://schemas.microsoft.com/office/drawing/2014/main" id="{6913D224-E766-CC90-FDC4-21F3613D0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7C7F2C2-52B8-37EE-9426-1749BB178D09}"/>
              </a:ext>
            </a:extLst>
          </p:cNvPr>
          <p:cNvSpPr/>
          <p:nvPr/>
        </p:nvSpPr>
        <p:spPr>
          <a:xfrm>
            <a:off x="876950" y="3448482"/>
            <a:ext cx="7390101" cy="21236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REUNIÕES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PEQUENOS GRUPOS</a:t>
            </a:r>
          </a:p>
        </p:txBody>
      </p:sp>
      <p:pic>
        <p:nvPicPr>
          <p:cNvPr id="4101" name="Imagem 8" descr="Logo PG.tif">
            <a:extLst>
              <a:ext uri="{FF2B5EF4-FFF2-40B4-BE49-F238E27FC236}">
                <a16:creationId xmlns:a16="http://schemas.microsoft.com/office/drawing/2014/main" id="{40647154-D5C9-7307-84BA-5F9D07493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500188"/>
            <a:ext cx="20129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58D422E8-A9C3-D65B-FB26-8B1240339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773238"/>
            <a:ext cx="2449512" cy="35814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2900"/>
          </a:p>
        </p:txBody>
      </p:sp>
      <p:sp>
        <p:nvSpPr>
          <p:cNvPr id="16389" name="AutoShape 5">
            <a:extLst>
              <a:ext uri="{FF2B5EF4-FFF2-40B4-BE49-F238E27FC236}">
                <a16:creationId xmlns:a16="http://schemas.microsoft.com/office/drawing/2014/main" id="{44F25C08-4F0D-B261-B4A7-19B638CD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987550"/>
            <a:ext cx="2305050" cy="309721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0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8B7DA404-211F-A3F3-A5DD-041AD9CB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143125"/>
            <a:ext cx="52578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pt-BR" sz="2400" b="1" dirty="0">
                <a:solidFill>
                  <a:schemeClr val="bg1"/>
                </a:solidFill>
              </a:rPr>
              <a:t>Enfoca a verdade de quem é Deus e de como ele se relaciona conosco;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pt-BR" sz="2400" b="1" dirty="0">
                <a:solidFill>
                  <a:schemeClr val="bg1"/>
                </a:solidFill>
              </a:rPr>
              <a:t>Maior preocupação em dar vida ao Cristianismo do que em provar um ponto;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pt-BR" sz="2400" b="1" dirty="0">
                <a:solidFill>
                  <a:schemeClr val="bg1"/>
                </a:solidFill>
              </a:rPr>
              <a:t>Aceita todas as opiniões;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F356726F-997A-581B-4FE8-B6D6D65F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286000"/>
            <a:ext cx="4535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pt-BR" sz="2400" b="1" dirty="0">
                <a:solidFill>
                  <a:srgbClr val="FFFFFF"/>
                </a:solidFill>
              </a:rPr>
              <a:t>O que o texto está dizendo?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pt-BR" sz="2400" b="1" dirty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pt-BR" sz="2400" b="1" dirty="0">
                <a:solidFill>
                  <a:srgbClr val="FFFFFF"/>
                </a:solidFill>
              </a:rPr>
              <a:t>O que Deus está me dizendo através dele?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pt-BR" sz="2400" b="1" dirty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pt-BR" sz="2400" b="1" dirty="0">
                <a:solidFill>
                  <a:srgbClr val="FFFFFF"/>
                </a:solidFill>
              </a:rPr>
              <a:t>O que vamos fazer a respeito disso?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2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>
            <a:extLst>
              <a:ext uri="{FF2B5EF4-FFF2-40B4-BE49-F238E27FC236}">
                <a16:creationId xmlns:a16="http://schemas.microsoft.com/office/drawing/2014/main" id="{7334193F-9401-64FB-27C1-53A8B17C1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1928813"/>
            <a:ext cx="810101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200" b="1" dirty="0">
                <a:solidFill>
                  <a:srgbClr val="FFC000"/>
                </a:solidFill>
                <a:latin typeface="+mj-lt"/>
              </a:rPr>
              <a:t>Quebra Gelo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Se você tivesse que desfazer-se de algo que lhe pertence e está lhe prejudicando, o que seria e porquê?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97EF86B8-96AC-8A1E-5660-D51B2FCAA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4079875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C000"/>
                </a:solidFill>
                <a:latin typeface="+mj-lt"/>
              </a:rPr>
              <a:t>Estudo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Lucas 15:4-7</a:t>
            </a:r>
          </a:p>
        </p:txBody>
      </p:sp>
      <p:pic>
        <p:nvPicPr>
          <p:cNvPr id="14340" name="Imagem 31" descr="Logos.tif">
            <a:extLst>
              <a:ext uri="{FF2B5EF4-FFF2-40B4-BE49-F238E27FC236}">
                <a16:creationId xmlns:a16="http://schemas.microsoft.com/office/drawing/2014/main" id="{B3E1467C-1C37-1677-F07C-C473549AA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FCCA607-9BD5-8563-BA37-A7120B2E5C25}"/>
              </a:ext>
            </a:extLst>
          </p:cNvPr>
          <p:cNvSpPr/>
          <p:nvPr/>
        </p:nvSpPr>
        <p:spPr>
          <a:xfrm>
            <a:off x="3420087" y="214290"/>
            <a:ext cx="5653342" cy="55399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latin typeface="+mn-lt"/>
              </a:rPr>
              <a:t>REUNIÕES DE PEQUENOS GRUPOS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35855D-2ED7-B960-EDD1-0AA5EDFCF88E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build="p"/>
      <p:bldP spid="3277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>
            <a:extLst>
              <a:ext uri="{FF2B5EF4-FFF2-40B4-BE49-F238E27FC236}">
                <a16:creationId xmlns:a16="http://schemas.microsoft.com/office/drawing/2014/main" id="{F1C4F8C6-562D-E0A1-1C3D-C74462C7C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3270250"/>
            <a:ext cx="7740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s-ES" sz="3200" b="1" dirty="0" err="1">
                <a:solidFill>
                  <a:srgbClr val="FFC000"/>
                </a:solidFill>
                <a:latin typeface="+mj-lt"/>
              </a:rPr>
              <a:t>Discussão</a:t>
            </a:r>
            <a:endParaRPr lang="es-ES" sz="3200" b="1" dirty="0">
              <a:solidFill>
                <a:srgbClr val="FFC000"/>
              </a:solidFill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sz="2800" b="1" dirty="0">
                <a:solidFill>
                  <a:schemeClr val="bg1"/>
                </a:solidFill>
                <a:latin typeface="+mj-lt"/>
              </a:rPr>
              <a:t> O que </a:t>
            </a:r>
            <a:r>
              <a:rPr lang="es-ES" sz="2800" b="1" dirty="0" err="1">
                <a:solidFill>
                  <a:schemeClr val="bg1"/>
                </a:solidFill>
                <a:latin typeface="+mj-lt"/>
              </a:rPr>
              <a:t>esse</a:t>
            </a:r>
            <a:r>
              <a:rPr lang="es-ES" sz="2800" b="1" dirty="0">
                <a:solidFill>
                  <a:schemeClr val="bg1"/>
                </a:solidFill>
                <a:latin typeface="+mj-lt"/>
              </a:rPr>
              <a:t> texto revela a </a:t>
            </a:r>
            <a:r>
              <a:rPr lang="es-ES" sz="2800" b="1" dirty="0" err="1">
                <a:solidFill>
                  <a:schemeClr val="bg1"/>
                </a:solidFill>
                <a:latin typeface="+mj-lt"/>
              </a:rPr>
              <a:t>respeito</a:t>
            </a:r>
            <a:r>
              <a:rPr lang="es-ES" sz="2800" b="1" dirty="0">
                <a:solidFill>
                  <a:schemeClr val="bg1"/>
                </a:solidFill>
                <a:latin typeface="+mj-lt"/>
              </a:rPr>
              <a:t> de Deus?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1095257D-9107-2ECD-C936-AF72F1834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1698625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C000"/>
                </a:solidFill>
                <a:latin typeface="+mj-lt"/>
              </a:rPr>
              <a:t>Estudo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Lucas 15:4-7</a:t>
            </a:r>
          </a:p>
        </p:txBody>
      </p:sp>
      <p:pic>
        <p:nvPicPr>
          <p:cNvPr id="15364" name="Imagem 31" descr="Logos.tif">
            <a:extLst>
              <a:ext uri="{FF2B5EF4-FFF2-40B4-BE49-F238E27FC236}">
                <a16:creationId xmlns:a16="http://schemas.microsoft.com/office/drawing/2014/main" id="{C321BEB7-C198-AD7C-3BF7-465A863FF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CC50FC7-B19B-3065-66F8-430181D028FA}"/>
              </a:ext>
            </a:extLst>
          </p:cNvPr>
          <p:cNvSpPr/>
          <p:nvPr/>
        </p:nvSpPr>
        <p:spPr>
          <a:xfrm>
            <a:off x="3420087" y="214290"/>
            <a:ext cx="5653342" cy="55399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latin typeface="+mn-lt"/>
              </a:rPr>
              <a:t>REUNIÕES DE PEQUENOS GRUPOS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7335E2-1591-429A-A6CA-3E66886A5B74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1" descr="Logos.tif">
            <a:extLst>
              <a:ext uri="{FF2B5EF4-FFF2-40B4-BE49-F238E27FC236}">
                <a16:creationId xmlns:a16="http://schemas.microsoft.com/office/drawing/2014/main" id="{DF306AC7-1293-C129-AED8-7EA22AACD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0B8F0A1-9C4F-7D78-D6D1-B99FA25F8CD7}"/>
              </a:ext>
            </a:extLst>
          </p:cNvPr>
          <p:cNvSpPr/>
          <p:nvPr/>
        </p:nvSpPr>
        <p:spPr>
          <a:xfrm>
            <a:off x="3420087" y="214290"/>
            <a:ext cx="5653342" cy="55399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latin typeface="+mn-lt"/>
              </a:rPr>
              <a:t>REUNIÕES DE PEQUENOS GRUPOS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BBDF721-E862-025E-9B82-B11F4B8F6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878998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200" b="1" dirty="0">
                <a:solidFill>
                  <a:srgbClr val="FFC000"/>
                </a:solidFill>
                <a:latin typeface="+mj-lt"/>
              </a:rPr>
              <a:t>Quebra gelo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Se você tivesse que se desfazer de algo que </a:t>
            </a:r>
            <a:br>
              <a:rPr lang="pt-BR" sz="2800" b="1" dirty="0">
                <a:solidFill>
                  <a:schemeClr val="bg1"/>
                </a:solidFill>
                <a:latin typeface="+mj-lt"/>
              </a:rPr>
            </a:br>
            <a:r>
              <a:rPr lang="pt-BR" sz="2800" b="1" dirty="0">
                <a:solidFill>
                  <a:schemeClr val="bg1"/>
                </a:solidFill>
                <a:latin typeface="+mj-lt"/>
              </a:rPr>
              <a:t>lhe pertence, o que seria e porquê?</a:t>
            </a:r>
          </a:p>
          <a:p>
            <a:pPr algn="ctr" eaLnBrk="0" hangingPunct="0">
              <a:tabLst>
                <a:tab pos="457200" algn="l"/>
              </a:tabLst>
              <a:defRPr/>
            </a:pPr>
            <a:endParaRPr lang="pt-BR" sz="2800" b="1" dirty="0">
              <a:latin typeface="+mj-lt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9AC089D-000B-17B1-ED9D-7FFEC3824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3251200"/>
            <a:ext cx="6096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chemeClr val="tx1"/>
              </a:buClr>
              <a:buSzPts val="1800"/>
              <a:buFont typeface="Arial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2. Quem é você na história?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    (a) A ovelha perdida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    (b) O homem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    (c) Ovelhas do aprisco</a:t>
            </a: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    (d) Fariseus e escribas</a:t>
            </a:r>
          </a:p>
          <a:p>
            <a:pPr>
              <a:defRPr/>
            </a:pPr>
            <a:endParaRPr 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F51CAB-224F-FFC9-9A98-00F6E6D74A44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2204BA0-3DF4-E7EC-6F63-662B520DFA18}"/>
              </a:ext>
            </a:extLst>
          </p:cNvPr>
          <p:cNvSpPr txBox="1"/>
          <p:nvPr/>
        </p:nvSpPr>
        <p:spPr>
          <a:xfrm>
            <a:off x="7000892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6</a:t>
            </a:r>
          </a:p>
        </p:txBody>
      </p:sp>
      <p:pic>
        <p:nvPicPr>
          <p:cNvPr id="17411" name="Imagem 31" descr="Logos.tif">
            <a:extLst>
              <a:ext uri="{FF2B5EF4-FFF2-40B4-BE49-F238E27FC236}">
                <a16:creationId xmlns:a16="http://schemas.microsoft.com/office/drawing/2014/main" id="{7FDF64CF-6D9D-9700-A47A-308AE19C5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A682CC9-4F5D-A699-6BB1-BA2E16A19134}"/>
              </a:ext>
            </a:extLst>
          </p:cNvPr>
          <p:cNvSpPr/>
          <p:nvPr/>
        </p:nvSpPr>
        <p:spPr>
          <a:xfrm>
            <a:off x="3420087" y="214290"/>
            <a:ext cx="5653342" cy="55399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latin typeface="+mn-lt"/>
              </a:rPr>
              <a:t>REUNIÕES DE PEQUENOS GRUPOS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6B1589D-E257-13E1-2A83-9E7A2B41D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785938"/>
            <a:ext cx="87899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3200" b="1" dirty="0">
                <a:solidFill>
                  <a:srgbClr val="FFC000"/>
                </a:solidFill>
                <a:latin typeface="+mj-lt"/>
              </a:rPr>
              <a:t>Quebra gelo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Se você tivesse que se desfazer de algo </a:t>
            </a:r>
            <a:br>
              <a:rPr lang="pt-BR" sz="3200" b="1" dirty="0">
                <a:solidFill>
                  <a:schemeClr val="bg1"/>
                </a:solidFill>
                <a:latin typeface="+mj-lt"/>
              </a:rPr>
            </a:br>
            <a:r>
              <a:rPr lang="pt-BR" sz="3200" b="1" dirty="0">
                <a:solidFill>
                  <a:schemeClr val="bg1"/>
                </a:solidFill>
                <a:latin typeface="+mj-lt"/>
              </a:rPr>
              <a:t>que lhe pertence, o que seria e porquê?</a:t>
            </a:r>
          </a:p>
          <a:p>
            <a:pPr algn="ctr" eaLnBrk="0" hangingPunct="0">
              <a:tabLst>
                <a:tab pos="457200" algn="l"/>
              </a:tabLst>
              <a:defRPr/>
            </a:pPr>
            <a:endParaRPr lang="pt-BR" sz="3200" b="1" dirty="0">
              <a:latin typeface="+mj-lt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E50BE967-7797-4322-DD9A-51296A4A8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4000500"/>
            <a:ext cx="652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</a:rPr>
              <a:t>3. Qual a principal lição que Deus lhe ensinou nesse texto?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D155A18F-96E2-4317-7FFF-921EB79EE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429000"/>
            <a:ext cx="1079500" cy="1433513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8800"/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3787DD04-F402-E845-1F82-E8312886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573463"/>
            <a:ext cx="1511300" cy="10795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0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24DA913D-F9A1-5DF7-D4AA-7D8C7C9CF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4176713" cy="2374900"/>
          </a:xfrm>
          <a:effectLst>
            <a:outerShdw dist="45791" dir="2021404" algn="ctr" rotWithShape="0">
              <a:srgbClr val="003300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2600" b="1" dirty="0">
                <a:solidFill>
                  <a:schemeClr val="bg1"/>
                </a:solidFill>
              </a:rPr>
              <a:t>Saudação e Recepção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2600" b="1" dirty="0">
                <a:solidFill>
                  <a:schemeClr val="bg1"/>
                </a:solidFill>
              </a:rPr>
              <a:t>Hora de colocar a conversa em dia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pt-BR" sz="2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2600" b="1" dirty="0">
                <a:solidFill>
                  <a:schemeClr val="bg1"/>
                </a:solidFill>
              </a:rPr>
              <a:t>“Quebrar o Gelo”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6D4E9D79-72D7-CC4F-01A0-A6100CDA5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2143125"/>
            <a:ext cx="5143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600" b="1" dirty="0">
                <a:solidFill>
                  <a:schemeClr val="bg1"/>
                </a:solidFill>
              </a:rPr>
              <a:t>Promove o auto-conhecimento no grupo;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pt-BR" sz="2600" b="1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600" b="1" dirty="0">
                <a:solidFill>
                  <a:schemeClr val="bg1"/>
                </a:solidFill>
              </a:rPr>
              <a:t>Faz com que os participantes se abram com mais facilidade;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pt-BR" sz="2600" b="1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600" b="1" dirty="0">
                <a:solidFill>
                  <a:schemeClr val="bg1"/>
                </a:solidFill>
              </a:rPr>
              <a:t>Cria uma atmosfera relaxada;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allAtOnce"/>
      <p:bldP spid="12292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0F6CBF64-D403-C096-C21D-E484FC63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357438"/>
            <a:ext cx="47148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3200" b="1" dirty="0">
                <a:solidFill>
                  <a:srgbClr val="FFFFFF"/>
                </a:solidFill>
              </a:rPr>
              <a:t>Dá condições para que todos falem alguma coisa;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pt-BR" sz="3200" b="1" dirty="0">
              <a:solidFill>
                <a:srgbClr val="FFFFFF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3200" b="1" dirty="0">
                <a:solidFill>
                  <a:srgbClr val="FFFFFF"/>
                </a:solidFill>
              </a:rPr>
              <a:t>Pode preparar para o estudo bíblico ou adoração.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BD31AA22-2153-065F-10B2-66DC18C46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127250"/>
            <a:ext cx="4535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600" b="1" dirty="0">
                <a:solidFill>
                  <a:schemeClr val="bg1"/>
                </a:solidFill>
              </a:rPr>
              <a:t>Pessoas não divulgam de imediato suas necessidades e feridas em um grupo;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pt-BR" sz="2600" b="1" dirty="0">
              <a:solidFill>
                <a:schemeClr val="bg1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600" b="1" dirty="0">
                <a:solidFill>
                  <a:schemeClr val="bg1"/>
                </a:solidFill>
              </a:rPr>
              <a:t>Se você quer que seu grupo se aprofunde em questões mais íntimas, o uso regular de quebra-gelos será fundamental.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3316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41031C64-D7C6-BB51-9D53-FDD4C281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19350"/>
            <a:ext cx="4321175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800" b="1" dirty="0">
                <a:solidFill>
                  <a:schemeClr val="bg1"/>
                </a:solidFill>
              </a:rPr>
              <a:t>Cânticos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800" b="1" dirty="0">
                <a:solidFill>
                  <a:schemeClr val="bg1"/>
                </a:solidFill>
              </a:rPr>
              <a:t>Oração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800" b="1" dirty="0">
                <a:solidFill>
                  <a:schemeClr val="bg1"/>
                </a:solidFill>
              </a:rPr>
              <a:t>Meditação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800" b="1" dirty="0">
                <a:solidFill>
                  <a:schemeClr val="bg1"/>
                </a:solidFill>
              </a:rPr>
              <a:t>Música Instrumental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BR" sz="2800" b="1" dirty="0">
                <a:solidFill>
                  <a:schemeClr val="bg1"/>
                </a:solidFill>
              </a:rPr>
              <a:t>Uso criativo de audiovisual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319</Words>
  <Application>Microsoft Office PowerPoint</Application>
  <PresentationFormat>Apresentação na tela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Design padrão</vt:lpstr>
      <vt:lpstr>1_Design padrão</vt:lpstr>
      <vt:lpstr>2_Design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Vinicius de Macedo Bergamo</dc:creator>
  <cp:lastModifiedBy>Pr. Marcelo Augusto de Carvalho</cp:lastModifiedBy>
  <cp:revision>36</cp:revision>
  <dcterms:created xsi:type="dcterms:W3CDTF">2007-02-27T19:03:04Z</dcterms:created>
  <dcterms:modified xsi:type="dcterms:W3CDTF">2026-05-24T04:40:06Z</dcterms:modified>
</cp:coreProperties>
</file>