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2"/>
  </p:notesMasterIdLst>
  <p:handoutMasterIdLst>
    <p:handoutMasterId r:id="rId43"/>
  </p:handoutMasterIdLst>
  <p:sldIdLst>
    <p:sldId id="258" r:id="rId2"/>
    <p:sldId id="272" r:id="rId3"/>
    <p:sldId id="273" r:id="rId4"/>
    <p:sldId id="266" r:id="rId5"/>
    <p:sldId id="267" r:id="rId6"/>
    <p:sldId id="268" r:id="rId7"/>
    <p:sldId id="269" r:id="rId8"/>
    <p:sldId id="274" r:id="rId9"/>
    <p:sldId id="277" r:id="rId10"/>
    <p:sldId id="279" r:id="rId11"/>
    <p:sldId id="331" r:id="rId12"/>
    <p:sldId id="280" r:id="rId13"/>
    <p:sldId id="332" r:id="rId14"/>
    <p:sldId id="333" r:id="rId15"/>
    <p:sldId id="334" r:id="rId16"/>
    <p:sldId id="284" r:id="rId17"/>
    <p:sldId id="335" r:id="rId18"/>
    <p:sldId id="336" r:id="rId19"/>
    <p:sldId id="337" r:id="rId20"/>
    <p:sldId id="289" r:id="rId21"/>
    <p:sldId id="290" r:id="rId22"/>
    <p:sldId id="291" r:id="rId23"/>
    <p:sldId id="292" r:id="rId24"/>
    <p:sldId id="338" r:id="rId25"/>
    <p:sldId id="339" r:id="rId26"/>
    <p:sldId id="295" r:id="rId27"/>
    <p:sldId id="341" r:id="rId28"/>
    <p:sldId id="299" r:id="rId29"/>
    <p:sldId id="343" r:id="rId30"/>
    <p:sldId id="301" r:id="rId31"/>
    <p:sldId id="329" r:id="rId32"/>
    <p:sldId id="328" r:id="rId33"/>
    <p:sldId id="327" r:id="rId34"/>
    <p:sldId id="323" r:id="rId35"/>
    <p:sldId id="321" r:id="rId36"/>
    <p:sldId id="320" r:id="rId37"/>
    <p:sldId id="319" r:id="rId38"/>
    <p:sldId id="318" r:id="rId39"/>
    <p:sldId id="317" r:id="rId40"/>
    <p:sldId id="316" r:id="rId41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" panose="02020603050405020304" pitchFamily="18" charset="0"/>
        <a:ea typeface="Osaka"/>
        <a:cs typeface="Osaka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" panose="02020603050405020304" pitchFamily="18" charset="0"/>
        <a:ea typeface="Osaka"/>
        <a:cs typeface="Osaka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" panose="02020603050405020304" pitchFamily="18" charset="0"/>
        <a:ea typeface="Osaka"/>
        <a:cs typeface="Osaka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" panose="02020603050405020304" pitchFamily="18" charset="0"/>
        <a:ea typeface="Osaka"/>
        <a:cs typeface="Osaka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" panose="02020603050405020304" pitchFamily="18" charset="0"/>
        <a:ea typeface="Osaka"/>
        <a:cs typeface="Osaka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" panose="02020603050405020304" pitchFamily="18" charset="0"/>
        <a:ea typeface="Osaka"/>
        <a:cs typeface="Osaka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" panose="02020603050405020304" pitchFamily="18" charset="0"/>
        <a:ea typeface="Osaka"/>
        <a:cs typeface="Osaka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" panose="02020603050405020304" pitchFamily="18" charset="0"/>
        <a:ea typeface="Osaka"/>
        <a:cs typeface="Osaka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" panose="02020603050405020304" pitchFamily="18" charset="0"/>
        <a:ea typeface="Osaka"/>
        <a:cs typeface="Osaka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2929"/>
    <a:srgbClr val="000000"/>
    <a:srgbClr val="B7F000"/>
    <a:srgbClr val="672700"/>
    <a:srgbClr val="914C1D"/>
    <a:srgbClr val="C1EFFF"/>
    <a:srgbClr val="EB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01" autoAdjust="0"/>
    <p:restoredTop sz="97139" autoAdjust="0"/>
  </p:normalViewPr>
  <p:slideViewPr>
    <p:cSldViewPr>
      <p:cViewPr varScale="1">
        <p:scale>
          <a:sx n="66" d="100"/>
          <a:sy n="66" d="100"/>
        </p:scale>
        <p:origin x="193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9660"/>
    </p:cViewPr>
  </p:sorterViewPr>
  <p:notesViewPr>
    <p:cSldViewPr>
      <p:cViewPr varScale="1">
        <p:scale>
          <a:sx n="66" d="100"/>
          <a:sy n="66" d="100"/>
        </p:scale>
        <p:origin x="-204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02293B66-4CAB-2D94-0C6F-E85E12426A2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" charset="0"/>
                <a:ea typeface="Osaka" charset="-128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5865EC3-9333-99B2-8DED-80C3C0C25FF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" charset="0"/>
                <a:ea typeface="Osaka" charset="-128"/>
                <a:cs typeface="+mn-cs"/>
              </a:defRPr>
            </a:lvl1pPr>
          </a:lstStyle>
          <a:p>
            <a:pPr>
              <a:defRPr/>
            </a:pPr>
            <a:fld id="{64B4632B-8EF7-493E-B49E-ED9CD5D82E93}" type="datetimeFigureOut">
              <a:rPr lang="pt-BR"/>
              <a:pPr>
                <a:defRPr/>
              </a:pPr>
              <a:t>24/05/2026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799802A-D3CF-413D-3077-C42EEE7084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" charset="0"/>
                <a:ea typeface="Osaka" charset="-128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A0669076-E947-8093-6881-80F67D9CB8B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ADAAB33-EC53-42C8-8E05-2C862EEF3C2E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5A307D3F-98A1-2C79-F0E9-6C228E09015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" charset="0"/>
                <a:ea typeface="Osaka" charset="-128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2C11AFE-CA01-D914-8712-17B2DD96E5C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" charset="0"/>
                <a:ea typeface="Osaka" charset="-128"/>
                <a:cs typeface="+mn-cs"/>
              </a:defRPr>
            </a:lvl1pPr>
          </a:lstStyle>
          <a:p>
            <a:pPr>
              <a:defRPr/>
            </a:pPr>
            <a:fld id="{AA39EA3D-5C38-4C2E-BAB2-60DA3D5FCF95}" type="datetimeFigureOut">
              <a:rPr lang="pt-BR"/>
              <a:pPr>
                <a:defRPr/>
              </a:pPr>
              <a:t>24/05/2026</a:t>
            </a:fld>
            <a:endParaRPr lang="pt-BR"/>
          </a:p>
        </p:txBody>
      </p:sp>
      <p:sp>
        <p:nvSpPr>
          <p:cNvPr id="4" name="Espaço Reservado para Imagem de Slide 3">
            <a:extLst>
              <a:ext uri="{FF2B5EF4-FFF2-40B4-BE49-F238E27FC236}">
                <a16:creationId xmlns:a16="http://schemas.microsoft.com/office/drawing/2014/main" id="{D6AC3BA4-EBC6-8E93-1861-64428908C2A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>
            <a:extLst>
              <a:ext uri="{FF2B5EF4-FFF2-40B4-BE49-F238E27FC236}">
                <a16:creationId xmlns:a16="http://schemas.microsoft.com/office/drawing/2014/main" id="{8AD669BE-1958-1748-B0B8-199B8DCCC6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06C932D-B2AC-EB9D-2F46-E2EA65E4AD9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" charset="0"/>
                <a:ea typeface="Osaka" charset="-128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3D01B05-A77B-8935-3B89-E49DEDA7FA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E1A2A7E-B9ED-4437-9174-7D7E0CC07D43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A852153-8366-365A-B03A-17ACA2A5D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36148B5-AED8-D504-85CB-590DF9A62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73164C6-8037-6B28-3721-2970AACE3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B8D226-9DA1-4F85-A262-A2C6A901367A}" type="slidenum">
              <a:rPr lang="en-US" altLang="ja-JP"/>
              <a:pPr/>
              <a:t>‹nº›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39563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ABFD97C-682D-935B-F6BE-A5122B16D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372437F-E2B5-4983-29D7-5ED793954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12DA22A-1DCB-D22D-0380-15B645C90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919032-15C3-49B1-94E8-59A2F65016DF}" type="slidenum">
              <a:rPr lang="en-US" altLang="ja-JP"/>
              <a:pPr/>
              <a:t>‹nº›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80208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696E8C7-08BD-BF3E-DC81-F038CCD57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9AEE313-4DE8-ECD5-93F4-9D91D2A67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E3477D0-B63F-887F-0FCE-79131DB21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E383C9-8B91-4774-8B24-765CDDD2AFA7}" type="slidenum">
              <a:rPr lang="en-US" altLang="ja-JP"/>
              <a:pPr/>
              <a:t>‹nº›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75217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FA008FD-1084-4F6F-2424-2245354DF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DFB5778-CCFE-4EA5-84F6-457419201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0D011C9-60C9-6A0E-6BB9-0BA144EFB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46B2FB-6B46-4830-9ADE-049C0B080231}" type="slidenum">
              <a:rPr lang="en-US" altLang="ja-JP"/>
              <a:pPr/>
              <a:t>‹nº›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20576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D572F25-3766-A576-0630-1C51C5CBB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9BC2874-FCE8-0D43-8686-F91F35E2E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FBE6C2A-1CFB-C239-4797-A7CA63898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6621C8-7D3F-460F-BB60-9766BDF1DCA5}" type="slidenum">
              <a:rPr lang="en-US" altLang="ja-JP"/>
              <a:pPr/>
              <a:t>‹nº›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20255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8184C6B2-9E7B-D014-E899-0C4836326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27602AEE-02D7-4C2C-3961-CD6A29513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EA250314-7777-5950-70D4-3158E7C20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DEE336-98E7-4099-B085-72C9AE6A105F}" type="slidenum">
              <a:rPr lang="en-US" altLang="ja-JP"/>
              <a:pPr/>
              <a:t>‹nº›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0898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>
            <a:extLst>
              <a:ext uri="{FF2B5EF4-FFF2-40B4-BE49-F238E27FC236}">
                <a16:creationId xmlns:a16="http://schemas.microsoft.com/office/drawing/2014/main" id="{1EE2BDA4-A366-0914-7419-97939B5F7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Espaço Reservado para Rodapé 4">
            <a:extLst>
              <a:ext uri="{FF2B5EF4-FFF2-40B4-BE49-F238E27FC236}">
                <a16:creationId xmlns:a16="http://schemas.microsoft.com/office/drawing/2014/main" id="{EC547084-5B68-C2C3-3D9A-B4294A3D9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Espaço Reservado para Número de Slide 5">
            <a:extLst>
              <a:ext uri="{FF2B5EF4-FFF2-40B4-BE49-F238E27FC236}">
                <a16:creationId xmlns:a16="http://schemas.microsoft.com/office/drawing/2014/main" id="{FEAF86EF-2014-69B6-6221-1493BA8E5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90FFCD-C4C6-4039-BF54-447A2D36361F}" type="slidenum">
              <a:rPr lang="en-US" altLang="ja-JP"/>
              <a:pPr/>
              <a:t>‹nº›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99082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3">
            <a:extLst>
              <a:ext uri="{FF2B5EF4-FFF2-40B4-BE49-F238E27FC236}">
                <a16:creationId xmlns:a16="http://schemas.microsoft.com/office/drawing/2014/main" id="{3112D435-ACAC-72C4-1D6E-FA2912E97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Espaço Reservado para Rodapé 4">
            <a:extLst>
              <a:ext uri="{FF2B5EF4-FFF2-40B4-BE49-F238E27FC236}">
                <a16:creationId xmlns:a16="http://schemas.microsoft.com/office/drawing/2014/main" id="{CB6D5E0D-2B21-C7D1-E943-7C7C8E003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Espaço Reservado para Número de Slide 5">
            <a:extLst>
              <a:ext uri="{FF2B5EF4-FFF2-40B4-BE49-F238E27FC236}">
                <a16:creationId xmlns:a16="http://schemas.microsoft.com/office/drawing/2014/main" id="{62BDCB1B-22A2-2A6C-522D-1E3169472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A9AE92-21D5-4DED-9205-B47FE84CBB40}" type="slidenum">
              <a:rPr lang="en-US" altLang="ja-JP"/>
              <a:pPr/>
              <a:t>‹nº›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95728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>
            <a:extLst>
              <a:ext uri="{FF2B5EF4-FFF2-40B4-BE49-F238E27FC236}">
                <a16:creationId xmlns:a16="http://schemas.microsoft.com/office/drawing/2014/main" id="{0A7188E8-98A1-FFD0-18C5-C8AD6B17B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Espaço Reservado para Rodapé 4">
            <a:extLst>
              <a:ext uri="{FF2B5EF4-FFF2-40B4-BE49-F238E27FC236}">
                <a16:creationId xmlns:a16="http://schemas.microsoft.com/office/drawing/2014/main" id="{8F8B06AC-C4FC-58E6-1413-5A2BC4687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Espaço Reservado para Número de Slide 5">
            <a:extLst>
              <a:ext uri="{FF2B5EF4-FFF2-40B4-BE49-F238E27FC236}">
                <a16:creationId xmlns:a16="http://schemas.microsoft.com/office/drawing/2014/main" id="{5CFD9E13-7856-DB23-4238-56DC3D4A6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097065-A069-4A02-B088-1A55014DE2CB}" type="slidenum">
              <a:rPr lang="en-US" altLang="ja-JP"/>
              <a:pPr/>
              <a:t>‹nº›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92629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1E59BF3A-71AE-66B3-C76C-6FCA02E02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17B81E99-C462-EF4B-048E-F9DC0318F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44ED3A4D-E757-E5B8-8920-EEBDC1F47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3C6600-16AC-46C4-9927-144016F40712}" type="slidenum">
              <a:rPr lang="en-US" altLang="ja-JP"/>
              <a:pPr/>
              <a:t>‹nº›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7206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782F97D2-B5B2-C58E-BABF-7299CF735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4BCFC77C-E4D2-FFF0-9EB9-C38FD191E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AE5AAB3E-B754-A691-862B-C6546A3FA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3B1E0B-2CF4-44EF-817D-59415E962426}" type="slidenum">
              <a:rPr lang="en-US" altLang="ja-JP"/>
              <a:pPr/>
              <a:t>‹nº›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70050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>
            <a:extLst>
              <a:ext uri="{FF2B5EF4-FFF2-40B4-BE49-F238E27FC236}">
                <a16:creationId xmlns:a16="http://schemas.microsoft.com/office/drawing/2014/main" id="{B3752862-36C4-EC74-286E-42F715FEBAD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1027" name="Espaço Reservado para Texto 2">
            <a:extLst>
              <a:ext uri="{FF2B5EF4-FFF2-40B4-BE49-F238E27FC236}">
                <a16:creationId xmlns:a16="http://schemas.microsoft.com/office/drawing/2014/main" id="{3616AA59-C758-6B57-9B1F-8211642479A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8D53AA9-225D-A8E6-9A0F-6703791412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" charset="0"/>
                <a:ea typeface="Osaka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28F21F5-FB97-A297-1AF3-3773A60DC0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" charset="0"/>
                <a:ea typeface="Osaka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6630D31-E19B-5EF2-6249-E3F44D1EA9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0DF815CF-B74B-40AE-AE08-896300EBA797}" type="slidenum">
              <a:rPr lang="en-US" altLang="ja-JP"/>
              <a:pPr/>
              <a:t>‹nº›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FF791C09-4592-6193-1822-D3F7B7E7AC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57313" y="4786313"/>
            <a:ext cx="6429375" cy="1143000"/>
          </a:xfrm>
        </p:spPr>
        <p:txBody>
          <a:bodyPr/>
          <a:lstStyle/>
          <a:p>
            <a:pPr eaLnBrk="1" hangingPunct="1"/>
            <a:r>
              <a:rPr lang="pt-BR" altLang="pt-BR" sz="2000">
                <a:solidFill>
                  <a:schemeClr val="bg1"/>
                </a:solidFill>
              </a:rPr>
              <a:t>Como Adventistas do Sétimo Dia professamos </a:t>
            </a:r>
            <a:br>
              <a:rPr lang="pt-BR" altLang="pt-BR" sz="2000">
                <a:solidFill>
                  <a:schemeClr val="bg1"/>
                </a:solidFill>
              </a:rPr>
            </a:br>
            <a:r>
              <a:rPr lang="pt-BR" altLang="pt-BR" sz="2000">
                <a:solidFill>
                  <a:schemeClr val="bg1"/>
                </a:solidFill>
              </a:rPr>
              <a:t>ser um movimento bíblico, fundamentado totalmente </a:t>
            </a:r>
            <a:br>
              <a:rPr lang="pt-BR" altLang="pt-BR" sz="2000">
                <a:solidFill>
                  <a:schemeClr val="bg1"/>
                </a:solidFill>
              </a:rPr>
            </a:br>
            <a:r>
              <a:rPr lang="pt-BR" altLang="pt-BR" sz="2000">
                <a:solidFill>
                  <a:schemeClr val="bg1"/>
                </a:solidFill>
              </a:rPr>
              <a:t>na Palavra de Deus como base da nossa fé e prática.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35B0CFA-442C-9AD7-59F5-E295564F6E8E}"/>
              </a:ext>
            </a:extLst>
          </p:cNvPr>
          <p:cNvSpPr txBox="1"/>
          <p:nvPr/>
        </p:nvSpPr>
        <p:spPr>
          <a:xfrm>
            <a:off x="6286512" y="201019"/>
            <a:ext cx="2643206" cy="5847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Osaka" charset="-128"/>
                <a:cs typeface="+mn-cs"/>
              </a:rPr>
              <a:t>CAPÍTULO 7</a:t>
            </a:r>
          </a:p>
        </p:txBody>
      </p:sp>
      <p:pic>
        <p:nvPicPr>
          <p:cNvPr id="2052" name="Imagem 31" descr="Logos.tif">
            <a:extLst>
              <a:ext uri="{FF2B5EF4-FFF2-40B4-BE49-F238E27FC236}">
                <a16:creationId xmlns:a16="http://schemas.microsoft.com/office/drawing/2014/main" id="{606DBEBA-4746-8EEA-A7C4-7258DF5B0D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2313" y="6500813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tângulo 9">
            <a:extLst>
              <a:ext uri="{FF2B5EF4-FFF2-40B4-BE49-F238E27FC236}">
                <a16:creationId xmlns:a16="http://schemas.microsoft.com/office/drawing/2014/main" id="{23CDCD56-ECBF-3233-46F6-CF54A1EBE018}"/>
              </a:ext>
            </a:extLst>
          </p:cNvPr>
          <p:cNvSpPr/>
          <p:nvPr/>
        </p:nvSpPr>
        <p:spPr>
          <a:xfrm>
            <a:off x="1643122" y="2990206"/>
            <a:ext cx="5857757" cy="1938992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6000" b="1" spc="50" dirty="0">
                <a:ln w="11430">
                  <a:noFill/>
                </a:ln>
                <a:solidFill>
                  <a:srgbClr val="CC99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ea typeface="Osaka" charset="-128"/>
                <a:cs typeface="+mn-cs"/>
              </a:rPr>
              <a:t>O RETORNO AO </a:t>
            </a:r>
            <a:br>
              <a:rPr lang="pt-BR" sz="6000" b="1" spc="50" dirty="0">
                <a:ln w="11430">
                  <a:noFill/>
                </a:ln>
                <a:solidFill>
                  <a:srgbClr val="CC99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ea typeface="Osaka" charset="-128"/>
                <a:cs typeface="+mn-cs"/>
              </a:rPr>
            </a:br>
            <a:r>
              <a:rPr lang="pt-BR" sz="6000" b="1" spc="50" dirty="0">
                <a:ln w="11430">
                  <a:noFill/>
                </a:ln>
                <a:solidFill>
                  <a:srgbClr val="CC99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ea typeface="Osaka" charset="-128"/>
                <a:cs typeface="+mn-cs"/>
              </a:rPr>
              <a:t>MODELO BÍBLICO</a:t>
            </a:r>
          </a:p>
        </p:txBody>
      </p:sp>
      <p:pic>
        <p:nvPicPr>
          <p:cNvPr id="2054" name="Imagem 8" descr="Logo PG.tif">
            <a:extLst>
              <a:ext uri="{FF2B5EF4-FFF2-40B4-BE49-F238E27FC236}">
                <a16:creationId xmlns:a16="http://schemas.microsoft.com/office/drawing/2014/main" id="{50615046-165E-28F2-3A33-DD64DC70A7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5525" y="1143000"/>
            <a:ext cx="2012950" cy="178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C0210275-84DC-EACC-3C71-0CFB586B23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2938" y="1857375"/>
            <a:ext cx="7772400" cy="1033463"/>
          </a:xfrm>
        </p:spPr>
        <p:txBody>
          <a:bodyPr/>
          <a:lstStyle/>
          <a:p>
            <a:pPr eaLnBrk="1" hangingPunct="1"/>
            <a:r>
              <a:rPr lang="pt-BR" altLang="pt-BR" sz="3600" b="1">
                <a:solidFill>
                  <a:srgbClr val="FFC000"/>
                </a:solidFill>
              </a:rPr>
              <a:t>Como uma igreja local se mantém sem depender tanto de um pastor?</a:t>
            </a:r>
            <a:endParaRPr lang="pt-BR" altLang="pt-BR" sz="4000" b="1">
              <a:solidFill>
                <a:srgbClr val="FFC000"/>
              </a:solidFill>
            </a:endParaRP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E0C9EAD1-0F2E-BD89-5459-DD5BA8DEBA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28688" y="3500438"/>
            <a:ext cx="7239000" cy="142875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b="1" dirty="0">
                <a:solidFill>
                  <a:schemeClr val="bg1"/>
                </a:solidFill>
                <a:latin typeface="+mj-lt"/>
                <a:ea typeface="+mn-ea"/>
              </a:rPr>
              <a:t>Adotando o modelo bíblico de pequenos grupos. 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5E17338E-A410-7756-96F6-610D11969B5A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Osaka" charset="-128"/>
                <a:cs typeface="+mn-cs"/>
              </a:rPr>
              <a:t>CAPÍTULO 7</a:t>
            </a:r>
          </a:p>
        </p:txBody>
      </p:sp>
      <p:pic>
        <p:nvPicPr>
          <p:cNvPr id="11269" name="Imagem 31" descr="Logos.tif">
            <a:extLst>
              <a:ext uri="{FF2B5EF4-FFF2-40B4-BE49-F238E27FC236}">
                <a16:creationId xmlns:a16="http://schemas.microsoft.com/office/drawing/2014/main" id="{DDDF5620-A7A3-21F3-14A8-F72EBE1627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/>
      <p:bldP spid="3789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1" name="Rectangle 3">
            <a:extLst>
              <a:ext uri="{FF2B5EF4-FFF2-40B4-BE49-F238E27FC236}">
                <a16:creationId xmlns:a16="http://schemas.microsoft.com/office/drawing/2014/main" id="{42342A87-B25B-2018-DCF1-2C73969768B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85813" y="1928813"/>
            <a:ext cx="7772400" cy="37338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b="1" dirty="0">
                <a:solidFill>
                  <a:schemeClr val="bg1"/>
                </a:solidFill>
                <a:latin typeface="+mj-lt"/>
                <a:ea typeface="+mn-ea"/>
              </a:rPr>
              <a:t>Foi isso que a igreja do Novo Testamento e a igreja adventista primitiva fizeram. </a:t>
            </a:r>
            <a:br>
              <a:rPr lang="pt-BR" b="1" dirty="0">
                <a:solidFill>
                  <a:schemeClr val="bg1"/>
                </a:solidFill>
                <a:latin typeface="+mj-lt"/>
                <a:ea typeface="+mn-ea"/>
              </a:rPr>
            </a:br>
            <a:endParaRPr lang="pt-BR" b="1" dirty="0">
              <a:solidFill>
                <a:schemeClr val="bg1"/>
              </a:solidFill>
              <a:latin typeface="+mj-lt"/>
              <a:ea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b="1" dirty="0">
                <a:solidFill>
                  <a:schemeClr val="bg1"/>
                </a:solidFill>
                <a:latin typeface="+mj-lt"/>
                <a:ea typeface="+mn-ea"/>
              </a:rPr>
              <a:t>Se funcionou para eles, deve funcionar para nós, mesmo no sofisticado século vinte e um.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B84286E-DB93-9C66-6DC9-1B64B7AA954E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Osaka" charset="-128"/>
                <a:cs typeface="+mn-cs"/>
              </a:rPr>
              <a:t>CAPÍTULO 7</a:t>
            </a:r>
          </a:p>
        </p:txBody>
      </p:sp>
      <p:pic>
        <p:nvPicPr>
          <p:cNvPr id="12292" name="Imagem 31" descr="Logos.tif">
            <a:extLst>
              <a:ext uri="{FF2B5EF4-FFF2-40B4-BE49-F238E27FC236}">
                <a16:creationId xmlns:a16="http://schemas.microsoft.com/office/drawing/2014/main" id="{CB924AF5-AFAB-87AA-E57F-5B84D73A00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2D60A3CF-AF4E-F799-5B75-64755C32E8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28813" y="1857375"/>
            <a:ext cx="5475287" cy="1076325"/>
          </a:xfrm>
        </p:spPr>
        <p:txBody>
          <a:bodyPr/>
          <a:lstStyle/>
          <a:p>
            <a:pPr eaLnBrk="1" hangingPunct="1"/>
            <a:r>
              <a:rPr lang="pt-BR" altLang="pt-BR" sz="3600" b="1">
                <a:solidFill>
                  <a:srgbClr val="FFC000"/>
                </a:solidFill>
              </a:rPr>
              <a:t>Como será a igreja de pequenos grupos?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E7C2D2C7-87F9-26E0-0B5D-5E01B9D1B43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214438" y="3500438"/>
            <a:ext cx="6958012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b="1" dirty="0">
                <a:solidFill>
                  <a:schemeClr val="bg1"/>
                </a:solidFill>
                <a:latin typeface="+mj-lt"/>
                <a:ea typeface="+mn-ea"/>
              </a:rPr>
              <a:t>Eles se tornam a base das atividades desta igreja.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5AA37AA-401A-715C-9C3F-70E726CA75AA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Osaka" charset="-128"/>
                <a:cs typeface="+mn-cs"/>
              </a:rPr>
              <a:t>CAPÍTULO 7</a:t>
            </a:r>
          </a:p>
        </p:txBody>
      </p:sp>
      <p:pic>
        <p:nvPicPr>
          <p:cNvPr id="13317" name="Imagem 31" descr="Logos.tif">
            <a:extLst>
              <a:ext uri="{FF2B5EF4-FFF2-40B4-BE49-F238E27FC236}">
                <a16:creationId xmlns:a16="http://schemas.microsoft.com/office/drawing/2014/main" id="{18CC67D8-73B9-7165-0D21-11E30915A7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/>
      <p:bldP spid="3891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Rectangle 3">
            <a:extLst>
              <a:ext uri="{FF2B5EF4-FFF2-40B4-BE49-F238E27FC236}">
                <a16:creationId xmlns:a16="http://schemas.microsoft.com/office/drawing/2014/main" id="{C517138B-55A0-4A65-449B-1398B8AD7C8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85813" y="2500313"/>
            <a:ext cx="7772400" cy="2071687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b="1" dirty="0">
                <a:solidFill>
                  <a:schemeClr val="bg1"/>
                </a:solidFill>
                <a:latin typeface="+mj-lt"/>
                <a:ea typeface="+mn-ea"/>
              </a:rPr>
              <a:t>Nos novos lugares onde não há igreja, pequenos grupos devem ser estabelecidos nos lares e à medida em que crescem darão origem a uma nova congregação.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F1DD16B-E0FD-E09B-187D-1A66326C0E04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Osaka" charset="-128"/>
                <a:cs typeface="+mn-cs"/>
              </a:rPr>
              <a:t>CAPÍTULO 7</a:t>
            </a:r>
          </a:p>
        </p:txBody>
      </p:sp>
      <p:pic>
        <p:nvPicPr>
          <p:cNvPr id="14340" name="Imagem 31" descr="Logos.tif">
            <a:extLst>
              <a:ext uri="{FF2B5EF4-FFF2-40B4-BE49-F238E27FC236}">
                <a16:creationId xmlns:a16="http://schemas.microsoft.com/office/drawing/2014/main" id="{1F8F5DA1-B277-4DC6-FF93-B1BDD96C9D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3" name="Rectangle 3">
            <a:extLst>
              <a:ext uri="{FF2B5EF4-FFF2-40B4-BE49-F238E27FC236}">
                <a16:creationId xmlns:a16="http://schemas.microsoft.com/office/drawing/2014/main" id="{61308170-7484-60F9-5966-14FFF35C852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57188" y="1785938"/>
            <a:ext cx="8572500" cy="3671887"/>
          </a:xfr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pt-BR" sz="2800" b="1" dirty="0">
                <a:solidFill>
                  <a:schemeClr val="bg1"/>
                </a:solidFill>
                <a:latin typeface="+mj-lt"/>
                <a:ea typeface="+mn-ea"/>
              </a:rPr>
              <a:t>Na igreja bíblica do século vinte e um, muitas pessoas se unirão à igreja através do pequeno grupo. 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endParaRPr lang="pt-BR" sz="2800" b="1" dirty="0">
              <a:solidFill>
                <a:schemeClr val="bg1"/>
              </a:solidFill>
              <a:latin typeface="+mj-lt"/>
              <a:ea typeface="+mn-ea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pt-BR" sz="2800" b="1" dirty="0">
                <a:solidFill>
                  <a:schemeClr val="bg1"/>
                </a:solidFill>
                <a:latin typeface="+mj-lt"/>
                <a:ea typeface="+mn-ea"/>
              </a:rPr>
              <a:t>Seus membros evangelizarão, cuidarão das pessoas e as apoiarão  em seu ministério. 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endParaRPr lang="pt-BR" sz="2800" b="1" dirty="0">
              <a:solidFill>
                <a:schemeClr val="bg1"/>
              </a:solidFill>
              <a:latin typeface="+mj-lt"/>
              <a:ea typeface="+mn-ea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pt-BR" sz="2800" b="1" dirty="0">
                <a:solidFill>
                  <a:schemeClr val="bg1"/>
                </a:solidFill>
                <a:latin typeface="+mj-lt"/>
                <a:ea typeface="+mn-ea"/>
              </a:rPr>
              <a:t>Os novos conversos trarão outras pessoas para o pequeno grupo a fim de  serem cuidadas como eles o foram.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B0F1515-E3D1-6BFB-7D16-72A9F6292045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Osaka" charset="-128"/>
                <a:cs typeface="+mn-cs"/>
              </a:rPr>
              <a:t>CAPÍTULO 7</a:t>
            </a:r>
          </a:p>
        </p:txBody>
      </p:sp>
      <p:pic>
        <p:nvPicPr>
          <p:cNvPr id="15364" name="Imagem 31" descr="Logos.tif">
            <a:extLst>
              <a:ext uri="{FF2B5EF4-FFF2-40B4-BE49-F238E27FC236}">
                <a16:creationId xmlns:a16="http://schemas.microsoft.com/office/drawing/2014/main" id="{8CE50F1D-E872-668E-AE0A-7AA93448B0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3">
            <a:extLst>
              <a:ext uri="{FF2B5EF4-FFF2-40B4-BE49-F238E27FC236}">
                <a16:creationId xmlns:a16="http://schemas.microsoft.com/office/drawing/2014/main" id="{05BD6473-5A38-0644-B45C-252ACD4AFE9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71638"/>
            <a:ext cx="8229600" cy="4114800"/>
          </a:xfrm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pt-BR" b="1" dirty="0">
                <a:solidFill>
                  <a:schemeClr val="bg1"/>
                </a:solidFill>
                <a:latin typeface="+mj-lt"/>
                <a:ea typeface="+mn-ea"/>
              </a:rPr>
              <a:t>Hoje as pessoas entram para a igreja de forma muito impessoal.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endParaRPr lang="pt-BR" b="1" dirty="0">
              <a:solidFill>
                <a:schemeClr val="bg1"/>
              </a:solidFill>
              <a:latin typeface="+mj-lt"/>
              <a:ea typeface="+mn-ea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pt-BR" b="1" dirty="0">
                <a:solidFill>
                  <a:schemeClr val="bg1"/>
                </a:solidFill>
                <a:latin typeface="+mj-lt"/>
                <a:ea typeface="+mn-ea"/>
              </a:rPr>
              <a:t>Elas não constroem relacionamentos e não entram em comunidade. 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endParaRPr lang="pt-BR" b="1" dirty="0">
              <a:solidFill>
                <a:schemeClr val="bg1"/>
              </a:solidFill>
              <a:latin typeface="+mj-lt"/>
              <a:ea typeface="+mn-ea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pt-BR" b="1" dirty="0">
                <a:solidFill>
                  <a:schemeClr val="bg1"/>
                </a:solidFill>
                <a:latin typeface="+mj-lt"/>
                <a:ea typeface="+mn-ea"/>
              </a:rPr>
              <a:t>Como resultado a apostasia tem sido muito elevada.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BD7DB82-4BC8-795C-7B02-0390B7DA6595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Osaka" charset="-128"/>
                <a:cs typeface="+mn-cs"/>
              </a:rPr>
              <a:t>CAPÍTULO 7</a:t>
            </a:r>
          </a:p>
        </p:txBody>
      </p:sp>
      <p:pic>
        <p:nvPicPr>
          <p:cNvPr id="16388" name="Imagem 31" descr="Logos.tif">
            <a:extLst>
              <a:ext uri="{FF2B5EF4-FFF2-40B4-BE49-F238E27FC236}">
                <a16:creationId xmlns:a16="http://schemas.microsoft.com/office/drawing/2014/main" id="{C5A9B641-A6E9-0BA6-161C-DC4C2517BD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689D72FF-4751-0BC2-CB5A-EEB5346F84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85913" y="1395413"/>
            <a:ext cx="6557962" cy="533400"/>
          </a:xfrm>
        </p:spPr>
        <p:txBody>
          <a:bodyPr/>
          <a:lstStyle/>
          <a:p>
            <a:pPr eaLnBrk="1" hangingPunct="1"/>
            <a:r>
              <a:rPr lang="pt-BR" altLang="pt-BR" sz="3600" b="1">
                <a:solidFill>
                  <a:srgbClr val="FFC000"/>
                </a:solidFill>
              </a:rPr>
              <a:t>Líderes de Pequenos Grupos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B0E5BB93-52D6-32DD-E217-02D828AF763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42938" y="2071688"/>
            <a:ext cx="7929562" cy="379412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700" b="1" dirty="0">
                <a:solidFill>
                  <a:schemeClr val="bg1"/>
                </a:solidFill>
                <a:latin typeface="+mj-lt"/>
                <a:ea typeface="+mn-ea"/>
              </a:rPr>
              <a:t>Haverá necessidade de uma base de apoio para os líderes dos grupos.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pt-BR" sz="2700" b="1" dirty="0">
              <a:solidFill>
                <a:schemeClr val="bg1"/>
              </a:solidFill>
              <a:latin typeface="+mj-lt"/>
              <a:ea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2700" b="1" dirty="0">
                <a:solidFill>
                  <a:schemeClr val="bg1"/>
                </a:solidFill>
                <a:latin typeface="+mj-lt"/>
                <a:ea typeface="+mn-ea"/>
              </a:rPr>
              <a:t>Isso exigirá contínuo treinamento de líderes novos e os já existentes.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pt-BR" sz="2700" b="1" dirty="0">
              <a:solidFill>
                <a:schemeClr val="bg1"/>
              </a:solidFill>
              <a:latin typeface="+mj-lt"/>
              <a:ea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2700" b="1" dirty="0">
                <a:solidFill>
                  <a:schemeClr val="bg1"/>
                </a:solidFill>
                <a:latin typeface="+mj-lt"/>
                <a:ea typeface="+mn-ea"/>
              </a:rPr>
              <a:t>Essa será uma das responsabilidades do pastor nesse novo paradigma.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29C146B-6C1D-665D-9CD5-252B82FAFE20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Osaka" charset="-128"/>
                <a:cs typeface="+mn-cs"/>
              </a:rPr>
              <a:t>CAPÍTULO 7</a:t>
            </a:r>
          </a:p>
        </p:txBody>
      </p:sp>
      <p:pic>
        <p:nvPicPr>
          <p:cNvPr id="17413" name="Imagem 31" descr="Logos.tif">
            <a:extLst>
              <a:ext uri="{FF2B5EF4-FFF2-40B4-BE49-F238E27FC236}">
                <a16:creationId xmlns:a16="http://schemas.microsoft.com/office/drawing/2014/main" id="{98431663-D9D6-826F-851E-B728FB5323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/>
      <p:bldP spid="43011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5" name="Rectangle 3">
            <a:extLst>
              <a:ext uri="{FF2B5EF4-FFF2-40B4-BE49-F238E27FC236}">
                <a16:creationId xmlns:a16="http://schemas.microsoft.com/office/drawing/2014/main" id="{411902E3-E4B9-3E3C-B982-8C2BC3B6978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9750" y="1868488"/>
            <a:ext cx="8062913" cy="3989387"/>
          </a:xfrm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130000"/>
              </a:lnSpc>
              <a:spcAft>
                <a:spcPts val="0"/>
              </a:spcAft>
              <a:defRPr/>
            </a:pPr>
            <a:r>
              <a:rPr lang="pt-BR" b="1" dirty="0">
                <a:solidFill>
                  <a:schemeClr val="bg1"/>
                </a:solidFill>
                <a:latin typeface="+mj-lt"/>
                <a:ea typeface="+mn-ea"/>
              </a:rPr>
              <a:t>Pessoas que demonstram habilidades em ganhar almas devem ser chamadas para posição de liderança, pois só assim podemos criar igrejas que se reproduzirão e multiplicarão, o que é o desejo de Jesus.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7A48666-A6B9-CB21-024C-B93F352EEAFA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Osaka" charset="-128"/>
                <a:cs typeface="+mn-cs"/>
              </a:rPr>
              <a:t>CAPÍTULO 7</a:t>
            </a:r>
          </a:p>
        </p:txBody>
      </p:sp>
      <p:pic>
        <p:nvPicPr>
          <p:cNvPr id="18436" name="Imagem 31" descr="Logos.tif">
            <a:extLst>
              <a:ext uri="{FF2B5EF4-FFF2-40B4-BE49-F238E27FC236}">
                <a16:creationId xmlns:a16="http://schemas.microsoft.com/office/drawing/2014/main" id="{444B00B5-4615-8BF7-5F2E-9BBD0C4F15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9" name="Rectangle 3">
            <a:extLst>
              <a:ext uri="{FF2B5EF4-FFF2-40B4-BE49-F238E27FC236}">
                <a16:creationId xmlns:a16="http://schemas.microsoft.com/office/drawing/2014/main" id="{8B010ECB-8E52-2336-1FEB-30863249AD6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08000" y="2344738"/>
            <a:ext cx="8207375" cy="222726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b="1" dirty="0">
                <a:solidFill>
                  <a:schemeClr val="bg1"/>
                </a:solidFill>
                <a:latin typeface="+mj-lt"/>
                <a:ea typeface="+mn-ea"/>
              </a:rPr>
              <a:t>Os líderes dos pequenos grupos devem ser pessoas comprometidas com Cristo, cuja vida seja uma influência positiva para os seus liderados.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CCB2E1A-A55F-C500-D4CE-290C68F53EE8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Osaka" charset="-128"/>
                <a:cs typeface="+mn-cs"/>
              </a:rPr>
              <a:t>CAPÍTULO 7</a:t>
            </a:r>
          </a:p>
        </p:txBody>
      </p:sp>
      <p:pic>
        <p:nvPicPr>
          <p:cNvPr id="19460" name="Imagem 31" descr="Logos.tif">
            <a:extLst>
              <a:ext uri="{FF2B5EF4-FFF2-40B4-BE49-F238E27FC236}">
                <a16:creationId xmlns:a16="http://schemas.microsoft.com/office/drawing/2014/main" id="{41CD36DA-EC1E-4089-B9CE-6F9878FE7B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9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>
            <a:extLst>
              <a:ext uri="{FF2B5EF4-FFF2-40B4-BE49-F238E27FC236}">
                <a16:creationId xmlns:a16="http://schemas.microsoft.com/office/drawing/2014/main" id="{9AE050AD-B192-F53A-2008-B3AB6E6F9D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0" y="214313"/>
            <a:ext cx="6657975" cy="571500"/>
          </a:xfrm>
        </p:spPr>
        <p:txBody>
          <a:bodyPr/>
          <a:lstStyle/>
          <a:p>
            <a:pPr algn="r" eaLnBrk="1" hangingPunct="1"/>
            <a:r>
              <a:rPr lang="pt-BR" altLang="pt-BR" sz="3000" b="1">
                <a:solidFill>
                  <a:schemeClr val="bg1"/>
                </a:solidFill>
              </a:rPr>
              <a:t>CONFRATERNIZAÇÃO - COMUNIDADE</a:t>
            </a:r>
            <a:endParaRPr lang="pt-BR" altLang="pt-BR" sz="3000" b="1" u="sng">
              <a:solidFill>
                <a:schemeClr val="bg1"/>
              </a:solidFill>
            </a:endParaRPr>
          </a:p>
        </p:txBody>
      </p:sp>
      <p:sp>
        <p:nvSpPr>
          <p:cNvPr id="102403" name="Rectangle 3">
            <a:extLst>
              <a:ext uri="{FF2B5EF4-FFF2-40B4-BE49-F238E27FC236}">
                <a16:creationId xmlns:a16="http://schemas.microsoft.com/office/drawing/2014/main" id="{D3A42E8A-C73F-1D97-A5BA-CCA7E09656A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14375" y="1643063"/>
            <a:ext cx="7772400" cy="404812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  <a:ea typeface="+mn-ea"/>
              </a:rPr>
              <a:t>Durante o período que passam juntos, os membros compartilham sobre o que aconteceu em sua vida na semana passada.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  <a:ea typeface="+mn-ea"/>
              </a:rPr>
              <a:t>As pessoas são abertas umas com as outras.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  <a:ea typeface="+mn-ea"/>
              </a:rPr>
              <a:t>Há responsabilidade.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  <a:ea typeface="+mn-ea"/>
              </a:rPr>
              <a:t>Não há pensamentos de vergonha ou crítica, mas somente um sentimento de confiança, sabendo que os colegas de jornada no pequeno grupo estão vitalmente interessados no desenvolvimento espiritual dos membros.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A434ADD-DFCC-678D-F77C-FA37EF92D165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Osaka" charset="-128"/>
                <a:cs typeface="+mn-cs"/>
              </a:rPr>
              <a:t>CAPÍTULO 7</a:t>
            </a:r>
          </a:p>
        </p:txBody>
      </p:sp>
      <p:pic>
        <p:nvPicPr>
          <p:cNvPr id="20485" name="Imagem 31" descr="Logos.tif">
            <a:extLst>
              <a:ext uri="{FF2B5EF4-FFF2-40B4-BE49-F238E27FC236}">
                <a16:creationId xmlns:a16="http://schemas.microsoft.com/office/drawing/2014/main" id="{A50F0AEC-C412-437D-C0FE-69FC19EC6A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0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2" grpId="0"/>
      <p:bldP spid="10240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>
            <a:extLst>
              <a:ext uri="{FF2B5EF4-FFF2-40B4-BE49-F238E27FC236}">
                <a16:creationId xmlns:a16="http://schemas.microsoft.com/office/drawing/2014/main" id="{490506F7-1C7A-1BBE-BB5E-8B007B71302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42938" y="1785938"/>
            <a:ext cx="7772400" cy="3733800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600" b="1" dirty="0">
                <a:solidFill>
                  <a:schemeClr val="bg1"/>
                </a:solidFill>
                <a:latin typeface="+mj-lt"/>
                <a:ea typeface="+mn-ea"/>
              </a:rPr>
              <a:t>No modelo bíblico a igreja não deve ser liderada por uma pessoa no topo. 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pt-BR" sz="3600" b="1" dirty="0">
              <a:solidFill>
                <a:schemeClr val="bg1"/>
              </a:solidFill>
              <a:latin typeface="+mj-lt"/>
              <a:ea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3600" b="1" dirty="0">
                <a:solidFill>
                  <a:schemeClr val="bg1"/>
                </a:solidFill>
                <a:latin typeface="+mj-lt"/>
                <a:ea typeface="+mn-ea"/>
              </a:rPr>
              <a:t>Deve ser dividida em pequenos grupos onde a liderança está distribuída e cada um recebe responsabilidade e autoridade.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D22EF614-319C-AF46-143B-39620339D979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Osaka" charset="-128"/>
                <a:cs typeface="+mn-cs"/>
              </a:rPr>
              <a:t>CAPÍTULO 7</a:t>
            </a:r>
          </a:p>
        </p:txBody>
      </p:sp>
      <p:pic>
        <p:nvPicPr>
          <p:cNvPr id="3076" name="Imagem 31" descr="Logos.tif">
            <a:extLst>
              <a:ext uri="{FF2B5EF4-FFF2-40B4-BE49-F238E27FC236}">
                <a16:creationId xmlns:a16="http://schemas.microsoft.com/office/drawing/2014/main" id="{9E2EFB02-0FCA-FFDE-763B-BC7DFE04AF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>
            <a:extLst>
              <a:ext uri="{FF2B5EF4-FFF2-40B4-BE49-F238E27FC236}">
                <a16:creationId xmlns:a16="http://schemas.microsoft.com/office/drawing/2014/main" id="{A994130F-E7F2-1C67-615B-8D2F495220E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14375" y="1909763"/>
            <a:ext cx="7924800" cy="3733800"/>
          </a:xfrm>
        </p:spPr>
        <p:txBody>
          <a:bodyPr rtlCol="0">
            <a:normAutofit fontScale="85000" lnSpcReduction="10000"/>
          </a:bodyPr>
          <a:lstStyle/>
          <a:p>
            <a:pPr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pt-BR" b="1" dirty="0">
                <a:solidFill>
                  <a:schemeClr val="bg1"/>
                </a:solidFill>
                <a:latin typeface="+mj-lt"/>
                <a:ea typeface="+mn-ea"/>
              </a:rPr>
              <a:t>Depois de compartilharem sua vida da semana passada, os crentes passarão algum tempo orando uns pelos outros e pela salvação de interessados. </a:t>
            </a:r>
          </a:p>
          <a:p>
            <a:pPr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endParaRPr lang="pt-BR" b="1" dirty="0">
              <a:solidFill>
                <a:schemeClr val="bg1"/>
              </a:solidFill>
              <a:latin typeface="+mj-lt"/>
              <a:ea typeface="+mn-ea"/>
            </a:endParaRPr>
          </a:p>
          <a:p>
            <a:pPr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pt-BR" b="1" dirty="0">
                <a:solidFill>
                  <a:schemeClr val="bg1"/>
                </a:solidFill>
                <a:latin typeface="+mj-lt"/>
                <a:ea typeface="+mn-ea"/>
              </a:rPr>
              <a:t>Essas não serão orações mecânicas, mas, sinceras e do coração que revelam a profundidade de sua experiência mútua em Cristo.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18EDDCD8-C52C-E53D-0E37-2F1750E08605}"/>
              </a:ext>
            </a:extLst>
          </p:cNvPr>
          <p:cNvSpPr txBox="1">
            <a:spLocks noChangeArrowheads="1"/>
          </p:cNvSpPr>
          <p:nvPr/>
        </p:nvSpPr>
        <p:spPr>
          <a:xfrm>
            <a:off x="2286000" y="214313"/>
            <a:ext cx="6657975" cy="571500"/>
          </a:xfrm>
          <a:prstGeom prst="rect">
            <a:avLst/>
          </a:prstGeom>
          <a:effectLst/>
        </p:spPr>
        <p:txBody>
          <a:bodyPr anchor="ctr"/>
          <a:lstStyle/>
          <a:p>
            <a:pPr algn="r" fontAlgn="auto">
              <a:spcAft>
                <a:spcPts val="0"/>
              </a:spcAft>
              <a:defRPr/>
            </a:pPr>
            <a:r>
              <a:rPr kumimoji="0" lang="pt-BR" sz="36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ORAÇÃO</a:t>
            </a:r>
            <a:endParaRPr kumimoji="0" lang="pt-BR" sz="3600" b="1" u="sng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CF1B67E7-5C14-712E-2F42-ED7280FEE8DE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Osaka" charset="-128"/>
                <a:cs typeface="+mn-cs"/>
              </a:rPr>
              <a:t>CAPÍTULO 7</a:t>
            </a:r>
          </a:p>
        </p:txBody>
      </p:sp>
      <p:pic>
        <p:nvPicPr>
          <p:cNvPr id="21509" name="Imagem 31" descr="Logos.tif">
            <a:extLst>
              <a:ext uri="{FF2B5EF4-FFF2-40B4-BE49-F238E27FC236}">
                <a16:creationId xmlns:a16="http://schemas.microsoft.com/office/drawing/2014/main" id="{858A8F46-C3E9-CD58-0BDC-6D7410974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/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>
            <a:extLst>
              <a:ext uri="{FF2B5EF4-FFF2-40B4-BE49-F238E27FC236}">
                <a16:creationId xmlns:a16="http://schemas.microsoft.com/office/drawing/2014/main" id="{53C1653E-8DAB-2FCE-3C3F-C5A2EB28B47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42938" y="1857375"/>
            <a:ext cx="7772400" cy="3733800"/>
          </a:xfrm>
        </p:spPr>
        <p:txBody>
          <a:bodyPr rtlCol="0">
            <a:normAutofit fontScale="85000" lnSpcReduction="10000"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pt-BR" b="1" dirty="0">
                <a:solidFill>
                  <a:schemeClr val="bg1"/>
                </a:solidFill>
                <a:latin typeface="+mj-lt"/>
                <a:ea typeface="+mn-ea"/>
              </a:rPr>
              <a:t>Algum momento nessa reunião semanal do pequeno grupo relacional haverá uma discussão sobre o plano evangelístico do grupo.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endParaRPr lang="pt-BR" b="1" dirty="0">
              <a:solidFill>
                <a:schemeClr val="bg1"/>
              </a:solidFill>
              <a:latin typeface="+mj-lt"/>
              <a:ea typeface="+mn-ea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pt-BR" b="1" dirty="0">
                <a:solidFill>
                  <a:schemeClr val="bg1"/>
                </a:solidFill>
                <a:latin typeface="+mj-lt"/>
                <a:ea typeface="+mn-ea"/>
              </a:rPr>
              <a:t>Eles podem compartilhar o que estão fazendo individualmente, mas cada pequeno grupo terá um ministério que compartilham coletivamente. 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endParaRPr lang="pt-BR" b="1" dirty="0">
              <a:solidFill>
                <a:schemeClr val="bg1"/>
              </a:solidFill>
              <a:latin typeface="+mj-lt"/>
              <a:ea typeface="+mn-ea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pt-BR" b="1" dirty="0">
                <a:solidFill>
                  <a:schemeClr val="bg1"/>
                </a:solidFill>
                <a:latin typeface="+mj-lt"/>
                <a:ea typeface="+mn-ea"/>
              </a:rPr>
              <a:t>É dado tempo para organizar e planejar para o ministério.</a:t>
            </a:r>
            <a:endParaRPr lang="pt-BR" b="1" u="sng" dirty="0">
              <a:solidFill>
                <a:schemeClr val="bg1"/>
              </a:solidFill>
              <a:latin typeface="+mj-lt"/>
              <a:ea typeface="+mn-ea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C988EB9-47FF-7863-E3AD-16C679B23A0B}"/>
              </a:ext>
            </a:extLst>
          </p:cNvPr>
          <p:cNvSpPr txBox="1">
            <a:spLocks noChangeArrowheads="1"/>
          </p:cNvSpPr>
          <p:nvPr/>
        </p:nvSpPr>
        <p:spPr>
          <a:xfrm>
            <a:off x="4786313" y="214313"/>
            <a:ext cx="4157662" cy="571500"/>
          </a:xfrm>
          <a:prstGeom prst="rect">
            <a:avLst/>
          </a:prstGeom>
          <a:effectLst/>
        </p:spPr>
        <p:txBody>
          <a:bodyPr anchor="ctr"/>
          <a:lstStyle/>
          <a:p>
            <a:pPr algn="r" fontAlgn="auto">
              <a:spcAft>
                <a:spcPts val="0"/>
              </a:spcAft>
              <a:defRPr/>
            </a:pPr>
            <a:r>
              <a:rPr kumimoji="0" lang="pt-BR" sz="36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TESTEMUNHO</a:t>
            </a:r>
            <a:endParaRPr kumimoji="0" lang="pt-BR" sz="3600" b="1" u="sng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FC5D7AD-E0D7-B3D4-2539-89B01A49E395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Osaka" charset="-128"/>
                <a:cs typeface="+mn-cs"/>
              </a:rPr>
              <a:t>CAPÍTULO 7</a:t>
            </a:r>
          </a:p>
        </p:txBody>
      </p:sp>
      <p:pic>
        <p:nvPicPr>
          <p:cNvPr id="22533" name="Imagem 31" descr="Logos.tif">
            <a:extLst>
              <a:ext uri="{FF2B5EF4-FFF2-40B4-BE49-F238E27FC236}">
                <a16:creationId xmlns:a16="http://schemas.microsoft.com/office/drawing/2014/main" id="{8D5F24AC-B1AC-E6D4-8D18-471BFF2317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/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>
            <a:extLst>
              <a:ext uri="{FF2B5EF4-FFF2-40B4-BE49-F238E27FC236}">
                <a16:creationId xmlns:a16="http://schemas.microsoft.com/office/drawing/2014/main" id="{281D418D-0115-D39B-1AB0-127720A8519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28688" y="2000250"/>
            <a:ext cx="7772400" cy="3733800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b="1" dirty="0">
                <a:solidFill>
                  <a:schemeClr val="bg1"/>
                </a:solidFill>
                <a:latin typeface="+mj-lt"/>
                <a:ea typeface="+mn-ea"/>
              </a:rPr>
              <a:t>O estudo da Bíblia na reunião dos pequenos grupos será de natureza aplicativa e relacional. 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pt-BR" b="1" dirty="0">
              <a:solidFill>
                <a:schemeClr val="bg1"/>
              </a:solidFill>
              <a:latin typeface="+mj-lt"/>
              <a:ea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b="1" dirty="0">
                <a:solidFill>
                  <a:schemeClr val="bg1"/>
                </a:solidFill>
                <a:latin typeface="+mj-lt"/>
                <a:ea typeface="+mn-ea"/>
              </a:rPr>
              <a:t>Aqui a ênfase é sobre o que a Bíblia nos diz pessoalmente. 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pt-BR" b="1" dirty="0">
              <a:solidFill>
                <a:schemeClr val="bg1"/>
              </a:solidFill>
              <a:latin typeface="+mj-lt"/>
              <a:ea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b="1" dirty="0">
                <a:solidFill>
                  <a:schemeClr val="bg1"/>
                </a:solidFill>
                <a:latin typeface="+mj-lt"/>
                <a:ea typeface="+mn-ea"/>
              </a:rPr>
              <a:t>Os crentes aplicam a Bíblia à sua vida diária.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92AB4BF2-2A78-D736-F410-5B1545CC1E9F}"/>
              </a:ext>
            </a:extLst>
          </p:cNvPr>
          <p:cNvSpPr txBox="1">
            <a:spLocks noChangeArrowheads="1"/>
          </p:cNvSpPr>
          <p:nvPr/>
        </p:nvSpPr>
        <p:spPr>
          <a:xfrm>
            <a:off x="3714750" y="214313"/>
            <a:ext cx="5229225" cy="571500"/>
          </a:xfrm>
          <a:prstGeom prst="rect">
            <a:avLst/>
          </a:prstGeom>
          <a:effectLst/>
        </p:spPr>
        <p:txBody>
          <a:bodyPr anchor="ctr"/>
          <a:lstStyle/>
          <a:p>
            <a:pPr algn="r" fontAlgn="auto">
              <a:spcAft>
                <a:spcPts val="0"/>
              </a:spcAft>
              <a:defRPr/>
            </a:pPr>
            <a:r>
              <a:rPr kumimoji="0" lang="pt-BR" sz="36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ESTUDO DA BÍBLIA</a:t>
            </a:r>
            <a:endParaRPr kumimoji="0" lang="pt-BR" sz="3600" b="1" u="sng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09EB92DC-AA78-3D76-CC73-D8601EDCDA16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Osaka" charset="-128"/>
                <a:cs typeface="+mn-cs"/>
              </a:rPr>
              <a:t>CAPÍTULO 7</a:t>
            </a:r>
          </a:p>
        </p:txBody>
      </p:sp>
      <p:pic>
        <p:nvPicPr>
          <p:cNvPr id="23557" name="Imagem 31" descr="Logos.tif">
            <a:extLst>
              <a:ext uri="{FF2B5EF4-FFF2-40B4-BE49-F238E27FC236}">
                <a16:creationId xmlns:a16="http://schemas.microsoft.com/office/drawing/2014/main" id="{34725877-4CDB-5F02-D7FD-8FDB77341B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/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>
            <a:extLst>
              <a:ext uri="{FF2B5EF4-FFF2-40B4-BE49-F238E27FC236}">
                <a16:creationId xmlns:a16="http://schemas.microsoft.com/office/drawing/2014/main" id="{D9473C14-F2A2-ED71-4F02-98025D88B3C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28625" y="1714500"/>
            <a:ext cx="8458200" cy="3844925"/>
          </a:xfr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pt-BR" sz="2500" b="1" dirty="0">
                <a:solidFill>
                  <a:schemeClr val="bg1"/>
                </a:solidFill>
                <a:latin typeface="+mj-lt"/>
                <a:ea typeface="+mn-ea"/>
              </a:rPr>
              <a:t>Talvez um membro trouxe uma visita pela primeira vez. </a:t>
            </a:r>
            <a:br>
              <a:rPr lang="pt-BR" sz="2500" b="1" dirty="0">
                <a:solidFill>
                  <a:schemeClr val="bg1"/>
                </a:solidFill>
                <a:latin typeface="+mj-lt"/>
                <a:ea typeface="+mn-ea"/>
              </a:rPr>
            </a:br>
            <a:r>
              <a:rPr lang="pt-BR" sz="2500" b="1" dirty="0">
                <a:solidFill>
                  <a:schemeClr val="bg1"/>
                </a:solidFill>
                <a:latin typeface="+mj-lt"/>
                <a:ea typeface="+mn-ea"/>
              </a:rPr>
              <a:t>Será tomado tempo para criarem um vínculo com esse indivíduo. 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pt-BR" sz="2500" b="1" dirty="0">
                <a:solidFill>
                  <a:schemeClr val="bg1"/>
                </a:solidFill>
                <a:latin typeface="+mj-lt"/>
                <a:ea typeface="+mn-ea"/>
              </a:rPr>
              <a:t>Enquanto essa pessoa continua a vir para o pequeno grupo, uma dupla missionária programará estudos bíblicos para compartilhar as grandes verdades bíblicas com ele ou ela em sua casa. 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pt-BR" sz="2500" b="1" dirty="0">
                <a:solidFill>
                  <a:schemeClr val="bg1"/>
                </a:solidFill>
                <a:latin typeface="+mj-lt"/>
                <a:ea typeface="+mn-ea"/>
              </a:rPr>
              <a:t>O interessado também será convidado a compartilhar sua experiência no pequeno grupo. Esperançosamente a pessoa aceitará a Cristo como Salvador, será discipulada pelo grupo, e unida à comunhão pelo batismo. 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70ECDEF-FDE3-2722-C3EA-545F29AD269E}"/>
              </a:ext>
            </a:extLst>
          </p:cNvPr>
          <p:cNvSpPr txBox="1">
            <a:spLocks noChangeArrowheads="1"/>
          </p:cNvSpPr>
          <p:nvPr/>
        </p:nvSpPr>
        <p:spPr>
          <a:xfrm>
            <a:off x="4786313" y="214313"/>
            <a:ext cx="4157662" cy="571500"/>
          </a:xfrm>
          <a:prstGeom prst="rect">
            <a:avLst/>
          </a:prstGeom>
          <a:effectLst/>
        </p:spPr>
        <p:txBody>
          <a:bodyPr anchor="ctr"/>
          <a:lstStyle/>
          <a:p>
            <a:pPr algn="r" fontAlgn="auto">
              <a:spcAft>
                <a:spcPts val="0"/>
              </a:spcAft>
              <a:defRPr/>
            </a:pPr>
            <a:r>
              <a:rPr kumimoji="0" lang="pt-BR" sz="36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VISITAS</a:t>
            </a:r>
            <a:endParaRPr kumimoji="0" lang="pt-BR" sz="3600" b="1" u="sng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C819208-5A5A-470D-ABEF-3C55DB7CC073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Osaka" charset="-128"/>
                <a:cs typeface="+mn-cs"/>
              </a:rPr>
              <a:t>CAPÍTULO 7</a:t>
            </a:r>
          </a:p>
        </p:txBody>
      </p:sp>
      <p:pic>
        <p:nvPicPr>
          <p:cNvPr id="24581" name="Imagem 31" descr="Logos.tif">
            <a:extLst>
              <a:ext uri="{FF2B5EF4-FFF2-40B4-BE49-F238E27FC236}">
                <a16:creationId xmlns:a16="http://schemas.microsoft.com/office/drawing/2014/main" id="{3DD09613-A628-D5C1-BA80-1B0B8B5A35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build="p"/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3" name="Rectangle 3">
            <a:extLst>
              <a:ext uri="{FF2B5EF4-FFF2-40B4-BE49-F238E27FC236}">
                <a16:creationId xmlns:a16="http://schemas.microsoft.com/office/drawing/2014/main" id="{6CC14A58-47A5-A687-07BE-62E74FAAF2B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28625" y="1928813"/>
            <a:ext cx="8458200" cy="38449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800" b="1" dirty="0">
                <a:solidFill>
                  <a:schemeClr val="bg1"/>
                </a:solidFill>
                <a:latin typeface="+mj-lt"/>
                <a:ea typeface="+mn-ea"/>
              </a:rPr>
              <a:t>A igreja de pequenos grupos deve cuidar para não pensar que a única maneira de alcançar as pessoas é no próprio pequeno grupo. 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pt-BR" sz="2800" b="1" dirty="0">
              <a:solidFill>
                <a:schemeClr val="bg1"/>
              </a:solidFill>
              <a:latin typeface="+mj-lt"/>
              <a:ea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2800" b="1" dirty="0">
                <a:solidFill>
                  <a:schemeClr val="bg1"/>
                </a:solidFill>
                <a:latin typeface="+mj-lt"/>
                <a:ea typeface="+mn-ea"/>
              </a:rPr>
              <a:t>Muitos serão ganhos assim, mas haverá muitos outros que podem ser ganhos pela pregação em grandes grupos. 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09ABFAD2-7AFC-5553-90D7-184A31585B79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Osaka" charset="-128"/>
                <a:cs typeface="+mn-cs"/>
              </a:rPr>
              <a:t>CAPÍTULO 7</a:t>
            </a:r>
          </a:p>
        </p:txBody>
      </p:sp>
      <p:pic>
        <p:nvPicPr>
          <p:cNvPr id="25604" name="Imagem 31" descr="Logos.tif">
            <a:extLst>
              <a:ext uri="{FF2B5EF4-FFF2-40B4-BE49-F238E27FC236}">
                <a16:creationId xmlns:a16="http://schemas.microsoft.com/office/drawing/2014/main" id="{7554D36A-ED96-2196-1C89-E53CDFCCCA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7" name="Rectangle 3">
            <a:extLst>
              <a:ext uri="{FF2B5EF4-FFF2-40B4-BE49-F238E27FC236}">
                <a16:creationId xmlns:a16="http://schemas.microsoft.com/office/drawing/2014/main" id="{0BB4352A-968A-FBF5-1ACE-6447C12A6F4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42938" y="2214563"/>
            <a:ext cx="8135937" cy="3071812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800" b="1" dirty="0">
                <a:solidFill>
                  <a:schemeClr val="bg1"/>
                </a:solidFill>
                <a:latin typeface="+mj-lt"/>
                <a:ea typeface="+mn-ea"/>
              </a:rPr>
              <a:t>A igreja de pequenos grupos deve realizar as semanas de colheita após alguns meses de semeadura. 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pt-BR" sz="2800" b="1" dirty="0">
              <a:solidFill>
                <a:schemeClr val="bg1"/>
              </a:solidFill>
              <a:latin typeface="+mj-lt"/>
              <a:ea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2800" b="1" dirty="0">
                <a:solidFill>
                  <a:schemeClr val="bg1"/>
                </a:solidFill>
                <a:latin typeface="+mj-lt"/>
                <a:ea typeface="+mn-ea"/>
              </a:rPr>
              <a:t>Se não realizar evangelismo público de colheita provavelmente não crescerá tão rapidamente.</a:t>
            </a:r>
            <a:endParaRPr lang="pt-BR" sz="2800" dirty="0">
              <a:solidFill>
                <a:schemeClr val="bg1"/>
              </a:solidFill>
              <a:latin typeface="+mj-lt"/>
              <a:ea typeface="+mn-ea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9E5AB533-B236-C03A-28B4-F856A6EA643B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Osaka" charset="-128"/>
                <a:cs typeface="+mn-cs"/>
              </a:rPr>
              <a:t>CAPÍTULO 7</a:t>
            </a:r>
          </a:p>
        </p:txBody>
      </p:sp>
      <p:pic>
        <p:nvPicPr>
          <p:cNvPr id="26628" name="Imagem 31" descr="Logos.tif">
            <a:extLst>
              <a:ext uri="{FF2B5EF4-FFF2-40B4-BE49-F238E27FC236}">
                <a16:creationId xmlns:a16="http://schemas.microsoft.com/office/drawing/2014/main" id="{6A5850AB-4B38-B818-75E6-CCD3179C53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8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7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>
            <a:extLst>
              <a:ext uri="{FF2B5EF4-FFF2-40B4-BE49-F238E27FC236}">
                <a16:creationId xmlns:a16="http://schemas.microsoft.com/office/drawing/2014/main" id="{CD5059DD-80DF-CFD9-011D-D5ECCD8BCBC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00063" y="2000250"/>
            <a:ext cx="8429625" cy="3495675"/>
          </a:xfr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pt-BR" sz="2800" b="1" dirty="0">
                <a:solidFill>
                  <a:schemeClr val="bg1"/>
                </a:solidFill>
                <a:latin typeface="+mj-lt"/>
                <a:ea typeface="+mn-ea"/>
              </a:rPr>
              <a:t>Em bairros em que haja famílias adventistas isoladas ou mesmo em cidades que ainda estão sendo conquistadas, os pequenos grupos servem para unir os irmãos e criar uma estratégia de evangelismo para a conquista de novos conversos.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2661531-369B-44DB-57D7-0BAEA7C224C1}"/>
              </a:ext>
            </a:extLst>
          </p:cNvPr>
          <p:cNvSpPr txBox="1">
            <a:spLocks noChangeArrowheads="1"/>
          </p:cNvSpPr>
          <p:nvPr/>
        </p:nvSpPr>
        <p:spPr>
          <a:xfrm>
            <a:off x="2128838" y="214313"/>
            <a:ext cx="6872287" cy="571500"/>
          </a:xfrm>
          <a:prstGeom prst="rect">
            <a:avLst/>
          </a:prstGeom>
          <a:effectLst/>
        </p:spPr>
        <p:txBody>
          <a:bodyPr anchor="ctr"/>
          <a:lstStyle/>
          <a:p>
            <a:pPr algn="r" fontAlgn="auto">
              <a:spcAft>
                <a:spcPts val="0"/>
              </a:spcAft>
              <a:defRPr/>
            </a:pPr>
            <a:r>
              <a:rPr kumimoji="0" lang="pt-BR" sz="26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PEQUENOS GRUPOS ONDE NÃO HÁ IGREJAS</a:t>
            </a:r>
            <a:endParaRPr kumimoji="0" lang="pt-BR" sz="2600" b="1" u="sng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63E94A14-86ED-9F0A-4F1F-DBC164F83CCD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Osaka" charset="-128"/>
                <a:cs typeface="+mn-cs"/>
              </a:rPr>
              <a:t>CAPÍTULO 7</a:t>
            </a:r>
          </a:p>
        </p:txBody>
      </p:sp>
      <p:pic>
        <p:nvPicPr>
          <p:cNvPr id="27653" name="Imagem 31" descr="Logos.tif">
            <a:extLst>
              <a:ext uri="{FF2B5EF4-FFF2-40B4-BE49-F238E27FC236}">
                <a16:creationId xmlns:a16="http://schemas.microsoft.com/office/drawing/2014/main" id="{CF91B030-D89F-7D9F-1163-1ED0557FFC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/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9" name="Rectangle 3">
            <a:extLst>
              <a:ext uri="{FF2B5EF4-FFF2-40B4-BE49-F238E27FC236}">
                <a16:creationId xmlns:a16="http://schemas.microsoft.com/office/drawing/2014/main" id="{B24F39FD-4FB6-9EFE-A7EE-6BB0F2B3E0A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71500" y="1714500"/>
            <a:ext cx="8207375" cy="3717925"/>
          </a:xfr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pt-BR" sz="2800" b="1" dirty="0">
                <a:solidFill>
                  <a:schemeClr val="bg1"/>
                </a:solidFill>
                <a:latin typeface="+mj-lt"/>
                <a:ea typeface="+mn-ea"/>
              </a:rPr>
              <a:t>A manhã de sábado encontra um ou mais grupos se reunindo nos lares. </a:t>
            </a:r>
            <a:br>
              <a:rPr lang="pt-BR" sz="2800" b="1" dirty="0">
                <a:solidFill>
                  <a:schemeClr val="bg1"/>
                </a:solidFill>
                <a:latin typeface="+mj-lt"/>
                <a:ea typeface="+mn-ea"/>
              </a:rPr>
            </a:br>
            <a:endParaRPr lang="pt-BR" sz="2800" b="1" dirty="0">
              <a:solidFill>
                <a:schemeClr val="bg1"/>
              </a:solidFill>
              <a:latin typeface="+mj-lt"/>
              <a:ea typeface="+mn-ea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pt-BR" sz="2800" b="1" dirty="0">
                <a:solidFill>
                  <a:schemeClr val="bg1"/>
                </a:solidFill>
                <a:latin typeface="+mj-lt"/>
                <a:ea typeface="+mn-ea"/>
              </a:rPr>
              <a:t>Os membros passam o tempo juntos, estudando a Bíblia na sua Escola Sabatina no lar. </a:t>
            </a:r>
            <a:br>
              <a:rPr lang="pt-BR" sz="2800" b="1" dirty="0">
                <a:solidFill>
                  <a:schemeClr val="bg1"/>
                </a:solidFill>
                <a:latin typeface="+mj-lt"/>
                <a:ea typeface="+mn-ea"/>
              </a:rPr>
            </a:br>
            <a:endParaRPr lang="pt-BR" sz="2800" b="1" dirty="0">
              <a:solidFill>
                <a:schemeClr val="bg1"/>
              </a:solidFill>
              <a:latin typeface="+mj-lt"/>
              <a:ea typeface="+mn-ea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pt-BR" sz="2800" b="1" dirty="0">
                <a:solidFill>
                  <a:schemeClr val="bg1"/>
                </a:solidFill>
                <a:latin typeface="+mj-lt"/>
                <a:ea typeface="+mn-ea"/>
              </a:rPr>
              <a:t>Então eles têm um momento de compartilhar, semelhante ao da reunião social do </a:t>
            </a:r>
            <a:r>
              <a:rPr lang="pt-BR" sz="2800" b="1" dirty="0" err="1">
                <a:solidFill>
                  <a:schemeClr val="bg1"/>
                </a:solidFill>
                <a:latin typeface="+mj-lt"/>
                <a:ea typeface="+mn-ea"/>
              </a:rPr>
              <a:t>Adventismo</a:t>
            </a:r>
            <a:r>
              <a:rPr lang="pt-BR" sz="2800" b="1" dirty="0">
                <a:solidFill>
                  <a:schemeClr val="bg1"/>
                </a:solidFill>
                <a:latin typeface="+mj-lt"/>
                <a:ea typeface="+mn-ea"/>
              </a:rPr>
              <a:t> primitivo, onde compartilhavam sua vida em Cristo.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91593374-A95C-21F8-C57F-0780531D79CF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Osaka" charset="-128"/>
                <a:cs typeface="+mn-cs"/>
              </a:rPr>
              <a:t>CAPÍTULO 7</a:t>
            </a:r>
          </a:p>
        </p:txBody>
      </p:sp>
      <p:pic>
        <p:nvPicPr>
          <p:cNvPr id="28676" name="Imagem 31" descr="Logos.tif">
            <a:extLst>
              <a:ext uri="{FF2B5EF4-FFF2-40B4-BE49-F238E27FC236}">
                <a16:creationId xmlns:a16="http://schemas.microsoft.com/office/drawing/2014/main" id="{D7B4B113-0259-7AAC-D3F4-D9428AED79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9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3">
            <a:extLst>
              <a:ext uri="{FF2B5EF4-FFF2-40B4-BE49-F238E27FC236}">
                <a16:creationId xmlns:a16="http://schemas.microsoft.com/office/drawing/2014/main" id="{E53BB183-3A53-A6F5-4C9F-22D447195BD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57188" y="1928813"/>
            <a:ext cx="8458200" cy="328612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800" b="1" dirty="0">
                <a:solidFill>
                  <a:schemeClr val="bg1"/>
                </a:solidFill>
                <a:latin typeface="+mj-lt"/>
                <a:ea typeface="+mn-ea"/>
              </a:rPr>
              <a:t>Nas atuais igrejas institucionais, os pastores passam a maior parte de seu tempo simplesmente mantendo a máquina funcionando com todos os programas que a igreja opera. 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pt-BR" sz="2800" b="1" dirty="0">
              <a:solidFill>
                <a:schemeClr val="bg1"/>
              </a:solidFill>
              <a:latin typeface="+mj-lt"/>
              <a:ea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2800" b="1" dirty="0">
                <a:solidFill>
                  <a:schemeClr val="bg1"/>
                </a:solidFill>
                <a:latin typeface="+mj-lt"/>
                <a:ea typeface="+mn-ea"/>
              </a:rPr>
              <a:t>Tempo considerável também é passado ministrando às necessidades dos membros individuais.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CC5E9EAF-A515-5DA8-BC37-ACC80AFC6BE0}"/>
              </a:ext>
            </a:extLst>
          </p:cNvPr>
          <p:cNvSpPr txBox="1">
            <a:spLocks noChangeArrowheads="1"/>
          </p:cNvSpPr>
          <p:nvPr/>
        </p:nvSpPr>
        <p:spPr>
          <a:xfrm>
            <a:off x="3714750" y="214313"/>
            <a:ext cx="5229225" cy="571500"/>
          </a:xfrm>
          <a:prstGeom prst="rect">
            <a:avLst/>
          </a:prstGeom>
          <a:effectLst/>
        </p:spPr>
        <p:txBody>
          <a:bodyPr anchor="ctr"/>
          <a:lstStyle/>
          <a:p>
            <a:pPr algn="r" fontAlgn="auto">
              <a:spcAft>
                <a:spcPts val="0"/>
              </a:spcAft>
              <a:defRPr/>
            </a:pPr>
            <a:r>
              <a:rPr kumimoji="0" lang="pt-BR" sz="36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PAPEL DO PASTOR</a:t>
            </a:r>
            <a:endParaRPr kumimoji="0" lang="pt-BR" sz="3600" b="1" u="sng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5EA5FB7E-14A2-1650-C0BC-4F7300905D11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Osaka" charset="-128"/>
                <a:cs typeface="+mn-cs"/>
              </a:rPr>
              <a:t>CAPÍTULO 7</a:t>
            </a:r>
          </a:p>
        </p:txBody>
      </p:sp>
      <p:pic>
        <p:nvPicPr>
          <p:cNvPr id="29701" name="Imagem 31" descr="Logos.tif">
            <a:extLst>
              <a:ext uri="{FF2B5EF4-FFF2-40B4-BE49-F238E27FC236}">
                <a16:creationId xmlns:a16="http://schemas.microsoft.com/office/drawing/2014/main" id="{72E582D6-0534-3F1D-1C7A-7654AABFBD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/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7" name="Rectangle 3">
            <a:extLst>
              <a:ext uri="{FF2B5EF4-FFF2-40B4-BE49-F238E27FC236}">
                <a16:creationId xmlns:a16="http://schemas.microsoft.com/office/drawing/2014/main" id="{FAC2A871-D53C-777B-4BFF-BBF1BD78D9B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28625" y="1785938"/>
            <a:ext cx="8207375" cy="3714750"/>
          </a:xfr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pt-BR" sz="2800" b="1" dirty="0">
                <a:solidFill>
                  <a:schemeClr val="bg1"/>
                </a:solidFill>
                <a:latin typeface="+mj-lt"/>
                <a:ea typeface="+mn-ea"/>
              </a:rPr>
              <a:t>Já que o cuidado dos membros no modelo novo voltou à sua base bíblica no pequeno grupo, muito do tempo do pastor deve ficar livre. </a:t>
            </a:r>
          </a:p>
          <a:p>
            <a:pPr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pt-BR" sz="2800" b="1" dirty="0">
                <a:solidFill>
                  <a:schemeClr val="bg1"/>
                </a:solidFill>
                <a:latin typeface="+mj-lt"/>
                <a:ea typeface="+mn-ea"/>
              </a:rPr>
              <a:t>Essa nova cota de tempo deve ser usada de duas maneiras:</a:t>
            </a:r>
            <a:br>
              <a:rPr lang="pt-BR" sz="2800" b="1" dirty="0">
                <a:solidFill>
                  <a:schemeClr val="bg1"/>
                </a:solidFill>
                <a:latin typeface="+mj-lt"/>
                <a:ea typeface="+mn-ea"/>
              </a:rPr>
            </a:br>
            <a:r>
              <a:rPr lang="pt-BR" sz="2800" b="1" dirty="0">
                <a:solidFill>
                  <a:schemeClr val="bg1"/>
                </a:solidFill>
                <a:latin typeface="+mj-lt"/>
                <a:ea typeface="+mn-ea"/>
              </a:rPr>
              <a:t>	</a:t>
            </a:r>
            <a:r>
              <a:rPr lang="pt-BR" sz="2800" b="1" dirty="0">
                <a:solidFill>
                  <a:srgbClr val="FFC000"/>
                </a:solidFill>
                <a:latin typeface="+mj-lt"/>
                <a:ea typeface="+mn-ea"/>
                <a:cs typeface="Times New Roman" pitchFamily="18" charset="0"/>
              </a:rPr>
              <a:t>1. </a:t>
            </a:r>
            <a:r>
              <a:rPr lang="pt-BR" sz="2800" b="1" dirty="0">
                <a:solidFill>
                  <a:srgbClr val="FFC000"/>
                </a:solidFill>
                <a:latin typeface="+mj-lt"/>
                <a:ea typeface="+mn-ea"/>
              </a:rPr>
              <a:t>Treinando os líderes do PG.</a:t>
            </a:r>
            <a:br>
              <a:rPr lang="pt-BR" sz="2800" b="1" dirty="0">
                <a:solidFill>
                  <a:srgbClr val="FFC000"/>
                </a:solidFill>
                <a:latin typeface="+mj-lt"/>
                <a:ea typeface="+mn-ea"/>
              </a:rPr>
            </a:br>
            <a:r>
              <a:rPr lang="pt-BR" sz="2800" b="1" dirty="0">
                <a:solidFill>
                  <a:srgbClr val="FFC000"/>
                </a:solidFill>
                <a:latin typeface="+mj-lt"/>
                <a:ea typeface="+mn-ea"/>
              </a:rPr>
              <a:t>	</a:t>
            </a:r>
            <a:r>
              <a:rPr lang="pt-BR" sz="2800" b="1" dirty="0">
                <a:solidFill>
                  <a:srgbClr val="FFC000"/>
                </a:solidFill>
                <a:latin typeface="+mj-lt"/>
                <a:ea typeface="+mn-ea"/>
                <a:cs typeface="Times New Roman" pitchFamily="18" charset="0"/>
              </a:rPr>
              <a:t>2. </a:t>
            </a:r>
            <a:r>
              <a:rPr lang="pt-BR" sz="2800" b="1" dirty="0">
                <a:solidFill>
                  <a:srgbClr val="FFC000"/>
                </a:solidFill>
                <a:latin typeface="+mj-lt"/>
                <a:ea typeface="+mn-ea"/>
              </a:rPr>
              <a:t>Fundando novas congregações.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2D65CE7-B300-CBDD-550E-33DA117FD155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Osaka" charset="-128"/>
                <a:cs typeface="+mn-cs"/>
              </a:rPr>
              <a:t>CAPÍTULO 7</a:t>
            </a:r>
          </a:p>
        </p:txBody>
      </p:sp>
      <p:pic>
        <p:nvPicPr>
          <p:cNvPr id="30724" name="Imagem 31" descr="Logos.tif">
            <a:extLst>
              <a:ext uri="{FF2B5EF4-FFF2-40B4-BE49-F238E27FC236}">
                <a16:creationId xmlns:a16="http://schemas.microsoft.com/office/drawing/2014/main" id="{F8F95C88-9DBB-ADDE-ECC8-8676960652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>
            <a:extLst>
              <a:ext uri="{FF2B5EF4-FFF2-40B4-BE49-F238E27FC236}">
                <a16:creationId xmlns:a16="http://schemas.microsoft.com/office/drawing/2014/main" id="{A9DC1CEA-CDD0-9D0A-49F7-9EC428537E5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00063" y="1785938"/>
            <a:ext cx="8143875" cy="4071937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  <a:ea typeface="+mn-ea"/>
              </a:rPr>
              <a:t>Então, como podemos nós, continuar a existir como uma igreja institucional em vez de uma igreja de pequenos grupos?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pt-BR" sz="2400" b="1" dirty="0">
              <a:solidFill>
                <a:schemeClr val="bg1"/>
              </a:solidFill>
              <a:latin typeface="+mj-lt"/>
              <a:ea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  <a:ea typeface="+mn-ea"/>
              </a:rPr>
              <a:t>A igreja dividida em pequenos grupos se torna menos dependente da ajuda do pastor para alimentar seus membros.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pt-BR" sz="2400" b="1" dirty="0">
              <a:solidFill>
                <a:schemeClr val="bg1"/>
              </a:solidFill>
              <a:latin typeface="+mj-lt"/>
              <a:ea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  <a:ea typeface="+mn-ea"/>
              </a:rPr>
              <a:t>O papel do pastor é inspirar, treinar, equipar e evangelizar.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53286F5D-0F4A-2DE1-6B63-B423FD97D665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Osaka" charset="-128"/>
                <a:cs typeface="+mn-cs"/>
              </a:rPr>
              <a:t>CAPÍTULO 7</a:t>
            </a:r>
          </a:p>
        </p:txBody>
      </p:sp>
      <p:pic>
        <p:nvPicPr>
          <p:cNvPr id="4100" name="Imagem 31" descr="Logos.tif">
            <a:extLst>
              <a:ext uri="{FF2B5EF4-FFF2-40B4-BE49-F238E27FC236}">
                <a16:creationId xmlns:a16="http://schemas.microsoft.com/office/drawing/2014/main" id="{0F427F03-43FA-A8AF-A8A9-AE01DFAAAF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>
            <a:extLst>
              <a:ext uri="{FF2B5EF4-FFF2-40B4-BE49-F238E27FC236}">
                <a16:creationId xmlns:a16="http://schemas.microsoft.com/office/drawing/2014/main" id="{CE79FAF4-3611-A2B1-79F1-FFD2247FD73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14375" y="2286000"/>
            <a:ext cx="7772400" cy="2814638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800" b="1" dirty="0">
                <a:solidFill>
                  <a:schemeClr val="bg1"/>
                </a:solidFill>
                <a:latin typeface="+mj-lt"/>
                <a:ea typeface="+mn-ea"/>
              </a:rPr>
              <a:t>Nossas igrejas tradicionais estão presas na vida da igreja institucional.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2800" b="1" dirty="0">
                <a:solidFill>
                  <a:schemeClr val="bg1"/>
                </a:solidFill>
                <a:latin typeface="+mj-lt"/>
                <a:ea typeface="+mn-ea"/>
              </a:rPr>
              <a:t>Foram organizadas assim.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2800" b="1" dirty="0">
                <a:solidFill>
                  <a:schemeClr val="bg1"/>
                </a:solidFill>
                <a:latin typeface="+mj-lt"/>
                <a:ea typeface="+mn-ea"/>
              </a:rPr>
              <a:t>É a única vida que conhecem.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2800" b="1" dirty="0">
                <a:solidFill>
                  <a:schemeClr val="bg1"/>
                </a:solidFill>
                <a:latin typeface="+mj-lt"/>
                <a:ea typeface="+mn-ea"/>
              </a:rPr>
              <a:t>Não sobrou nenhum membro que se lembra do </a:t>
            </a:r>
            <a:r>
              <a:rPr lang="pt-BR" sz="2800" b="1" dirty="0" err="1">
                <a:solidFill>
                  <a:schemeClr val="bg1"/>
                </a:solidFill>
                <a:latin typeface="+mj-lt"/>
                <a:ea typeface="+mn-ea"/>
              </a:rPr>
              <a:t>Adventismo</a:t>
            </a:r>
            <a:r>
              <a:rPr lang="pt-BR" sz="2800" b="1" dirty="0">
                <a:solidFill>
                  <a:schemeClr val="bg1"/>
                </a:solidFill>
                <a:latin typeface="+mj-lt"/>
                <a:ea typeface="+mn-ea"/>
              </a:rPr>
              <a:t> dos dias da igreja relacional.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CF805B83-09B1-98C2-9D9F-A5ECD5D091B1}"/>
              </a:ext>
            </a:extLst>
          </p:cNvPr>
          <p:cNvSpPr txBox="1">
            <a:spLocks noChangeArrowheads="1"/>
          </p:cNvSpPr>
          <p:nvPr/>
        </p:nvSpPr>
        <p:spPr>
          <a:xfrm>
            <a:off x="2628900" y="214313"/>
            <a:ext cx="6443663" cy="571500"/>
          </a:xfrm>
          <a:prstGeom prst="rect">
            <a:avLst/>
          </a:prstGeom>
          <a:effectLst/>
        </p:spPr>
        <p:txBody>
          <a:bodyPr anchor="ctr"/>
          <a:lstStyle/>
          <a:p>
            <a:pPr algn="r" fontAlgn="auto">
              <a:spcAft>
                <a:spcPts val="0"/>
              </a:spcAft>
              <a:defRPr/>
            </a:pPr>
            <a:r>
              <a:rPr kumimoji="0" lang="pt-BR" sz="28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COMO RETORNAR AO MODELO BÍBLICO?</a:t>
            </a:r>
            <a:endParaRPr kumimoji="0" lang="pt-BR" sz="2800" b="1" u="sng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8C4CDAA6-ED0A-3131-E7BD-D9D8FECE89C2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Osaka" charset="-128"/>
                <a:cs typeface="+mn-cs"/>
              </a:rPr>
              <a:t>CAPÍTULO 7</a:t>
            </a:r>
          </a:p>
        </p:txBody>
      </p:sp>
      <p:pic>
        <p:nvPicPr>
          <p:cNvPr id="31749" name="Imagem 31" descr="Logos.tif">
            <a:extLst>
              <a:ext uri="{FF2B5EF4-FFF2-40B4-BE49-F238E27FC236}">
                <a16:creationId xmlns:a16="http://schemas.microsoft.com/office/drawing/2014/main" id="{1721D800-4B97-8813-807B-1BC1CB638F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/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1" name="Rectangle 3">
            <a:extLst>
              <a:ext uri="{FF2B5EF4-FFF2-40B4-BE49-F238E27FC236}">
                <a16:creationId xmlns:a16="http://schemas.microsoft.com/office/drawing/2014/main" id="{5C4A204D-2E71-99E7-4BEA-60B783FFDE3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57188" y="1785938"/>
            <a:ext cx="8572500" cy="3776662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700" b="1" dirty="0">
                <a:solidFill>
                  <a:schemeClr val="bg1"/>
                </a:solidFill>
                <a:latin typeface="+mj-lt"/>
                <a:ea typeface="+mn-ea"/>
              </a:rPr>
              <a:t>Não demolindo o velho.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2700" b="1" dirty="0">
                <a:solidFill>
                  <a:schemeClr val="bg1"/>
                </a:solidFill>
                <a:latin typeface="+mj-lt"/>
                <a:ea typeface="+mn-ea"/>
              </a:rPr>
              <a:t>O velho é significativo para muitas pessoas.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2700" b="1" dirty="0">
                <a:solidFill>
                  <a:schemeClr val="bg1"/>
                </a:solidFill>
                <a:latin typeface="+mj-lt"/>
                <a:ea typeface="+mn-ea"/>
              </a:rPr>
              <a:t>Eles foram ministrados na tradicional igreja por toda sua vida.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2700" b="1" dirty="0">
                <a:solidFill>
                  <a:schemeClr val="bg1"/>
                </a:solidFill>
                <a:latin typeface="+mj-lt"/>
                <a:ea typeface="+mn-ea"/>
              </a:rPr>
              <a:t>Eles não conseguem perceber como o modelo novo pode ser melhor.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2700" b="1" dirty="0">
                <a:solidFill>
                  <a:schemeClr val="bg1"/>
                </a:solidFill>
                <a:latin typeface="+mj-lt"/>
                <a:ea typeface="+mn-ea"/>
              </a:rPr>
              <a:t>Essas pessoas oferecerão grande resistência ao desmoronamento da existente estrutura da igreja local.</a:t>
            </a:r>
            <a:endParaRPr lang="pt-BR" sz="2700" b="1" u="sng" dirty="0">
              <a:solidFill>
                <a:schemeClr val="bg1"/>
              </a:solidFill>
              <a:latin typeface="+mj-lt"/>
              <a:ea typeface="+mn-ea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550986A-3F45-DE9B-0FDC-CE35E52B900B}"/>
              </a:ext>
            </a:extLst>
          </p:cNvPr>
          <p:cNvSpPr txBox="1">
            <a:spLocks noChangeArrowheads="1"/>
          </p:cNvSpPr>
          <p:nvPr/>
        </p:nvSpPr>
        <p:spPr>
          <a:xfrm>
            <a:off x="2628900" y="214313"/>
            <a:ext cx="6443663" cy="571500"/>
          </a:xfrm>
          <a:prstGeom prst="rect">
            <a:avLst/>
          </a:prstGeom>
          <a:effectLst/>
        </p:spPr>
        <p:txBody>
          <a:bodyPr anchor="ctr"/>
          <a:lstStyle/>
          <a:p>
            <a:pPr algn="r" fontAlgn="auto">
              <a:spcAft>
                <a:spcPts val="0"/>
              </a:spcAft>
              <a:defRPr/>
            </a:pPr>
            <a:r>
              <a:rPr kumimoji="0" lang="pt-BR" sz="28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COMO FAZEMOS A TRASIÇÃO DE UM PARA O OUTRO?</a:t>
            </a:r>
            <a:endParaRPr kumimoji="0" lang="pt-BR" sz="2800" b="1" u="sng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1920DBBD-6F00-E202-063B-1703E2502A8C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Osaka" charset="-128"/>
                <a:cs typeface="+mn-cs"/>
              </a:rPr>
              <a:t>CAPÍTULO 7</a:t>
            </a:r>
          </a:p>
        </p:txBody>
      </p:sp>
      <p:pic>
        <p:nvPicPr>
          <p:cNvPr id="32773" name="Imagem 31" descr="Logos.tif">
            <a:extLst>
              <a:ext uri="{FF2B5EF4-FFF2-40B4-BE49-F238E27FC236}">
                <a16:creationId xmlns:a16="http://schemas.microsoft.com/office/drawing/2014/main" id="{8E4C3E32-56C7-6903-E189-92FE699E5B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7" name="Rectangle 3">
            <a:extLst>
              <a:ext uri="{FF2B5EF4-FFF2-40B4-BE49-F238E27FC236}">
                <a16:creationId xmlns:a16="http://schemas.microsoft.com/office/drawing/2014/main" id="{EF06142C-EFF1-D822-ABED-146A1749EC0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14375" y="2286000"/>
            <a:ext cx="7772400" cy="250348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600" b="1" dirty="0">
                <a:solidFill>
                  <a:schemeClr val="bg1"/>
                </a:solidFill>
                <a:latin typeface="+mj-lt"/>
                <a:ea typeface="+mn-ea"/>
              </a:rPr>
              <a:t>Jesus nos deu excelente conselho em como fazer a transição do velho para o novo quando falou sobre não colocar vinho novo em odres velhos.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E62DD33E-2BDE-A640-BBAE-D6FF2B225603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Osaka" charset="-128"/>
                <a:cs typeface="+mn-cs"/>
              </a:rPr>
              <a:t>CAPÍTULO 7</a:t>
            </a:r>
          </a:p>
        </p:txBody>
      </p:sp>
      <p:pic>
        <p:nvPicPr>
          <p:cNvPr id="33796" name="Imagem 31" descr="Logos.tif">
            <a:extLst>
              <a:ext uri="{FF2B5EF4-FFF2-40B4-BE49-F238E27FC236}">
                <a16:creationId xmlns:a16="http://schemas.microsoft.com/office/drawing/2014/main" id="{51ED4E06-1A14-06EC-F239-88B03FE850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7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3" name="Rectangle 3">
            <a:extLst>
              <a:ext uri="{FF2B5EF4-FFF2-40B4-BE49-F238E27FC236}">
                <a16:creationId xmlns:a16="http://schemas.microsoft.com/office/drawing/2014/main" id="{63D15E61-4A9A-23BD-13DC-636D0F59029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42938" y="1714500"/>
            <a:ext cx="8143875" cy="39163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b="1" dirty="0">
                <a:solidFill>
                  <a:schemeClr val="bg1"/>
                </a:solidFill>
                <a:latin typeface="+mj-lt"/>
                <a:ea typeface="+mn-ea"/>
              </a:rPr>
              <a:t>O conselho de Jesus é apropriado para nós hoje. 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pt-BR" b="1" dirty="0">
              <a:solidFill>
                <a:schemeClr val="bg1"/>
              </a:solidFill>
              <a:latin typeface="+mj-lt"/>
              <a:ea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b="1" dirty="0">
                <a:solidFill>
                  <a:schemeClr val="bg1"/>
                </a:solidFill>
                <a:latin typeface="+mj-lt"/>
                <a:ea typeface="+mn-ea"/>
              </a:rPr>
              <a:t>Se tentarmos mudar a igreja atual abruptamente para um novo paradigma, corremos o risco de estragarmos tanto o vinho novo quanto o velho.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082A1C26-2FC0-91D4-68B4-CDD1E3E5AF3F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Osaka" charset="-128"/>
                <a:cs typeface="+mn-cs"/>
              </a:rPr>
              <a:t>CAPÍTULO 7</a:t>
            </a:r>
          </a:p>
        </p:txBody>
      </p:sp>
      <p:pic>
        <p:nvPicPr>
          <p:cNvPr id="34820" name="Imagem 31" descr="Logos.tif">
            <a:extLst>
              <a:ext uri="{FF2B5EF4-FFF2-40B4-BE49-F238E27FC236}">
                <a16:creationId xmlns:a16="http://schemas.microsoft.com/office/drawing/2014/main" id="{9D2A9308-CBA7-E37C-BE0E-189A1F22CA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3">
            <a:extLst>
              <a:ext uri="{FF2B5EF4-FFF2-40B4-BE49-F238E27FC236}">
                <a16:creationId xmlns:a16="http://schemas.microsoft.com/office/drawing/2014/main" id="{8835C38A-F170-5D63-D939-3FF3698597F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71500" y="1785938"/>
            <a:ext cx="8207375" cy="38449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800" b="1" dirty="0">
                <a:solidFill>
                  <a:schemeClr val="bg1"/>
                </a:solidFill>
                <a:latin typeface="+mj-lt"/>
                <a:ea typeface="+mn-ea"/>
              </a:rPr>
              <a:t>Apresente a idéia nova e deixe-a existir lado a lado com a velha.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2800" b="1" dirty="0">
                <a:solidFill>
                  <a:schemeClr val="bg1"/>
                </a:solidFill>
                <a:latin typeface="+mj-lt"/>
                <a:ea typeface="+mn-ea"/>
              </a:rPr>
              <a:t>Essa é a única forma de fazer a transição numa igreja institucional.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2800" b="1" dirty="0">
                <a:solidFill>
                  <a:schemeClr val="bg1"/>
                </a:solidFill>
                <a:latin typeface="+mj-lt"/>
                <a:ea typeface="+mn-ea"/>
              </a:rPr>
              <a:t>Até isso pode não funcionar em algumas igrejas.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2800" b="1" dirty="0">
                <a:solidFill>
                  <a:schemeClr val="bg1"/>
                </a:solidFill>
                <a:latin typeface="+mj-lt"/>
                <a:ea typeface="+mn-ea"/>
              </a:rPr>
              <a:t>Algumas igrejas se moverão parcialmente nessa direção. Está bem. Não estamos com hora marcada. Dê bastante tempo para o Espírito Santo trabalhar.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8AE52889-7325-973B-D10B-3CA59BA4DB29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Osaka" charset="-128"/>
                <a:cs typeface="+mn-cs"/>
              </a:rPr>
              <a:t>CAPÍTULO 7</a:t>
            </a:r>
          </a:p>
        </p:txBody>
      </p:sp>
      <p:pic>
        <p:nvPicPr>
          <p:cNvPr id="35844" name="Imagem 31" descr="Logos.tif">
            <a:extLst>
              <a:ext uri="{FF2B5EF4-FFF2-40B4-BE49-F238E27FC236}">
                <a16:creationId xmlns:a16="http://schemas.microsoft.com/office/drawing/2014/main" id="{C48F192D-6955-F35C-CF61-0E617CEED6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7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9" name="Rectangle 3">
            <a:extLst>
              <a:ext uri="{FF2B5EF4-FFF2-40B4-BE49-F238E27FC236}">
                <a16:creationId xmlns:a16="http://schemas.microsoft.com/office/drawing/2014/main" id="{50E0D24D-8458-0267-AB39-56436B38453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42938" y="1571625"/>
            <a:ext cx="7772400" cy="4060825"/>
          </a:xfrm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pt-BR" sz="1200" b="1" dirty="0">
                <a:solidFill>
                  <a:schemeClr val="bg1"/>
                </a:solidFill>
                <a:latin typeface="+mj-lt"/>
                <a:ea typeface="+mn-ea"/>
              </a:rPr>
              <a:t> 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pt-BR" sz="2800" b="1" dirty="0">
                <a:solidFill>
                  <a:schemeClr val="bg1"/>
                </a:solidFill>
                <a:latin typeface="+mj-lt"/>
                <a:ea typeface="+mn-ea"/>
              </a:rPr>
              <a:t>Deus hoje precisa de líderes que serão o novo Moisés para guiar Seu povo do Egito para a terra prometida.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pt-BR" sz="2800" b="1" dirty="0">
                <a:solidFill>
                  <a:schemeClr val="bg1"/>
                </a:solidFill>
                <a:latin typeface="+mj-lt"/>
                <a:ea typeface="+mn-ea"/>
              </a:rPr>
              <a:t> 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pt-BR" sz="2800" b="1" dirty="0">
                <a:solidFill>
                  <a:schemeClr val="bg1"/>
                </a:solidFill>
                <a:latin typeface="+mj-lt"/>
                <a:ea typeface="+mn-ea"/>
              </a:rPr>
              <a:t>É hora de começar guiar a igreja de volta ao modelo bíblico. 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endParaRPr lang="pt-BR" sz="2800" b="1" dirty="0">
              <a:solidFill>
                <a:schemeClr val="bg1"/>
              </a:solidFill>
              <a:latin typeface="+mj-lt"/>
              <a:ea typeface="+mn-ea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pt-BR" sz="2800" b="1" dirty="0">
                <a:solidFill>
                  <a:schemeClr val="bg1"/>
                </a:solidFill>
                <a:latin typeface="+mj-lt"/>
                <a:ea typeface="+mn-ea"/>
              </a:rPr>
              <a:t>Deus chama por tais líderes agora.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6F8277DB-E74A-2A47-1797-FA8B6F2F26CA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Osaka" charset="-128"/>
                <a:cs typeface="+mn-cs"/>
              </a:rPr>
              <a:t>CAPÍTULO 7</a:t>
            </a:r>
          </a:p>
        </p:txBody>
      </p:sp>
      <p:pic>
        <p:nvPicPr>
          <p:cNvPr id="36868" name="Imagem 31" descr="Logos.tif">
            <a:extLst>
              <a:ext uri="{FF2B5EF4-FFF2-40B4-BE49-F238E27FC236}">
                <a16:creationId xmlns:a16="http://schemas.microsoft.com/office/drawing/2014/main" id="{CC48D5E6-D455-40B3-4C0C-86349AF829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9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Rectangle 3">
            <a:extLst>
              <a:ext uri="{FF2B5EF4-FFF2-40B4-BE49-F238E27FC236}">
                <a16:creationId xmlns:a16="http://schemas.microsoft.com/office/drawing/2014/main" id="{2E11B0A7-CE8C-D0BE-EE7D-1DA987D2963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14375" y="1714500"/>
            <a:ext cx="7786688" cy="4165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800" b="1" dirty="0">
                <a:solidFill>
                  <a:schemeClr val="bg1"/>
                </a:solidFill>
                <a:latin typeface="+mj-lt"/>
                <a:ea typeface="+mn-ea"/>
              </a:rPr>
              <a:t>A prioridade para a igreja existente é restaurar as reuniões relacionais. 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pt-BR" sz="2800" b="1" dirty="0">
              <a:solidFill>
                <a:schemeClr val="bg1"/>
              </a:solidFill>
              <a:latin typeface="+mj-lt"/>
              <a:ea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2800" b="1" dirty="0">
                <a:solidFill>
                  <a:schemeClr val="bg1"/>
                </a:solidFill>
                <a:latin typeface="+mj-lt"/>
                <a:ea typeface="+mn-ea"/>
              </a:rPr>
              <a:t>A questão relacional não pode ser opcional para nós como igreja bíblica. 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pt-BR" sz="2800" b="1" dirty="0">
              <a:solidFill>
                <a:schemeClr val="bg1"/>
              </a:solidFill>
              <a:latin typeface="+mj-lt"/>
              <a:ea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2800" b="1" dirty="0">
                <a:solidFill>
                  <a:schemeClr val="bg1"/>
                </a:solidFill>
                <a:latin typeface="+mj-lt"/>
                <a:ea typeface="+mn-ea"/>
              </a:rPr>
              <a:t>A igreja precisa se tornar relacional ou deixará de ser a igreja de Jesus Cristo.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983CF6F7-4AF0-183B-E35B-F42091C5A294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Osaka" charset="-128"/>
                <a:cs typeface="+mn-cs"/>
              </a:rPr>
              <a:t>CAPÍTULO 7</a:t>
            </a:r>
          </a:p>
        </p:txBody>
      </p:sp>
      <p:pic>
        <p:nvPicPr>
          <p:cNvPr id="37892" name="Imagem 31" descr="Logos.tif">
            <a:extLst>
              <a:ext uri="{FF2B5EF4-FFF2-40B4-BE49-F238E27FC236}">
                <a16:creationId xmlns:a16="http://schemas.microsoft.com/office/drawing/2014/main" id="{9400EBFB-0692-2124-1AC7-8DCC979269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1" name="Rectangle 3">
            <a:extLst>
              <a:ext uri="{FF2B5EF4-FFF2-40B4-BE49-F238E27FC236}">
                <a16:creationId xmlns:a16="http://schemas.microsoft.com/office/drawing/2014/main" id="{B9AC1C09-FDED-C388-C1AF-373A656F981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57188" y="2071688"/>
            <a:ext cx="8458200" cy="328612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800" b="1" dirty="0">
                <a:solidFill>
                  <a:schemeClr val="bg1"/>
                </a:solidFill>
                <a:latin typeface="+mj-lt"/>
                <a:ea typeface="+mn-ea"/>
              </a:rPr>
              <a:t>Esse modelo bíblico da igreja está sendo descoberto atualmente não só na igreja adventista, mas em inúmeras igrejas por todo o mundo. 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pt-BR" sz="2800" b="1" dirty="0">
              <a:solidFill>
                <a:schemeClr val="bg1"/>
              </a:solidFill>
              <a:latin typeface="+mj-lt"/>
              <a:ea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2800" b="1" dirty="0">
                <a:solidFill>
                  <a:schemeClr val="bg1"/>
                </a:solidFill>
                <a:latin typeface="+mj-lt"/>
                <a:ea typeface="+mn-ea"/>
              </a:rPr>
              <a:t>Será a igreja do futuro. Deus está levantando pessoas em todo o mundo para guiar a igreja ao novo paradigma.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717943C-7297-CE4A-F9EE-A0A41F22E2CE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Osaka" charset="-128"/>
                <a:cs typeface="+mn-cs"/>
              </a:rPr>
              <a:t>CAPÍTULO 7</a:t>
            </a:r>
          </a:p>
        </p:txBody>
      </p:sp>
      <p:pic>
        <p:nvPicPr>
          <p:cNvPr id="38916" name="Imagem 31" descr="Logos.tif">
            <a:extLst>
              <a:ext uri="{FF2B5EF4-FFF2-40B4-BE49-F238E27FC236}">
                <a16:creationId xmlns:a16="http://schemas.microsoft.com/office/drawing/2014/main" id="{AE9F8881-B90C-F27A-5BB1-1AB3AC2C7D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Rectangle 3">
            <a:extLst>
              <a:ext uri="{FF2B5EF4-FFF2-40B4-BE49-F238E27FC236}">
                <a16:creationId xmlns:a16="http://schemas.microsoft.com/office/drawing/2014/main" id="{9E061E7F-C6D5-EC40-ABA8-6BD7F65EAE3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28625" y="1785938"/>
            <a:ext cx="8458200" cy="386715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800" b="1" dirty="0">
                <a:solidFill>
                  <a:schemeClr val="bg1"/>
                </a:solidFill>
                <a:latin typeface="+mj-lt"/>
                <a:ea typeface="+mn-ea"/>
              </a:rPr>
              <a:t>Esse é o chamado de Deus para hoje. 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pt-BR" sz="2800" b="1" dirty="0">
              <a:solidFill>
                <a:schemeClr val="bg1"/>
              </a:solidFill>
              <a:latin typeface="+mj-lt"/>
              <a:ea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2800" b="1" dirty="0">
                <a:solidFill>
                  <a:schemeClr val="bg1"/>
                </a:solidFill>
                <a:latin typeface="+mj-lt"/>
                <a:ea typeface="+mn-ea"/>
              </a:rPr>
              <a:t>Temos seguido o modelo da igreja institucional, organizada por Constantino no quarto século.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pt-BR" sz="2800" b="1" dirty="0">
              <a:solidFill>
                <a:schemeClr val="bg1"/>
              </a:solidFill>
              <a:latin typeface="+mj-lt"/>
              <a:ea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2800" b="1" dirty="0">
                <a:solidFill>
                  <a:schemeClr val="bg1"/>
                </a:solidFill>
                <a:latin typeface="+mj-lt"/>
                <a:ea typeface="+mn-ea"/>
              </a:rPr>
              <a:t>Não funciona. É hora de criar uma igreja edificada sobre fundamentos bíblicos.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AA19961-2CB9-DFE3-4BA0-AEEDAF3450E1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Osaka" charset="-128"/>
                <a:cs typeface="+mn-cs"/>
              </a:rPr>
              <a:t>CAPÍTULO 7</a:t>
            </a:r>
          </a:p>
        </p:txBody>
      </p:sp>
      <p:pic>
        <p:nvPicPr>
          <p:cNvPr id="39940" name="Imagem 31" descr="Logos.tif">
            <a:extLst>
              <a:ext uri="{FF2B5EF4-FFF2-40B4-BE49-F238E27FC236}">
                <a16:creationId xmlns:a16="http://schemas.microsoft.com/office/drawing/2014/main" id="{3DA63F81-B8FB-093F-1BDE-5FA6410943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7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3">
            <a:extLst>
              <a:ext uri="{FF2B5EF4-FFF2-40B4-BE49-F238E27FC236}">
                <a16:creationId xmlns:a16="http://schemas.microsoft.com/office/drawing/2014/main" id="{FE6F660B-17E6-310D-3777-84C27FF9489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85813" y="1785938"/>
            <a:ext cx="7929562" cy="3989387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800" b="1" dirty="0">
                <a:solidFill>
                  <a:schemeClr val="bg1"/>
                </a:solidFill>
                <a:latin typeface="+mj-lt"/>
                <a:ea typeface="+mn-ea"/>
              </a:rPr>
              <a:t>Não é suficiente simplesmente crer nas verdades da Bíblia.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pt-BR" sz="2800" b="1" dirty="0">
                <a:solidFill>
                  <a:schemeClr val="bg1"/>
                </a:solidFill>
                <a:latin typeface="+mj-lt"/>
                <a:ea typeface="+mn-ea"/>
              </a:rPr>
              <a:t>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2800" b="1" dirty="0">
                <a:solidFill>
                  <a:schemeClr val="bg1"/>
                </a:solidFill>
                <a:latin typeface="+mj-lt"/>
                <a:ea typeface="+mn-ea"/>
              </a:rPr>
              <a:t>Essas verdades precisam ser vividas.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pt-BR" sz="2800" b="1" dirty="0">
              <a:solidFill>
                <a:schemeClr val="bg1"/>
              </a:solidFill>
              <a:latin typeface="+mj-lt"/>
              <a:ea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2800" b="1" dirty="0">
                <a:solidFill>
                  <a:schemeClr val="bg1"/>
                </a:solidFill>
                <a:latin typeface="+mj-lt"/>
                <a:ea typeface="+mn-ea"/>
              </a:rPr>
              <a:t>Os adventistas começaram no modelo bíblico; agora é hora de retornarmos às nossas raízes.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6831F1CA-41E2-74C2-01D0-6660BF16D26A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Osaka" charset="-128"/>
                <a:cs typeface="+mn-cs"/>
              </a:rPr>
              <a:t>CAPÍTULO 7</a:t>
            </a:r>
          </a:p>
        </p:txBody>
      </p:sp>
      <p:pic>
        <p:nvPicPr>
          <p:cNvPr id="40964" name="Imagem 31" descr="Logos.tif">
            <a:extLst>
              <a:ext uri="{FF2B5EF4-FFF2-40B4-BE49-F238E27FC236}">
                <a16:creationId xmlns:a16="http://schemas.microsoft.com/office/drawing/2014/main" id="{D24981DE-0E6A-45CB-67AF-0E14575123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5" name="Imagem 11" descr="Logo Ações de Esperança.tif">
            <a:extLst>
              <a:ext uri="{FF2B5EF4-FFF2-40B4-BE49-F238E27FC236}">
                <a16:creationId xmlns:a16="http://schemas.microsoft.com/office/drawing/2014/main" id="{E41EE3E6-98AD-7643-5B24-2E79793EBD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8063" y="5643563"/>
            <a:ext cx="1168400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A22848DE-CD3C-1CD7-BF16-AA8CADEEC5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2938" y="2000250"/>
            <a:ext cx="7772400" cy="533400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4000" b="1" dirty="0">
                <a:solidFill>
                  <a:srgbClr val="FFC000"/>
                </a:solidFill>
                <a:ea typeface="+mj-ea"/>
              </a:rPr>
              <a:t>Pequenos Grupos: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D3FBCAF2-0D0A-6BD5-C763-C2A5CFAC266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42938" y="2857500"/>
            <a:ext cx="77724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b="1" dirty="0">
                <a:solidFill>
                  <a:schemeClr val="bg1"/>
                </a:solidFill>
                <a:latin typeface="+mj-lt"/>
                <a:ea typeface="+mn-ea"/>
              </a:rPr>
              <a:t>O Centro da Vida para a Igreja</a:t>
            </a:r>
          </a:p>
        </p:txBody>
      </p:sp>
      <p:sp>
        <p:nvSpPr>
          <p:cNvPr id="52" name="CaixaDeTexto 51">
            <a:extLst>
              <a:ext uri="{FF2B5EF4-FFF2-40B4-BE49-F238E27FC236}">
                <a16:creationId xmlns:a16="http://schemas.microsoft.com/office/drawing/2014/main" id="{E8F778A2-107C-A95F-0941-E8B80965E8B3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Osaka" charset="-128"/>
                <a:cs typeface="+mn-cs"/>
              </a:rPr>
              <a:t>CAPÍTULO 7</a:t>
            </a:r>
          </a:p>
        </p:txBody>
      </p:sp>
      <p:pic>
        <p:nvPicPr>
          <p:cNvPr id="5125" name="Imagem 31" descr="Logos.tif">
            <a:extLst>
              <a:ext uri="{FF2B5EF4-FFF2-40B4-BE49-F238E27FC236}">
                <a16:creationId xmlns:a16="http://schemas.microsoft.com/office/drawing/2014/main" id="{1EB2BFF1-76C4-3AD1-23F2-476C1254E3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59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Rectangle 3">
            <a:extLst>
              <a:ext uri="{FF2B5EF4-FFF2-40B4-BE49-F238E27FC236}">
                <a16:creationId xmlns:a16="http://schemas.microsoft.com/office/drawing/2014/main" id="{777143E2-3520-1603-672C-24AFBC0708E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00063" y="1785938"/>
            <a:ext cx="8458200" cy="3844925"/>
          </a:xfrm>
        </p:spPr>
        <p:txBody>
          <a:bodyPr rtlCol="0">
            <a:normAutofit fontScale="85000" lnSpcReduction="20000"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pt-BR" b="1" dirty="0">
                <a:solidFill>
                  <a:schemeClr val="bg1"/>
                </a:solidFill>
                <a:latin typeface="+mj-lt"/>
                <a:ea typeface="+mn-ea"/>
              </a:rPr>
              <a:t>Algumas igrejas mudarão mais rapidamente que outras. 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endParaRPr lang="pt-BR" b="1" dirty="0">
              <a:solidFill>
                <a:schemeClr val="bg1"/>
              </a:solidFill>
              <a:latin typeface="+mj-lt"/>
              <a:ea typeface="+mn-ea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pt-BR" b="1" dirty="0">
                <a:solidFill>
                  <a:schemeClr val="bg1"/>
                </a:solidFill>
                <a:latin typeface="+mj-lt"/>
                <a:ea typeface="+mn-ea"/>
              </a:rPr>
              <a:t>O movimento na direção de restabelecer a igreja adventista relacional deve começar agora. 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endParaRPr lang="pt-BR" b="1" dirty="0">
              <a:solidFill>
                <a:schemeClr val="bg1"/>
              </a:solidFill>
              <a:latin typeface="+mj-lt"/>
              <a:ea typeface="+mn-ea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pt-BR" b="1" dirty="0">
                <a:solidFill>
                  <a:schemeClr val="bg1"/>
                </a:solidFill>
                <a:latin typeface="+mj-lt"/>
                <a:ea typeface="+mn-ea"/>
              </a:rPr>
              <a:t>Deus está no comando e espera que acreditemos em Sua orientação. 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endParaRPr lang="pt-BR" b="1" dirty="0">
              <a:solidFill>
                <a:schemeClr val="bg1"/>
              </a:solidFill>
              <a:latin typeface="+mj-lt"/>
              <a:ea typeface="+mn-ea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pt-BR" b="1" dirty="0">
                <a:solidFill>
                  <a:schemeClr val="bg1"/>
                </a:solidFill>
                <a:latin typeface="+mj-lt"/>
                <a:ea typeface="+mn-ea"/>
              </a:rPr>
              <a:t>Este é o caminho e não há retorno!</a:t>
            </a:r>
            <a:br>
              <a:rPr lang="pt-BR" b="1" dirty="0">
                <a:solidFill>
                  <a:schemeClr val="bg1"/>
                </a:solidFill>
                <a:latin typeface="+mj-lt"/>
                <a:ea typeface="+mn-ea"/>
              </a:rPr>
            </a:br>
            <a:endParaRPr lang="pt-BR" b="1" dirty="0">
              <a:solidFill>
                <a:schemeClr val="bg1"/>
              </a:solidFill>
              <a:latin typeface="+mj-lt"/>
              <a:ea typeface="+mn-ea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65D1E079-3D16-824D-AC50-D78C78578B44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Osaka" charset="-128"/>
                <a:cs typeface="+mn-cs"/>
              </a:rPr>
              <a:t>CAPÍTULO 7</a:t>
            </a:r>
          </a:p>
        </p:txBody>
      </p:sp>
      <p:pic>
        <p:nvPicPr>
          <p:cNvPr id="41988" name="Imagem 31" descr="Logos.tif">
            <a:extLst>
              <a:ext uri="{FF2B5EF4-FFF2-40B4-BE49-F238E27FC236}">
                <a16:creationId xmlns:a16="http://schemas.microsoft.com/office/drawing/2014/main" id="{C1B136A6-7560-B59D-4202-32959C7B36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5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25A92CA5-7043-69EA-AC4A-C8296CFDCD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85813" y="1428750"/>
            <a:ext cx="7810500" cy="4038600"/>
          </a:xfrm>
        </p:spPr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pt-BR" altLang="pt-BR" sz="4800" b="1">
                <a:solidFill>
                  <a:schemeClr val="bg1"/>
                </a:solidFill>
              </a:rPr>
              <a:t>Por que os pequenos grupos não tiveram continuidade em algumas igrejas?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B1918177-A0E0-8AC8-DD2E-860EBAE1093D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Osaka" charset="-128"/>
                <a:cs typeface="+mn-cs"/>
              </a:rPr>
              <a:t>CAPÍTULO 7</a:t>
            </a:r>
          </a:p>
        </p:txBody>
      </p:sp>
      <p:pic>
        <p:nvPicPr>
          <p:cNvPr id="6148" name="Imagem 31" descr="Logos.tif">
            <a:extLst>
              <a:ext uri="{FF2B5EF4-FFF2-40B4-BE49-F238E27FC236}">
                <a16:creationId xmlns:a16="http://schemas.microsoft.com/office/drawing/2014/main" id="{B1F55EDC-37A3-F7D0-CA44-CCF017AC6A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97376731-5F2F-8973-35A1-8B4F7271EB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8950" y="1500188"/>
            <a:ext cx="8229600" cy="1143000"/>
          </a:xfrm>
        </p:spPr>
        <p:txBody>
          <a:bodyPr/>
          <a:lstStyle/>
          <a:p>
            <a:pPr algn="l" eaLnBrk="1" hangingPunct="1"/>
            <a:r>
              <a:rPr lang="pt-BR" altLang="pt-BR" b="1">
                <a:solidFill>
                  <a:srgbClr val="FFC000"/>
                </a:solidFill>
              </a:rPr>
              <a:t>   </a:t>
            </a:r>
            <a:r>
              <a:rPr lang="pt-BR" altLang="pt-BR" sz="4000" b="1">
                <a:solidFill>
                  <a:srgbClr val="FFC000"/>
                </a:solidFill>
              </a:rPr>
              <a:t>Porque: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C344DC17-2166-6661-A63C-D1ED5DADAB6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71500" y="2571750"/>
            <a:ext cx="8278813" cy="3124200"/>
          </a:xfrm>
        </p:spPr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600" b="1" dirty="0">
                <a:solidFill>
                  <a:schemeClr val="bg1"/>
                </a:solidFill>
                <a:latin typeface="+mj-lt"/>
                <a:ea typeface="+mn-ea"/>
              </a:rPr>
              <a:t>Entrou como um programa a mais na agenda da igreja.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pt-BR" sz="3600" b="1" dirty="0">
              <a:solidFill>
                <a:schemeClr val="bg1"/>
              </a:solidFill>
              <a:latin typeface="+mj-lt"/>
              <a:ea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3600" b="1" dirty="0">
                <a:solidFill>
                  <a:schemeClr val="bg1"/>
                </a:solidFill>
                <a:latin typeface="+mj-lt"/>
                <a:ea typeface="+mn-ea"/>
              </a:rPr>
              <a:t>Começou pelo fato de estar na moda.</a:t>
            </a:r>
            <a:endParaRPr lang="pt-BR" sz="3600" b="1" dirty="0">
              <a:solidFill>
                <a:schemeClr val="bg1"/>
              </a:solidFill>
              <a:latin typeface="+mj-lt"/>
              <a:ea typeface="+mn-ea"/>
              <a:cs typeface="Times New Roman" pitchFamily="18" charset="0"/>
              <a:sym typeface="Wingdings" pitchFamily="2" charset="2"/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pt-BR" sz="3600" b="1" dirty="0">
              <a:solidFill>
                <a:schemeClr val="bg1"/>
              </a:solidFill>
              <a:latin typeface="+mj-lt"/>
              <a:ea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3600" b="1" dirty="0">
                <a:solidFill>
                  <a:schemeClr val="bg1"/>
                </a:solidFill>
                <a:latin typeface="+mj-lt"/>
                <a:ea typeface="+mn-ea"/>
              </a:rPr>
              <a:t>Não foi visto como o princípio organizador sobre o qual toda a igreja deve estar fundamentada.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81032895-32F5-068C-3217-AC96CB38420B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Osaka" charset="-128"/>
                <a:cs typeface="+mn-cs"/>
              </a:rPr>
              <a:t>CAPÍTULO 7</a:t>
            </a:r>
          </a:p>
        </p:txBody>
      </p:sp>
      <p:pic>
        <p:nvPicPr>
          <p:cNvPr id="7173" name="Imagem 31" descr="Logos.tif">
            <a:extLst>
              <a:ext uri="{FF2B5EF4-FFF2-40B4-BE49-F238E27FC236}">
                <a16:creationId xmlns:a16="http://schemas.microsoft.com/office/drawing/2014/main" id="{1C196194-96AE-A557-EF77-16DD3EAE81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0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C6CE8F64-1360-CF15-08C3-EBE5C56AE4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4375" y="1428750"/>
            <a:ext cx="7772400" cy="92868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600" b="1" dirty="0" err="1">
                <a:solidFill>
                  <a:srgbClr val="FFC000"/>
                </a:solidFill>
                <a:ea typeface="+mj-ea"/>
              </a:rPr>
              <a:t>Pré-requisitos</a:t>
            </a:r>
            <a:r>
              <a:rPr lang="pt-BR" sz="3600" b="1" dirty="0">
                <a:solidFill>
                  <a:srgbClr val="FFC000"/>
                </a:solidFill>
                <a:ea typeface="+mj-ea"/>
              </a:rPr>
              <a:t> para iniciar os </a:t>
            </a:r>
            <a:br>
              <a:rPr lang="pt-BR" sz="3600" b="1" dirty="0">
                <a:solidFill>
                  <a:srgbClr val="FFC000"/>
                </a:solidFill>
                <a:ea typeface="+mj-ea"/>
              </a:rPr>
            </a:br>
            <a:r>
              <a:rPr lang="pt-BR" sz="3600" b="1" dirty="0">
                <a:solidFill>
                  <a:srgbClr val="FFC000"/>
                </a:solidFill>
                <a:ea typeface="+mj-ea"/>
              </a:rPr>
              <a:t>Pequenos Grupos numa igreja: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5C70716D-E3C2-EACA-06B2-8102993B0E0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42938" y="2557463"/>
            <a:ext cx="8001000" cy="3228975"/>
          </a:xfrm>
        </p:spPr>
        <p:txBody>
          <a:bodyPr rtlCol="0">
            <a:normAutofit fontScale="70000" lnSpcReduction="20000"/>
          </a:bodyPr>
          <a:lstStyle/>
          <a:p>
            <a:pPr marL="457200" indent="-457200" eaLnBrk="1" fontAlgn="auto" hangingPunct="1">
              <a:lnSpc>
                <a:spcPct val="120000"/>
              </a:lnSpc>
              <a:spcAft>
                <a:spcPts val="0"/>
              </a:spcAft>
              <a:buFont typeface="Times" charset="0"/>
              <a:buAutoNum type="arabicPeriod"/>
              <a:defRPr/>
            </a:pPr>
            <a:r>
              <a:rPr lang="pt-BR" b="1" dirty="0">
                <a:solidFill>
                  <a:schemeClr val="bg1"/>
                </a:solidFill>
                <a:latin typeface="+mj-lt"/>
                <a:ea typeface="+mn-ea"/>
              </a:rPr>
              <a:t>Desenvolver o senso de missão.</a:t>
            </a:r>
          </a:p>
          <a:p>
            <a:pPr marL="457200" indent="-457200" eaLnBrk="1" fontAlgn="auto" hangingPunct="1">
              <a:lnSpc>
                <a:spcPct val="120000"/>
              </a:lnSpc>
              <a:spcAft>
                <a:spcPts val="0"/>
              </a:spcAft>
              <a:buFont typeface="Times" charset="0"/>
              <a:buAutoNum type="arabicPeriod"/>
              <a:defRPr/>
            </a:pPr>
            <a:r>
              <a:rPr lang="pt-BR" b="1" dirty="0">
                <a:solidFill>
                  <a:schemeClr val="bg1"/>
                </a:solidFill>
                <a:latin typeface="+mj-lt"/>
                <a:ea typeface="+mn-ea"/>
              </a:rPr>
              <a:t>Sentir paixão pelas pessoas perdidas e a responsabilidade de levá-las a Cristo.</a:t>
            </a:r>
          </a:p>
          <a:p>
            <a:pPr marL="457200" indent="-457200" eaLnBrk="1" fontAlgn="auto" hangingPunct="1">
              <a:lnSpc>
                <a:spcPct val="120000"/>
              </a:lnSpc>
              <a:spcAft>
                <a:spcPts val="0"/>
              </a:spcAft>
              <a:buFont typeface="Times" charset="0"/>
              <a:buAutoNum type="arabicPeriod"/>
              <a:defRPr/>
            </a:pPr>
            <a:r>
              <a:rPr lang="pt-BR" b="1" dirty="0">
                <a:solidFill>
                  <a:schemeClr val="bg1"/>
                </a:solidFill>
                <a:latin typeface="+mj-lt"/>
                <a:ea typeface="+mn-ea"/>
              </a:rPr>
              <a:t>Restaurar o ministério de todos os crentes – sacerdócio real. </a:t>
            </a:r>
          </a:p>
          <a:p>
            <a:pPr marL="457200" indent="-457200" eaLnBrk="1" fontAlgn="auto" hangingPunct="1">
              <a:lnSpc>
                <a:spcPct val="120000"/>
              </a:lnSpc>
              <a:spcAft>
                <a:spcPts val="0"/>
              </a:spcAft>
              <a:buFont typeface="Times" charset="0"/>
              <a:buAutoNum type="arabicPeriod"/>
              <a:defRPr/>
            </a:pPr>
            <a:r>
              <a:rPr lang="pt-BR" b="1" dirty="0">
                <a:solidFill>
                  <a:schemeClr val="bg1"/>
                </a:solidFill>
                <a:latin typeface="+mj-lt"/>
                <a:ea typeface="+mn-ea"/>
              </a:rPr>
              <a:t>Ser uma igreja comprometida.</a:t>
            </a:r>
          </a:p>
          <a:p>
            <a:pPr marL="457200" indent="-457200" eaLnBrk="1" fontAlgn="auto" hangingPunct="1">
              <a:lnSpc>
                <a:spcPct val="120000"/>
              </a:lnSpc>
              <a:spcAft>
                <a:spcPts val="0"/>
              </a:spcAft>
              <a:buFont typeface="Times" charset="0"/>
              <a:buAutoNum type="arabicPeriod"/>
              <a:defRPr/>
            </a:pPr>
            <a:r>
              <a:rPr lang="pt-BR" b="1" dirty="0">
                <a:solidFill>
                  <a:schemeClr val="bg1"/>
                </a:solidFill>
                <a:latin typeface="+mj-lt"/>
                <a:ea typeface="+mn-ea"/>
              </a:rPr>
              <a:t>Reconhecer o papel do pastor: </a:t>
            </a:r>
          </a:p>
          <a:p>
            <a:pPr marL="838200" lvl="1" indent="-381000"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pt-BR" b="1" dirty="0">
                <a:solidFill>
                  <a:schemeClr val="bg1"/>
                </a:solidFill>
                <a:latin typeface="+mj-lt"/>
                <a:ea typeface="+mn-ea"/>
              </a:rPr>
              <a:t>Treinar os membros para o ministério.</a:t>
            </a:r>
          </a:p>
          <a:p>
            <a:pPr marL="838200" lvl="1" indent="-381000"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pt-BR" b="1" dirty="0">
                <a:solidFill>
                  <a:schemeClr val="bg1"/>
                </a:solidFill>
                <a:latin typeface="+mj-lt"/>
                <a:ea typeface="+mn-ea"/>
              </a:rPr>
              <a:t>Evangelizar e abrir novas igrejas.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6A8E36C-5021-4CF5-4EA5-CB2C6E129EA9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Osaka" charset="-128"/>
                <a:cs typeface="+mn-cs"/>
              </a:rPr>
              <a:t>CAPÍTULO 7</a:t>
            </a:r>
          </a:p>
        </p:txBody>
      </p:sp>
      <p:pic>
        <p:nvPicPr>
          <p:cNvPr id="8197" name="Imagem 31" descr="Logos.tif">
            <a:extLst>
              <a:ext uri="{FF2B5EF4-FFF2-40B4-BE49-F238E27FC236}">
                <a16:creationId xmlns:a16="http://schemas.microsoft.com/office/drawing/2014/main" id="{B8BA73A5-4E63-B9C7-5C55-FB6F43C0CB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2253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>
            <a:extLst>
              <a:ext uri="{FF2B5EF4-FFF2-40B4-BE49-F238E27FC236}">
                <a16:creationId xmlns:a16="http://schemas.microsoft.com/office/drawing/2014/main" id="{92C1D698-2107-C608-9F62-B93637ED506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14375" y="2000250"/>
            <a:ext cx="7772400" cy="3429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800" b="1" dirty="0">
                <a:solidFill>
                  <a:schemeClr val="bg1"/>
                </a:solidFill>
                <a:latin typeface="+mj-lt"/>
                <a:ea typeface="+mn-ea"/>
              </a:rPr>
              <a:t>Para sermos fiéis à nossa herança bíblica e histórica, devemos reestruturar completamente a igreja local para que pequenos grupos se tornem o princípio organizador.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pt-BR" sz="2800" b="1" dirty="0">
              <a:solidFill>
                <a:schemeClr val="bg1"/>
              </a:solidFill>
              <a:latin typeface="+mj-lt"/>
              <a:ea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2800" b="1" dirty="0">
                <a:solidFill>
                  <a:schemeClr val="bg1"/>
                </a:solidFill>
                <a:latin typeface="+mj-lt"/>
                <a:ea typeface="+mn-ea"/>
              </a:rPr>
              <a:t>Cada membro deve estar comprometido com a missão da igreja e nunca sobrecarregar o pastor. 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75C1C294-87A9-BE1F-B0CC-7931FA8BFDA5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Osaka" charset="-128"/>
                <a:cs typeface="+mn-cs"/>
              </a:rPr>
              <a:t>CAPÍTULO 7</a:t>
            </a:r>
          </a:p>
        </p:txBody>
      </p:sp>
      <p:pic>
        <p:nvPicPr>
          <p:cNvPr id="9220" name="Imagem 31" descr="Logos.tif">
            <a:extLst>
              <a:ext uri="{FF2B5EF4-FFF2-40B4-BE49-F238E27FC236}">
                <a16:creationId xmlns:a16="http://schemas.microsoft.com/office/drawing/2014/main" id="{E7708965-2E29-EBE1-6DDE-B8505A9937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>
            <a:extLst>
              <a:ext uri="{FF2B5EF4-FFF2-40B4-BE49-F238E27FC236}">
                <a16:creationId xmlns:a16="http://schemas.microsoft.com/office/drawing/2014/main" id="{5862FCB2-C09B-7B06-F5B2-B0286BDA980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71563" y="2286000"/>
            <a:ext cx="7010400" cy="235743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600" b="1" dirty="0">
                <a:solidFill>
                  <a:schemeClr val="bg1"/>
                </a:solidFill>
                <a:latin typeface="+mj-lt"/>
                <a:ea typeface="+mn-ea"/>
              </a:rPr>
              <a:t>Esse quadro bíblico do papel dos membros e do pastor precisa ser recuperado pela igreja adventista moderna.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1A3C1E3-3036-BDCD-214A-B37AC27D0387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Osaka" charset="-128"/>
                <a:cs typeface="+mn-cs"/>
              </a:rPr>
              <a:t>CAPÍTULO 7</a:t>
            </a:r>
          </a:p>
        </p:txBody>
      </p:sp>
      <p:pic>
        <p:nvPicPr>
          <p:cNvPr id="10244" name="Imagem 31" descr="Logos.tif">
            <a:extLst>
              <a:ext uri="{FF2B5EF4-FFF2-40B4-BE49-F238E27FC236}">
                <a16:creationId xmlns:a16="http://schemas.microsoft.com/office/drawing/2014/main" id="{58476BB3-19FC-57FC-8D72-2B47A27284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2732</TotalTime>
  <Words>1714</Words>
  <Application>Microsoft Office PowerPoint</Application>
  <PresentationFormat>Apresentação na tela (4:3)</PresentationFormat>
  <Paragraphs>188</Paragraphs>
  <Slides>40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40</vt:i4>
      </vt:variant>
    </vt:vector>
  </HeadingPairs>
  <TitlesOfParts>
    <vt:vector size="48" baseType="lpstr">
      <vt:lpstr>Times</vt:lpstr>
      <vt:lpstr>Osaka</vt:lpstr>
      <vt:lpstr>Arial</vt:lpstr>
      <vt:lpstr>Calibri</vt:lpstr>
      <vt:lpstr>MS PGothic</vt:lpstr>
      <vt:lpstr>Times New Roman</vt:lpstr>
      <vt:lpstr>Wingdings</vt:lpstr>
      <vt:lpstr>Tema do Office</vt:lpstr>
      <vt:lpstr>Como Adventistas do Sétimo Dia professamos  ser um movimento bíblico, fundamentado totalmente  na Palavra de Deus como base da nossa fé e prática.</vt:lpstr>
      <vt:lpstr>Apresentação do PowerPoint</vt:lpstr>
      <vt:lpstr>Apresentação do PowerPoint</vt:lpstr>
      <vt:lpstr>Pequenos Grupos:</vt:lpstr>
      <vt:lpstr>Por que os pequenos grupos não tiveram continuidade em algumas igrejas?</vt:lpstr>
      <vt:lpstr>   Porque:</vt:lpstr>
      <vt:lpstr>Pré-requisitos para iniciar os  Pequenos Grupos numa igreja:</vt:lpstr>
      <vt:lpstr>Apresentação do PowerPoint</vt:lpstr>
      <vt:lpstr>Apresentação do PowerPoint</vt:lpstr>
      <vt:lpstr>Como uma igreja local se mantém sem depender tanto de um pastor?</vt:lpstr>
      <vt:lpstr>Apresentação do PowerPoint</vt:lpstr>
      <vt:lpstr>Como será a igreja de pequenos grupos?</vt:lpstr>
      <vt:lpstr>Apresentação do PowerPoint</vt:lpstr>
      <vt:lpstr>Apresentação do PowerPoint</vt:lpstr>
      <vt:lpstr>Apresentação do PowerPoint</vt:lpstr>
      <vt:lpstr>Líderes de Pequenos Grupos</vt:lpstr>
      <vt:lpstr>Apresentação do PowerPoint</vt:lpstr>
      <vt:lpstr>Apresentação do PowerPoint</vt:lpstr>
      <vt:lpstr>CONFRATERNIZAÇÃO - COMUNIDADE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subject/>
  <dc:creator/>
  <cp:keywords/>
  <dc:description/>
  <cp:lastModifiedBy>Pr. Marcelo Augusto de Carvalho</cp:lastModifiedBy>
  <cp:revision>233</cp:revision>
  <cp:lastPrinted>1904-01-01T00:00:00Z</cp:lastPrinted>
  <dcterms:created xsi:type="dcterms:W3CDTF">1904-01-01T00:00:00Z</dcterms:created>
  <dcterms:modified xsi:type="dcterms:W3CDTF">2026-05-24T04:40:27Z</dcterms:modified>
  <cp:category/>
</cp:coreProperties>
</file>