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3" r:id="rId4"/>
  </p:sldMasterIdLst>
  <p:sldIdLst>
    <p:sldId id="315" r:id="rId5"/>
    <p:sldId id="316" r:id="rId6"/>
    <p:sldId id="317" r:id="rId7"/>
    <p:sldId id="318" r:id="rId8"/>
    <p:sldId id="321" r:id="rId9"/>
    <p:sldId id="322" r:id="rId10"/>
    <p:sldId id="323" r:id="rId11"/>
    <p:sldId id="326" r:id="rId12"/>
    <p:sldId id="259" r:id="rId13"/>
    <p:sldId id="263" r:id="rId14"/>
    <p:sldId id="265" r:id="rId15"/>
    <p:sldId id="266" r:id="rId16"/>
    <p:sldId id="268" r:id="rId17"/>
    <p:sldId id="267" r:id="rId18"/>
    <p:sldId id="269" r:id="rId19"/>
    <p:sldId id="270" r:id="rId20"/>
    <p:sldId id="342" r:id="rId21"/>
    <p:sldId id="272" r:id="rId22"/>
    <p:sldId id="284" r:id="rId23"/>
    <p:sldId id="286" r:id="rId24"/>
    <p:sldId id="273" r:id="rId25"/>
    <p:sldId id="290" r:id="rId26"/>
    <p:sldId id="291" r:id="rId27"/>
    <p:sldId id="274" r:id="rId28"/>
    <p:sldId id="299" r:id="rId29"/>
    <p:sldId id="349" r:id="rId30"/>
    <p:sldId id="355" r:id="rId31"/>
    <p:sldId id="357" r:id="rId32"/>
    <p:sldId id="359" r:id="rId33"/>
    <p:sldId id="361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FF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7" autoAdjust="0"/>
    <p:restoredTop sz="98494" autoAdjust="0"/>
  </p:normalViewPr>
  <p:slideViewPr>
    <p:cSldViewPr>
      <p:cViewPr varScale="1">
        <p:scale>
          <a:sx n="70" d="100"/>
          <a:sy n="70" d="100"/>
        </p:scale>
        <p:origin x="17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4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53E5BA-E464-57B2-1676-51E4DAB268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2D4710-308A-F724-7A31-9BD0CC83C0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529AD0-3A4B-7FB6-6AC6-75EA194F0C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C39F2-85D1-40C9-AD97-AD5F9F51939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42337515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8624B2-4A8F-A958-1659-A0D8A3052C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B183FF-86C3-C13C-7249-56B806B779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577903-55DE-DA29-D877-6855EA92E2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489D76-3FFB-4CAF-A2B9-504E8EC8040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1730059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F270C3-3780-C077-E84A-D183F16756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6BC38C-32DD-59E4-C829-4B97117D37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E80DC7-0E52-6A15-AA5A-2DC284C2D6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88D81-70FE-4958-8EEC-666151C4611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1776910"/>
      </p:ext>
    </p:extLst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27F34B-A200-92A7-29AB-53AED1B640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C18B30-E884-E78E-27D5-2D02C893B3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1E9C86-B146-1571-1A67-19DD7E924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66405-7317-4CE8-BB7A-6082667E97D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8502560"/>
      </p:ext>
    </p:extLst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644961-E1BC-B6AF-6E08-8113DFA06D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45282B-3452-2B32-3760-021CE739F2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F90569-C352-829B-02B1-4148D50DD2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1B9B60-3E8C-4CB2-8682-C9B8D61776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47247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8775A2-85DC-855F-4243-4346835C78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262DA-69F5-E586-6D40-42D93ED1FB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A8E406-D182-4665-0E32-8C97B4A257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A2D4C2-FA05-410B-AD90-CA534B24CE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39085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179E48-E3A9-7C7C-D26B-C96304ABC7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D8A0A2-509E-60FD-20DF-D4F16B7A38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6824D-FD40-111D-C0CC-CE8072693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B48D9-E5F1-4299-A887-4E98AEFB069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7169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52800" y="1371600"/>
            <a:ext cx="2667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2667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3AA6FA-BE59-DE05-AAA3-A29C18A512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78F0130-5909-FED9-2B05-B5F87BFBC4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D3B7BE3-E1EB-7D46-2A3F-4323D712BF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7CE6E-D493-4364-AC19-C7B5309CE2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7679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82A172F-1943-4D30-9BE6-41002FB0C1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390319E-42A9-1B69-6020-53EFC8F468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AC2C5EA-715E-412C-796B-403BB16119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71672-33D6-49CE-82F3-D296FA1737D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0505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18EE435-E61D-F305-9F60-D8727387FA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C4DE67-F078-4D2F-3C36-3EDCC37A1D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A00FD7-32D6-26F2-1022-54D8622E18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1DA3C-9CED-4D31-80E0-776D04741DA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0214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7619B3E-A53B-3968-F940-F5840DC75D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BBF1DBB-0A16-5933-C4E6-E72931288C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50D2D5-D933-AD2D-0AD5-1203475670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A001A-2421-43A0-BF76-01F66531E49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0337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56FEC9-A339-B4D1-9A6F-AF74BC5AAF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6B479B-6C3A-6EAA-3547-0CF36FE980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0459A0-2A57-B8DC-583F-4EF49F021A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81985-80FC-44CD-A92B-3AB3284CEE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3107394"/>
      </p:ext>
    </p:extLst>
  </p:cSld>
  <p:clrMapOvr>
    <a:masterClrMapping/>
  </p:clrMapOvr>
  <p:transition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3D318B7-767E-C40C-0D7B-62EBD57C6D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ED2B55D-42B4-3707-9A51-3332BE5CD2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D0E10BA-E104-64DD-6A88-6BECA805C6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BE5AC-69A2-4526-8004-BF58EB1E24D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51319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BD5E437-8D60-B979-AF9D-E65A735A19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B936650-B6B3-85BD-6F5C-00ED7AB6F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BF2B384-9090-88F3-86ED-05C8060D6E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F3AAE-7FFA-49D8-A0F6-757DAB7FBCB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7899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8CE814-093E-CA6F-C383-513BAC29E2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7CB173-5AF9-ED4B-BC4F-068E192CAC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55648E-2629-343E-A1F1-DD37FF69FE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6817F-A0E4-4BE1-8307-03C2B4A3F03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4447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304800"/>
            <a:ext cx="2171700" cy="6248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62700" cy="6248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4DE4B2-96F6-7F74-18CC-998841FA74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D555FB-0268-3D11-11AB-A84E503EC6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1E708A-E16D-D38C-9680-4E554BC82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0C6FE-5845-4AA6-8948-ACB264DD11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0101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81F52E-28F0-4CA7-CEEA-F5DCADA1EF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00A366-9D55-140D-1079-A83FA149DD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0208E5-16D1-E855-BC91-257803BD5C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074F6-0579-4E44-8B85-B2040AD365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9529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D13E6A-4601-7AEC-E4E3-A07F864872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F4CD09-C830-CBD5-1FC5-3DD6879EE4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86E5B8-D9D4-1567-41D9-0D83A74F92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DA594-455C-4C5F-BC7E-D7C67622A13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0006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FED0EB-F2A1-B4D3-4578-D88982EFDB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7D3941-9A83-A916-DAAA-0983609083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517AB1-F905-33B0-0D0C-E40E35CE50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E952D0-27EC-4AB5-B717-564E38C1D4E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35919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E73CCD-AAFF-53E9-4C3E-FE7FFC559F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0315F2-3709-2B08-F312-1BC13D4705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1BDB60-C913-B6A8-B0EE-1550602838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843C5-842A-4DFE-8485-0DDFA3C34C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4928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0D25140-C675-BB74-135D-9581BC7A6E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841634-32A5-69E2-C97D-EF6A87E31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3054A91-1EBB-CE27-D1B0-144E91582D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94A59-21A1-4BFE-893E-DEB00B80023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97757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EF99FD9-E55E-C694-3F46-317A5FCA8F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B0E557-2B63-7CCC-07AB-58EA37D7F0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BA947C-368A-2B8E-366D-A860775A4E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42569-81AD-4729-914F-88B9FDB38F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335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8E5959-BC28-3B5E-14B1-A7DF7CE5C2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74E625-DDAF-0581-0C3B-5B1C28E237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E04207-F338-4C54-AD95-09F3DCAB7B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3CBE8-83EF-4F81-97E8-03661C95D8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0294096"/>
      </p:ext>
    </p:extLst>
  </p:cSld>
  <p:clrMapOvr>
    <a:masterClrMapping/>
  </p:clrMapOvr>
  <p:transition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3B7102B-AA9B-6825-823F-DEB0BB26FE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C68212D-3D3C-E97B-27A8-E8A52ECD7C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60B3FE9-4197-0F2F-3E07-A7A67CCAA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420997-C4D7-4C66-98C2-87C7A680E21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6920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8C316-D62F-A5F9-FD75-7394267579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FDEDAC-11E6-84D2-F249-03852AC14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2AAE79-FADD-9D3B-2C50-C65332C960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B8507-C263-4EC7-88A4-B4065D0B268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6685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019F44-EBCD-F42E-0A9D-9C66918747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6D104B-44AA-2714-761A-CC527F7541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22AB21-8987-0172-5F43-60277094B5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CD503-F417-49F4-A442-DF19A72158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09246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90C583-C341-442A-C2DE-A3498F4DBB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DD1EA6-2751-F029-3ADE-1C0CD66907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C8C03A-4E7D-B6CA-EA73-22309837B2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5A6433-8D21-4802-AA25-0382A347D5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33129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69157D-8CA5-9CE5-7982-6873971CE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77E776-CC2E-A9B9-6F99-131E1341CC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44F777-2D8C-075C-D0C9-E6A893E22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18A5E-252A-4039-B826-95E544A8970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6497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60CFFA-C8D9-1B98-4F7E-AEB4DC7F57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66DFF1-777F-212E-0945-51D29F9E98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7D0C0C-F7EB-22C2-E991-80C32B6B35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4622F-4558-4032-A5C1-7EC6269C94F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44608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B37060-EDA4-4F5A-743C-1C46549D30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56F718-6014-1E6A-8CF6-69FE80C4D1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E12BDE-9751-F990-46AB-92B7AA9F14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6B46D-F239-4BFB-8994-43FAE45853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40605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FAE3A9-5CE4-D2DD-7A5B-08146BDF3D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602D19-620E-36ED-08C7-F6A87FE58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3544B1-F197-D274-CF43-1F7F2BC820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87E67-A1F2-45E0-975D-53B498CF7BC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40549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8A1341-D51F-F250-F064-1B990BB981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C6FCB8-6ADE-5E2B-92F3-347A2B44EA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2313E5-7B32-4C68-E52F-1195754E60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8EB2F-19B5-4B4E-B8AC-BC04B1A4D79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11785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952194B-0B1D-FF22-8BE7-7E7CCB796E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58A2C25-8151-6402-6ACB-AA059CE4D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44F488-5561-DA01-FC84-309F35163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A1B18-A978-458D-8127-D0F42233ACB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437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CDB998-9035-8F24-5ED8-09CB99217C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98E1BF-E9FE-2E0E-8149-AFBA7F4B9C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B3950B-4521-C424-817B-30A987CB6F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57B29-C612-45B9-9BD2-154AC115538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4360417"/>
      </p:ext>
    </p:extLst>
  </p:cSld>
  <p:clrMapOvr>
    <a:masterClrMapping/>
  </p:clrMapOvr>
  <p:transition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9535138-6F4E-CBCF-50DB-FBD1BE8D74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EBBBE8-28DF-D46E-70A4-2BECE5C766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7AB64B7-9BB3-E501-CD80-94C851724F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DB766-7878-4B19-BDBA-D7C46D16AA0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20545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F81598A-2F17-94CF-87D8-CB55DD678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B66FDE-DBB8-E864-5AE1-53F72060FD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13FC9D-9BB1-97F1-22E9-C635EE563D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AEE57F-A7BB-4363-84CD-AD6EF12BFEB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24691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05816D-4848-99D1-ECC0-1BA63B1910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8571-D931-3B85-CB01-CCEF4290F3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EE2B43-95F1-2089-3340-69689488A9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2EABB-E4DB-470C-8D55-EDEB2BB718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9414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17CA1F-5C28-39B3-5186-3F21F54C14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17A37D-6E08-392C-D220-43E120DA6E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8F1431-BCAF-67EC-51B4-8D7EA90101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07D34-3277-4848-AF28-60AE81BCA04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3039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E33EBA-7E3F-E10E-7F31-A9B6466DBC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96002D-9705-7B8D-6FB6-C1F424DD35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24CFC6-FE0D-9C48-83D2-0CE21C4DC6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C4E213-CB47-4062-B55B-508E7BD8826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83607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2842D2-4A6F-04AF-2760-E3846F2C76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793851-025A-256B-222A-B40BCC916F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404B56-B61B-AE11-8FD6-A0E704A21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AE262-C8F0-421B-B426-A2E991C4F54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9614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B9A94EC-50B9-AC96-5896-9F2CB5A8FE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211086-C423-36AD-088B-4010CBBD28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BB0A8C1-B93E-49CF-6484-157A3929DF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A8434-413B-4051-BB95-35114D18A04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1095466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EEC3251-5A05-EFAB-5BF5-BAE885E9C5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74AB23-99B5-AAF9-CE3E-954CB01CF7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9A0FD17-DBF7-A856-B6B4-4BDFE44518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787AF-A0F3-4FB3-BE5B-7BF69C8989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0562578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9EFC12-B8FE-D839-9DFD-1AAE79F225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4AEB5B-3BCC-B0A5-4F4C-6E8E9CAF40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1E07CD8-B5AC-3787-E9A5-41EACE11C8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A93AD-D4FD-4F09-8CFB-911F3241577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2956460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CCA752-F87C-1443-D608-A00C5FC86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DE2E52-D46D-35AE-A79F-1B81E2C67F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9CA764-8B7C-81AF-A6EF-403493B64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CD081-B37F-481D-A3F3-967F737519C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4484052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F9F498-3AC6-373D-1341-1855E6B31B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F5BD8-C150-9AD8-8D27-2ABB6A9FA5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44D3E7-4544-8F9D-5AC2-3FA70E362B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9106E-ED40-4144-8A73-0A12999E018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0325067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EC8C3B3-B385-349D-257D-12EFA9B24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E6F5757-7FCD-C43A-A423-6DFC87AC83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1FF2737D-7297-E862-8199-DCFFC57A91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B5B5CFD0-7341-8E67-F20E-24D75C9985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A217CB99-BB46-470D-CA38-8A62CBFF14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76D721BA-7E3D-4539-89D2-0E0C71D21BF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2CC7720-DDDC-2F91-9AA0-8E382A0B0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52800" y="1371600"/>
            <a:ext cx="5486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9B0C4E0F-E4FE-6D01-1BDF-A317F1FCCC4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C70EBDB4-D43B-6F38-BC59-C07B508E00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ABC2F3D2-085B-BCAF-038B-707C81DDCD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C121F18B-3C09-4B3E-9A9B-E542AC2FF560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C92ADF8B-29EB-9CA0-FF28-2AC748C45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CC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CC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CC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CC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 i="1">
          <a:solidFill>
            <a:srgbClr val="CC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 i="1">
          <a:solidFill>
            <a:srgbClr val="CC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 i="1">
          <a:solidFill>
            <a:srgbClr val="CC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 i="1">
          <a:solidFill>
            <a:srgbClr val="CC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§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rgbClr val="CC66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C8CA3E2-9FFA-F5B8-A5C1-6ACD8C51E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17AEB10-5756-CCD5-BC27-3A4DBDC755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223236" name="Rectangle 4">
            <a:extLst>
              <a:ext uri="{FF2B5EF4-FFF2-40B4-BE49-F238E27FC236}">
                <a16:creationId xmlns:a16="http://schemas.microsoft.com/office/drawing/2014/main" id="{34DEDFDD-C47F-EB80-621B-25196403E4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3237" name="Rectangle 5">
            <a:extLst>
              <a:ext uri="{FF2B5EF4-FFF2-40B4-BE49-F238E27FC236}">
                <a16:creationId xmlns:a16="http://schemas.microsoft.com/office/drawing/2014/main" id="{19ECB699-AA18-F0D9-1103-B37BF6BA81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3238" name="Rectangle 6">
            <a:extLst>
              <a:ext uri="{FF2B5EF4-FFF2-40B4-BE49-F238E27FC236}">
                <a16:creationId xmlns:a16="http://schemas.microsoft.com/office/drawing/2014/main" id="{7E8DAD1D-23A0-22E0-4077-3AC703A799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4149B8-7ACB-48BE-9C67-FA4E5F86FC1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3900B83-AFA7-29A1-EFC9-333D1D9F7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9C19092-2B7F-4184-874F-F9B75336BB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293892" name="Rectangle 4">
            <a:extLst>
              <a:ext uri="{FF2B5EF4-FFF2-40B4-BE49-F238E27FC236}">
                <a16:creationId xmlns:a16="http://schemas.microsoft.com/office/drawing/2014/main" id="{72E813C4-7CE2-31C4-C1A0-FFF4D73E1B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93893" name="Rectangle 5">
            <a:extLst>
              <a:ext uri="{FF2B5EF4-FFF2-40B4-BE49-F238E27FC236}">
                <a16:creationId xmlns:a16="http://schemas.microsoft.com/office/drawing/2014/main" id="{F1290701-5DCE-180B-BBBB-D4E92C1553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93894" name="Rectangle 6">
            <a:extLst>
              <a:ext uri="{FF2B5EF4-FFF2-40B4-BE49-F238E27FC236}">
                <a16:creationId xmlns:a16="http://schemas.microsoft.com/office/drawing/2014/main" id="{D44A693D-E9FA-4A33-EE06-8A2F5BDBBC4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0D1B6DB5-F011-42CA-B254-471B9A140AB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30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6.bin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8.x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C147A05-B908-41E8-6760-3455328A99AE}"/>
              </a:ext>
            </a:extLst>
          </p:cNvPr>
          <p:cNvSpPr txBox="1"/>
          <p:nvPr/>
        </p:nvSpPr>
        <p:spPr>
          <a:xfrm>
            <a:off x="6286512" y="201019"/>
            <a:ext cx="264320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8</a:t>
            </a:r>
          </a:p>
        </p:txBody>
      </p:sp>
      <p:pic>
        <p:nvPicPr>
          <p:cNvPr id="12291" name="Imagem 31" descr="Logos.tif">
            <a:extLst>
              <a:ext uri="{FF2B5EF4-FFF2-40B4-BE49-F238E27FC236}">
                <a16:creationId xmlns:a16="http://schemas.microsoft.com/office/drawing/2014/main" id="{25C5ED32-6E91-8FDC-D282-580F404D4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2F2CD7A-FFC3-58D8-12BA-0B1A4153555B}"/>
              </a:ext>
            </a:extLst>
          </p:cNvPr>
          <p:cNvSpPr/>
          <p:nvPr/>
        </p:nvSpPr>
        <p:spPr>
          <a:xfrm>
            <a:off x="925970" y="3490272"/>
            <a:ext cx="7292061" cy="193899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O EVANGELISTA E OS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PEQUENOS GRUPOS</a:t>
            </a:r>
          </a:p>
        </p:txBody>
      </p:sp>
      <p:pic>
        <p:nvPicPr>
          <p:cNvPr id="12293" name="Imagem 9" descr="Logo PG.tif">
            <a:extLst>
              <a:ext uri="{FF2B5EF4-FFF2-40B4-BE49-F238E27FC236}">
                <a16:creationId xmlns:a16="http://schemas.microsoft.com/office/drawing/2014/main" id="{0CB594BD-824D-4734-AA2A-40A723492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1500188"/>
            <a:ext cx="201295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E9C1AA3-57A5-D81B-41FA-130A51F46D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2000250"/>
            <a:ext cx="8143875" cy="3046413"/>
          </a:xfrm>
        </p:spPr>
        <p:txBody>
          <a:bodyPr/>
          <a:lstStyle/>
          <a:p>
            <a:pPr algn="ctr" eaLnBrk="1" hangingPunct="1">
              <a:lnSpc>
                <a:spcPct val="140000"/>
              </a:lnSpc>
              <a:buFont typeface="Wingdings" panose="05000000000000000000" pitchFamily="2" charset="2"/>
              <a:buNone/>
              <a:defRPr/>
            </a:pPr>
            <a:r>
              <a:rPr lang="pt-BR" sz="4800">
                <a:solidFill>
                  <a:schemeClr val="bg1"/>
                </a:solidFill>
                <a:cs typeface="Times New Roman" pitchFamily="18" charset="0"/>
              </a:rPr>
              <a:t>	Através dos séculos, houve um afastamento gradual deste ideal Bíblico</a:t>
            </a:r>
          </a:p>
          <a:p>
            <a:pPr eaLnBrk="1" hangingPunct="1">
              <a:lnSpc>
                <a:spcPct val="140000"/>
              </a:lnSpc>
              <a:defRPr/>
            </a:pPr>
            <a:endParaRPr lang="pt-BR" sz="4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5751716-1523-2657-5C7F-14EBB7FF0872}"/>
              </a:ext>
            </a:extLst>
          </p:cNvPr>
          <p:cNvSpPr txBox="1"/>
          <p:nvPr/>
        </p:nvSpPr>
        <p:spPr>
          <a:xfrm>
            <a:off x="6929454" y="6429396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8</a:t>
            </a:r>
          </a:p>
        </p:txBody>
      </p:sp>
      <p:pic>
        <p:nvPicPr>
          <p:cNvPr id="19460" name="Imagem 31" descr="Logos.tif">
            <a:extLst>
              <a:ext uri="{FF2B5EF4-FFF2-40B4-BE49-F238E27FC236}">
                <a16:creationId xmlns:a16="http://schemas.microsoft.com/office/drawing/2014/main" id="{F69DB43B-0FC9-03A0-BEB0-9532C9E69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8B5B1EF-4EC6-9A42-8775-BBBEE5505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0188" y="1214438"/>
            <a:ext cx="7000875" cy="1285875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i="0">
                <a:solidFill>
                  <a:srgbClr val="FFC000"/>
                </a:solidFill>
                <a:cs typeface="Times New Roman" pitchFamily="18" charset="0"/>
              </a:rPr>
              <a:t>A Igreja Adventista primitiva.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F8552FD-45B2-0F1F-F877-5DB46489E2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7188" y="2500313"/>
            <a:ext cx="8534400" cy="3100387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pt-BR">
                <a:solidFill>
                  <a:schemeClr val="bg1"/>
                </a:solidFill>
                <a:cs typeface="Times New Roman" pitchFamily="18" charset="0"/>
              </a:rPr>
              <a:t>Seguiu de perto o modelo o Novo Testamento:</a:t>
            </a:r>
          </a:p>
          <a:p>
            <a:pPr lvl="1" eaLnBrk="1" hangingPunct="1">
              <a:lnSpc>
                <a:spcPct val="130000"/>
              </a:lnSpc>
              <a:buClr>
                <a:schemeClr val="bg1"/>
              </a:buClr>
              <a:defRPr/>
            </a:pPr>
            <a:r>
              <a:rPr lang="pt-BR">
                <a:solidFill>
                  <a:schemeClr val="bg1"/>
                </a:solidFill>
                <a:cs typeface="Times New Roman" pitchFamily="18" charset="0"/>
              </a:rPr>
              <a:t>Os pastores evangelizavam.</a:t>
            </a:r>
          </a:p>
          <a:p>
            <a:pPr lvl="1" eaLnBrk="1" hangingPunct="1">
              <a:lnSpc>
                <a:spcPct val="130000"/>
              </a:lnSpc>
              <a:buClr>
                <a:schemeClr val="bg1"/>
              </a:buClr>
              <a:defRPr/>
            </a:pPr>
            <a:r>
              <a:rPr lang="pt-BR">
                <a:solidFill>
                  <a:schemeClr val="bg1"/>
                </a:solidFill>
                <a:cs typeface="Times New Roman" pitchFamily="18" charset="0"/>
              </a:rPr>
              <a:t>Os membros cuidavam das igrejas.</a:t>
            </a:r>
          </a:p>
          <a:p>
            <a:pPr lvl="1" eaLnBrk="1" hangingPunct="1">
              <a:lnSpc>
                <a:spcPct val="130000"/>
              </a:lnSpc>
              <a:buClr>
                <a:schemeClr val="bg1"/>
              </a:buClr>
              <a:defRPr/>
            </a:pPr>
            <a:r>
              <a:rPr lang="pt-BR">
                <a:solidFill>
                  <a:schemeClr val="bg1"/>
                </a:solidFill>
                <a:cs typeface="Times New Roman" pitchFamily="18" charset="0"/>
              </a:rPr>
              <a:t>A apostasia neste período era muito menor.</a:t>
            </a:r>
          </a:p>
          <a:p>
            <a:pPr lvl="1" eaLnBrk="1" hangingPunct="1">
              <a:lnSpc>
                <a:spcPct val="130000"/>
              </a:lnSpc>
              <a:buClr>
                <a:schemeClr val="bg1"/>
              </a:buClr>
              <a:defRPr/>
            </a:pPr>
            <a:r>
              <a:rPr lang="pt-BR">
                <a:solidFill>
                  <a:schemeClr val="bg1"/>
                </a:solidFill>
                <a:cs typeface="Times New Roman" pitchFamily="18" charset="0"/>
              </a:rPr>
              <a:t>A Igreja experimentou um crescimento extraordinário.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93B5E14-DC4D-1B63-0F06-5CC034F4F880}"/>
              </a:ext>
            </a:extLst>
          </p:cNvPr>
          <p:cNvSpPr txBox="1"/>
          <p:nvPr/>
        </p:nvSpPr>
        <p:spPr>
          <a:xfrm>
            <a:off x="6929454" y="6429396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8</a:t>
            </a:r>
          </a:p>
        </p:txBody>
      </p:sp>
      <p:pic>
        <p:nvPicPr>
          <p:cNvPr id="20485" name="Imagem 31" descr="Logos.tif">
            <a:extLst>
              <a:ext uri="{FF2B5EF4-FFF2-40B4-BE49-F238E27FC236}">
                <a16:creationId xmlns:a16="http://schemas.microsoft.com/office/drawing/2014/main" id="{EE1EA100-976F-4D20-AA54-8C97145DF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15F9046-5987-232C-020E-6FD1F33073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7188" y="2071688"/>
            <a:ext cx="8429625" cy="2752725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pt-BR" sz="4400">
                <a:solidFill>
                  <a:schemeClr val="bg1"/>
                </a:solidFill>
                <a:cs typeface="Times New Roman" pitchFamily="18" charset="0"/>
              </a:rPr>
              <a:t>Os adventistas primitivos assistiam a três serviços religiosos básicos todas as semanas.</a:t>
            </a:r>
            <a:endParaRPr lang="pt-BR" sz="440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3410E81-9F1D-0858-0016-929B6197453D}"/>
              </a:ext>
            </a:extLst>
          </p:cNvPr>
          <p:cNvSpPr txBox="1"/>
          <p:nvPr/>
        </p:nvSpPr>
        <p:spPr>
          <a:xfrm>
            <a:off x="6929454" y="6429396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8</a:t>
            </a:r>
          </a:p>
        </p:txBody>
      </p:sp>
      <p:pic>
        <p:nvPicPr>
          <p:cNvPr id="21508" name="Imagem 31" descr="Logos.tif">
            <a:extLst>
              <a:ext uri="{FF2B5EF4-FFF2-40B4-BE49-F238E27FC236}">
                <a16:creationId xmlns:a16="http://schemas.microsoft.com/office/drawing/2014/main" id="{B0D4B1F1-6CAA-60BC-4784-D0B4D8768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>
            <a:extLst>
              <a:ext uri="{FF2B5EF4-FFF2-40B4-BE49-F238E27FC236}">
                <a16:creationId xmlns:a16="http://schemas.microsoft.com/office/drawing/2014/main" id="{16B74CCE-68FE-5C6B-31A6-05C31A9E1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3143250"/>
            <a:ext cx="8286750" cy="14287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pt-BR" sz="3600">
                <a:solidFill>
                  <a:schemeClr val="bg1"/>
                </a:solidFill>
                <a:cs typeface="Times New Roman" pitchFamily="18" charset="0"/>
              </a:rPr>
              <a:t>Por meio da Escola Sabatina eles cresciam no conhecimento da Palavra de Deus.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F58427D-2911-C959-84DD-98B8E8ABBA29}"/>
              </a:ext>
            </a:extLst>
          </p:cNvPr>
          <p:cNvSpPr txBox="1"/>
          <p:nvPr/>
        </p:nvSpPr>
        <p:spPr>
          <a:xfrm>
            <a:off x="1357290" y="1785926"/>
            <a:ext cx="642942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</a:rPr>
              <a:t>1. ESCOLA SABATINA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D2465C0-FA3C-8202-8784-38B8B08C11EB}"/>
              </a:ext>
            </a:extLst>
          </p:cNvPr>
          <p:cNvSpPr txBox="1"/>
          <p:nvPr/>
        </p:nvSpPr>
        <p:spPr>
          <a:xfrm>
            <a:off x="6929454" y="6429396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8</a:t>
            </a:r>
          </a:p>
        </p:txBody>
      </p:sp>
      <p:pic>
        <p:nvPicPr>
          <p:cNvPr id="22535" name="Imagem 31" descr="Logos.tif">
            <a:extLst>
              <a:ext uri="{FF2B5EF4-FFF2-40B4-BE49-F238E27FC236}">
                <a16:creationId xmlns:a16="http://schemas.microsoft.com/office/drawing/2014/main" id="{375678F2-D5F3-7623-403A-66DCC279A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23B3385E-F9B2-9F74-93AB-906C33D9C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75" y="2790825"/>
            <a:ext cx="7673975" cy="263842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pt-BR" sz="3200">
                <a:solidFill>
                  <a:schemeClr val="bg1"/>
                </a:solidFill>
                <a:cs typeface="Times New Roman" pitchFamily="18" charset="0"/>
              </a:rPr>
              <a:t>Cada sábado se encontravam na igreja, louvando ao Senhor.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pt-BR" sz="3200">
                <a:solidFill>
                  <a:schemeClr val="bg1"/>
                </a:solidFill>
                <a:cs typeface="Times New Roman" pitchFamily="18" charset="0"/>
              </a:rPr>
              <a:t>Isso lhes proporcionava o sentimento de pertencerem a um corpo de crentes.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A7D2A56-06DD-48A2-005A-6536D4D7BF15}"/>
              </a:ext>
            </a:extLst>
          </p:cNvPr>
          <p:cNvSpPr txBox="1"/>
          <p:nvPr/>
        </p:nvSpPr>
        <p:spPr>
          <a:xfrm>
            <a:off x="1357290" y="1785926"/>
            <a:ext cx="642942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</a:rPr>
              <a:t>2. O CULTO DE SÁBADO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666BE24-1B6C-BC20-7028-88E612F64C26}"/>
              </a:ext>
            </a:extLst>
          </p:cNvPr>
          <p:cNvSpPr txBox="1"/>
          <p:nvPr/>
        </p:nvSpPr>
        <p:spPr>
          <a:xfrm>
            <a:off x="6929454" y="6429396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8</a:t>
            </a:r>
          </a:p>
        </p:txBody>
      </p:sp>
      <p:pic>
        <p:nvPicPr>
          <p:cNvPr id="23559" name="Imagem 31" descr="Logos.tif">
            <a:extLst>
              <a:ext uri="{FF2B5EF4-FFF2-40B4-BE49-F238E27FC236}">
                <a16:creationId xmlns:a16="http://schemas.microsoft.com/office/drawing/2014/main" id="{0FC32896-A46F-138F-EB5A-577B7D3D1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>
            <a:extLst>
              <a:ext uri="{FF2B5EF4-FFF2-40B4-BE49-F238E27FC236}">
                <a16:creationId xmlns:a16="http://schemas.microsoft.com/office/drawing/2014/main" id="{FF3AD978-1E93-8A87-5904-CCCCC0EF60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2938" y="3143250"/>
            <a:ext cx="7429500" cy="1571625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pt-BR" sz="3200" dirty="0">
                <a:solidFill>
                  <a:schemeClr val="bg1"/>
                </a:solidFill>
                <a:cs typeface="Times New Roman" pitchFamily="18" charset="0"/>
              </a:rPr>
              <a:t>No Pequeno Grupo havia crescimento espiritual dos membros e evangelismo. </a:t>
            </a:r>
          </a:p>
          <a:p>
            <a:pPr eaLnBrk="1" hangingPunct="1">
              <a:buClr>
                <a:schemeClr val="bg1"/>
              </a:buClr>
              <a:buFont typeface="Arial" pitchFamily="34" charset="0"/>
              <a:buChar char="•"/>
              <a:defRPr/>
            </a:pPr>
            <a:endParaRPr lang="pt-BR" sz="3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DE7567A-CCC2-30B2-9B10-A8F110C371DC}"/>
              </a:ext>
            </a:extLst>
          </p:cNvPr>
          <p:cNvSpPr txBox="1"/>
          <p:nvPr/>
        </p:nvSpPr>
        <p:spPr>
          <a:xfrm>
            <a:off x="1357290" y="1785926"/>
            <a:ext cx="642942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</a:rPr>
              <a:t>3. PEQUENOS GRUPOS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07330C2-3C3A-6F12-1F68-84C25D6AD437}"/>
              </a:ext>
            </a:extLst>
          </p:cNvPr>
          <p:cNvSpPr txBox="1"/>
          <p:nvPr/>
        </p:nvSpPr>
        <p:spPr>
          <a:xfrm>
            <a:off x="6929454" y="6429396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8</a:t>
            </a:r>
          </a:p>
        </p:txBody>
      </p:sp>
      <p:pic>
        <p:nvPicPr>
          <p:cNvPr id="24583" name="Imagem 31" descr="Logos.tif">
            <a:extLst>
              <a:ext uri="{FF2B5EF4-FFF2-40B4-BE49-F238E27FC236}">
                <a16:creationId xmlns:a16="http://schemas.microsoft.com/office/drawing/2014/main" id="{2008B7EE-4CE5-5B26-D20B-B34BEB4B8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81CF14A-6404-8548-71E3-2C2C132F9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0"/>
            <a:ext cx="5486400" cy="838200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i="0">
                <a:solidFill>
                  <a:schemeClr val="bg1"/>
                </a:solidFill>
                <a:cs typeface="Times New Roman" pitchFamily="18" charset="0"/>
              </a:rPr>
              <a:t>A IGREJA DO FUTURO</a:t>
            </a:r>
            <a:endParaRPr lang="pt-BR" i="0" u="sng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8DE92A6-32F1-414D-610D-8F6C84F70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75" y="2428875"/>
            <a:ext cx="7858125" cy="2643188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pt-BR" sz="3600" dirty="0">
                <a:solidFill>
                  <a:schemeClr val="bg1"/>
                </a:solidFill>
                <a:cs typeface="Times New Roman" pitchFamily="18" charset="0"/>
              </a:rPr>
              <a:t>Precisará voltar às suas origens e renovar seus métodos de trabalho aliviar a carga do pastor e envolver os membros no ministério.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607B429-A006-7026-B2F6-7E8F170977F2}"/>
              </a:ext>
            </a:extLst>
          </p:cNvPr>
          <p:cNvSpPr txBox="1"/>
          <p:nvPr/>
        </p:nvSpPr>
        <p:spPr>
          <a:xfrm>
            <a:off x="6929454" y="6429396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8</a:t>
            </a:r>
          </a:p>
        </p:txBody>
      </p:sp>
      <p:pic>
        <p:nvPicPr>
          <p:cNvPr id="25605" name="Imagem 31" descr="Logos.tif">
            <a:extLst>
              <a:ext uri="{FF2B5EF4-FFF2-40B4-BE49-F238E27FC236}">
                <a16:creationId xmlns:a16="http://schemas.microsoft.com/office/drawing/2014/main" id="{FDAE067F-72BF-D270-7951-F8C977DA8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B551D66-18F5-0B34-E690-AAE42E4067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4438" y="1571625"/>
            <a:ext cx="7072312" cy="3786188"/>
          </a:xfrm>
        </p:spPr>
        <p:txBody>
          <a:bodyPr/>
          <a:lstStyle/>
          <a:p>
            <a:pPr eaLnBrk="1" hangingPunct="1">
              <a:defRPr/>
            </a:pPr>
            <a:r>
              <a:rPr lang="pt-BR" sz="8000" i="0">
                <a:solidFill>
                  <a:schemeClr val="bg1"/>
                </a:solidFill>
                <a:cs typeface="Times New Roman" pitchFamily="18" charset="0"/>
              </a:rPr>
              <a:t>Isto envolve três desafios:</a:t>
            </a:r>
            <a:endParaRPr lang="pt-BR" sz="8000" i="0" u="sng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3A28195-F6C3-2857-FE49-EA6D8F37D6CE}"/>
              </a:ext>
            </a:extLst>
          </p:cNvPr>
          <p:cNvSpPr txBox="1"/>
          <p:nvPr/>
        </p:nvSpPr>
        <p:spPr>
          <a:xfrm>
            <a:off x="6929454" y="6429396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8</a:t>
            </a:r>
          </a:p>
        </p:txBody>
      </p:sp>
      <p:pic>
        <p:nvPicPr>
          <p:cNvPr id="26628" name="Imagem 31" descr="Logos.tif">
            <a:extLst>
              <a:ext uri="{FF2B5EF4-FFF2-40B4-BE49-F238E27FC236}">
                <a16:creationId xmlns:a16="http://schemas.microsoft.com/office/drawing/2014/main" id="{9E27A7B9-7966-0250-BDFD-76B1714A2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>
            <a:extLst>
              <a:ext uri="{FF2B5EF4-FFF2-40B4-BE49-F238E27FC236}">
                <a16:creationId xmlns:a16="http://schemas.microsoft.com/office/drawing/2014/main" id="{8F1623D0-5377-A081-E835-EC66C4809E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7250" y="2714625"/>
            <a:ext cx="7643813" cy="2786063"/>
          </a:xfrm>
        </p:spPr>
        <p:txBody>
          <a:bodyPr/>
          <a:lstStyle/>
          <a:p>
            <a:pPr marL="533400" indent="-533400" eaLnBrk="1" hangingPunct="1"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pt-BR" sz="3600">
                <a:solidFill>
                  <a:schemeClr val="bg1"/>
                </a:solidFill>
                <a:cs typeface="Times New Roman" pitchFamily="18" charset="0"/>
              </a:rPr>
              <a:t>Treinar, </a:t>
            </a:r>
          </a:p>
          <a:p>
            <a:pPr marL="533400" indent="-533400" eaLnBrk="1" hangingPunct="1"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pt-BR" sz="3600">
                <a:solidFill>
                  <a:schemeClr val="bg1"/>
                </a:solidFill>
                <a:cs typeface="Times New Roman" pitchFamily="18" charset="0"/>
              </a:rPr>
              <a:t>Inspirar, </a:t>
            </a:r>
          </a:p>
          <a:p>
            <a:pPr marL="533400" indent="-533400" eaLnBrk="1" hangingPunct="1"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pt-BR" sz="3600">
                <a:solidFill>
                  <a:schemeClr val="bg1"/>
                </a:solidFill>
                <a:cs typeface="Times New Roman" pitchFamily="18" charset="0"/>
              </a:rPr>
              <a:t>Equipar e </a:t>
            </a:r>
          </a:p>
          <a:p>
            <a:pPr marL="533400" indent="-533400" eaLnBrk="1" hangingPunct="1"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pt-BR" sz="3600">
                <a:solidFill>
                  <a:schemeClr val="bg1"/>
                </a:solidFill>
                <a:cs typeface="Times New Roman" pitchFamily="18" charset="0"/>
              </a:rPr>
              <a:t>Evangelizar.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5FE9A7D-680D-477F-66C6-57EB9BEC5539}"/>
              </a:ext>
            </a:extLst>
          </p:cNvPr>
          <p:cNvSpPr txBox="1"/>
          <p:nvPr/>
        </p:nvSpPr>
        <p:spPr>
          <a:xfrm>
            <a:off x="571472" y="1785926"/>
            <a:ext cx="814393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</a:rPr>
              <a:t>1. O PASTOR TER COMO PRINCIPAL TRABALHO: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20F7DFD-1D30-0FDE-6DEE-0F109A49A88C}"/>
              </a:ext>
            </a:extLst>
          </p:cNvPr>
          <p:cNvSpPr txBox="1"/>
          <p:nvPr/>
        </p:nvSpPr>
        <p:spPr>
          <a:xfrm>
            <a:off x="6929454" y="6429396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8</a:t>
            </a:r>
          </a:p>
        </p:txBody>
      </p:sp>
      <p:pic>
        <p:nvPicPr>
          <p:cNvPr id="27655" name="Imagem 31" descr="Logos.tif">
            <a:extLst>
              <a:ext uri="{FF2B5EF4-FFF2-40B4-BE49-F238E27FC236}">
                <a16:creationId xmlns:a16="http://schemas.microsoft.com/office/drawing/2014/main" id="{18FE1534-54EB-BEBF-813E-E6FBC510E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>
            <a:extLst>
              <a:ext uri="{FF2B5EF4-FFF2-40B4-BE49-F238E27FC236}">
                <a16:creationId xmlns:a16="http://schemas.microsoft.com/office/drawing/2014/main" id="{BB49B557-4EA9-B2A7-6305-1937950596E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0063" y="1857375"/>
            <a:ext cx="7929562" cy="3857625"/>
          </a:xfrm>
        </p:spPr>
        <p:txBody>
          <a:bodyPr/>
          <a:lstStyle/>
          <a:p>
            <a:pPr marL="447675" indent="-447675" algn="ctr" eaLnBrk="1" hangingPunct="1">
              <a:lnSpc>
                <a:spcPct val="90000"/>
              </a:lnSpc>
              <a:buFontTx/>
              <a:buNone/>
            </a:pPr>
            <a:r>
              <a:rPr lang="pt-BR" altLang="pt-BR" b="1">
                <a:solidFill>
                  <a:schemeClr val="bg1"/>
                </a:solidFill>
              </a:rPr>
              <a:t>	</a:t>
            </a:r>
            <a:r>
              <a:rPr lang="pt-BR" altLang="pt-BR" sz="4000" b="1">
                <a:solidFill>
                  <a:schemeClr val="bg1"/>
                </a:solidFill>
              </a:rPr>
              <a:t>O melhor auxílio que os ministros podem prestar aos membros de nossas igrejas, não é pregar-lhes sermões, mas planejar trabalho para eles. Daí a cada um, uma obra a fazer e bem de outros. </a:t>
            </a:r>
          </a:p>
          <a:p>
            <a:pPr marL="447675" indent="-447675" algn="ctr" eaLnBrk="1" hangingPunct="1">
              <a:lnSpc>
                <a:spcPct val="90000"/>
              </a:lnSpc>
              <a:buFontTx/>
              <a:buNone/>
            </a:pPr>
            <a:r>
              <a:rPr lang="pt-BR" altLang="pt-BR" sz="2400" b="1" i="1">
                <a:solidFill>
                  <a:srgbClr val="FFC000"/>
                </a:solidFill>
              </a:rPr>
              <a:t>Serviço Cristão, 69.</a:t>
            </a:r>
          </a:p>
          <a:p>
            <a:pPr marL="447675" indent="-447675" eaLnBrk="1" hangingPunct="1">
              <a:lnSpc>
                <a:spcPct val="90000"/>
              </a:lnSpc>
            </a:pPr>
            <a:endParaRPr lang="pt-BR" altLang="pt-BR" sz="1800" b="1">
              <a:solidFill>
                <a:schemeClr val="bg1"/>
              </a:solidFill>
            </a:endParaRPr>
          </a:p>
          <a:p>
            <a:pPr marL="447675" indent="-447675" eaLnBrk="1" hangingPunct="1">
              <a:lnSpc>
                <a:spcPct val="90000"/>
              </a:lnSpc>
            </a:pPr>
            <a:endParaRPr lang="en-US" altLang="pt-BR" sz="1200" b="1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0ECB41F-E8E3-2230-A5F3-A9FADED46415}"/>
              </a:ext>
            </a:extLst>
          </p:cNvPr>
          <p:cNvSpPr txBox="1"/>
          <p:nvPr/>
        </p:nvSpPr>
        <p:spPr>
          <a:xfrm>
            <a:off x="6929454" y="6429396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8</a:t>
            </a:r>
          </a:p>
        </p:txBody>
      </p:sp>
      <p:pic>
        <p:nvPicPr>
          <p:cNvPr id="28676" name="Imagem 31" descr="Logos.tif">
            <a:extLst>
              <a:ext uri="{FF2B5EF4-FFF2-40B4-BE49-F238E27FC236}">
                <a16:creationId xmlns:a16="http://schemas.microsoft.com/office/drawing/2014/main" id="{BE714F21-760C-FA34-9FBB-D29B0A82E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>
            <a:extLst>
              <a:ext uri="{FF2B5EF4-FFF2-40B4-BE49-F238E27FC236}">
                <a16:creationId xmlns:a16="http://schemas.microsoft.com/office/drawing/2014/main" id="{3688261A-C50F-C934-4F27-AFB5FB06C7C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16113"/>
            <a:ext cx="7391400" cy="3227387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pt-BR" sz="5400" b="1" dirty="0">
                <a:solidFill>
                  <a:schemeClr val="bg1"/>
                </a:solidFill>
                <a:latin typeface="+mj-lt"/>
              </a:rPr>
              <a:t>A Igreja Adventista do século XXI será maior, mas em certo sentido será menor.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DF0E4A-D5E7-DD5A-21D1-138342DE0CE4}"/>
              </a:ext>
            </a:extLst>
          </p:cNvPr>
          <p:cNvSpPr txBox="1"/>
          <p:nvPr/>
        </p:nvSpPr>
        <p:spPr>
          <a:xfrm>
            <a:off x="6929454" y="6429396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8</a:t>
            </a:r>
          </a:p>
        </p:txBody>
      </p:sp>
      <p:pic>
        <p:nvPicPr>
          <p:cNvPr id="13316" name="Imagem 31" descr="Logos.tif">
            <a:extLst>
              <a:ext uri="{FF2B5EF4-FFF2-40B4-BE49-F238E27FC236}">
                <a16:creationId xmlns:a16="http://schemas.microsoft.com/office/drawing/2014/main" id="{2E96D752-F18C-D407-6FBB-2B088410D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95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8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B2A22B6-6586-0D50-D15B-FA1CDDDF33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500" y="1714500"/>
            <a:ext cx="7920038" cy="4014788"/>
          </a:xfrm>
        </p:spPr>
        <p:txBody>
          <a:bodyPr/>
          <a:lstStyle/>
          <a:p>
            <a:pPr eaLnBrk="1" hangingPunct="1"/>
            <a:br>
              <a:rPr lang="pt-BR" altLang="pt-BR" sz="2800" b="1">
                <a:solidFill>
                  <a:schemeClr val="bg1"/>
                </a:solidFill>
              </a:rPr>
            </a:br>
            <a:r>
              <a:rPr lang="pt-BR" altLang="pt-BR" sz="3200" b="1">
                <a:solidFill>
                  <a:schemeClr val="bg1"/>
                </a:solidFill>
              </a:rPr>
              <a:t>Que o ministro dedique mais do seu tempo a educar do que a pregar.</a:t>
            </a:r>
            <a:br>
              <a:rPr lang="pt-BR" altLang="pt-BR" sz="2800" b="1">
                <a:solidFill>
                  <a:schemeClr val="bg1"/>
                </a:solidFill>
              </a:rPr>
            </a:br>
            <a:r>
              <a:rPr lang="pt-BR" altLang="pt-BR" sz="1800" b="1" i="1">
                <a:solidFill>
                  <a:srgbClr val="FFC000"/>
                </a:solidFill>
              </a:rPr>
              <a:t>Testimonies for the Church, vol. 7, 20. </a:t>
            </a:r>
            <a:br>
              <a:rPr lang="pt-BR" altLang="pt-BR" sz="1800" b="1">
                <a:solidFill>
                  <a:srgbClr val="FFC000"/>
                </a:solidFill>
              </a:rPr>
            </a:br>
            <a:br>
              <a:rPr lang="pt-BR" altLang="pt-BR" sz="1600" b="1">
                <a:solidFill>
                  <a:schemeClr val="bg1"/>
                </a:solidFill>
              </a:rPr>
            </a:br>
            <a:r>
              <a:rPr lang="pt-BR" altLang="pt-BR" sz="3200" b="1">
                <a:solidFill>
                  <a:schemeClr val="bg1"/>
                </a:solidFill>
              </a:rPr>
              <a:t>A maior ajuda que pode ser dada ao nosso povo é ensiná-los a trabalhar para Deus e a dependerem d’Ele, não dos ministros.</a:t>
            </a:r>
            <a:br>
              <a:rPr lang="pt-BR" altLang="pt-BR" sz="3600" b="1">
                <a:solidFill>
                  <a:schemeClr val="bg1"/>
                </a:solidFill>
              </a:rPr>
            </a:br>
            <a:r>
              <a:rPr lang="pt-BR" altLang="pt-BR" sz="1800" b="1" i="1">
                <a:solidFill>
                  <a:srgbClr val="FFC000"/>
                </a:solidFill>
              </a:rPr>
              <a:t>Testimonies for the Church, vol. 7, 19.</a:t>
            </a:r>
            <a:br>
              <a:rPr lang="pt-BR" altLang="pt-BR" sz="1800" b="1">
                <a:solidFill>
                  <a:schemeClr val="bg1"/>
                </a:solidFill>
              </a:rPr>
            </a:br>
            <a:br>
              <a:rPr lang="en-US" altLang="pt-BR" sz="1600" b="1">
                <a:solidFill>
                  <a:schemeClr val="bg1"/>
                </a:solidFill>
              </a:rPr>
            </a:b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38A4D2D-7E5D-F6B3-B004-2AE8BB415005}"/>
              </a:ext>
            </a:extLst>
          </p:cNvPr>
          <p:cNvSpPr txBox="1"/>
          <p:nvPr/>
        </p:nvSpPr>
        <p:spPr>
          <a:xfrm>
            <a:off x="6929454" y="6429396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8</a:t>
            </a:r>
          </a:p>
        </p:txBody>
      </p:sp>
      <p:pic>
        <p:nvPicPr>
          <p:cNvPr id="29700" name="Imagem 31" descr="Logos.tif">
            <a:extLst>
              <a:ext uri="{FF2B5EF4-FFF2-40B4-BE49-F238E27FC236}">
                <a16:creationId xmlns:a16="http://schemas.microsoft.com/office/drawing/2014/main" id="{599630A3-01F3-7D04-52AD-055F11B1A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C7F8ACBC-662F-018E-B67C-C05D7543AA8E}"/>
              </a:ext>
            </a:extLst>
          </p:cNvPr>
          <p:cNvSpPr/>
          <p:nvPr/>
        </p:nvSpPr>
        <p:spPr>
          <a:xfrm>
            <a:off x="2643188" y="214313"/>
            <a:ext cx="62865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O PASTOR DEVE TREINAR OS MEMBROS</a:t>
            </a:r>
            <a:endParaRPr lang="pt-BR" sz="28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>
            <a:extLst>
              <a:ext uri="{FF2B5EF4-FFF2-40B4-BE49-F238E27FC236}">
                <a16:creationId xmlns:a16="http://schemas.microsoft.com/office/drawing/2014/main" id="{21B486E7-3202-55AA-31A4-6DB101DB65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2938" y="2857500"/>
            <a:ext cx="8001000" cy="2143125"/>
          </a:xfrm>
        </p:spPr>
        <p:txBody>
          <a:bodyPr/>
          <a:lstStyle/>
          <a:p>
            <a:pPr marL="0" lvl="1" indent="0" eaLnBrk="1" hangingPunct="1">
              <a:spcBef>
                <a:spcPct val="0"/>
              </a:spcBef>
              <a:buFontTx/>
              <a:buNone/>
              <a:defRPr/>
            </a:pPr>
            <a:r>
              <a:rPr lang="pt-BR" sz="3200">
                <a:solidFill>
                  <a:schemeClr val="bg1"/>
                </a:solidFill>
                <a:cs typeface="Times New Roman" pitchFamily="18" charset="0"/>
              </a:rPr>
              <a:t>“Os ministros não devem fazer a obra que pertence a igreja... Eles devem ensinar os membros a trabalharem na igreja e entre a vizinhança.” </a:t>
            </a:r>
            <a:r>
              <a:rPr lang="pt-BR" i="1">
                <a:solidFill>
                  <a:srgbClr val="FFC000"/>
                </a:solidFill>
              </a:rPr>
              <a:t>Serviço Cristão, 69.</a:t>
            </a:r>
            <a:endParaRPr lang="pt-BR" sz="2800" i="1">
              <a:solidFill>
                <a:srgbClr val="FFC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882DC58-5508-12F2-FF6B-BFB6C70B4922}"/>
              </a:ext>
            </a:extLst>
          </p:cNvPr>
          <p:cNvSpPr txBox="1"/>
          <p:nvPr/>
        </p:nvSpPr>
        <p:spPr>
          <a:xfrm>
            <a:off x="571472" y="1785926"/>
            <a:ext cx="814393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</a:rPr>
              <a:t>2. RESTAURAR O MINISTÉRIO DOS MEMBROS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5211A9A-8427-FDC0-5C8C-9003C28437E9}"/>
              </a:ext>
            </a:extLst>
          </p:cNvPr>
          <p:cNvSpPr txBox="1"/>
          <p:nvPr/>
        </p:nvSpPr>
        <p:spPr>
          <a:xfrm>
            <a:off x="6929454" y="6429396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8</a:t>
            </a:r>
          </a:p>
        </p:txBody>
      </p:sp>
      <p:pic>
        <p:nvPicPr>
          <p:cNvPr id="30727" name="Imagem 31" descr="Logos.tif">
            <a:extLst>
              <a:ext uri="{FF2B5EF4-FFF2-40B4-BE49-F238E27FC236}">
                <a16:creationId xmlns:a16="http://schemas.microsoft.com/office/drawing/2014/main" id="{CA3FCDE2-8BE2-05E0-7A0B-413F0706A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hidden="1">
            <a:extLst>
              <a:ext uri="{FF2B5EF4-FFF2-40B4-BE49-F238E27FC236}">
                <a16:creationId xmlns:a16="http://schemas.microsoft.com/office/drawing/2014/main" id="{248CC8D4-6CCA-FE73-58BA-52EE20C37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31747" name="Rectangle 3" descr="Slide27">
            <a:extLst>
              <a:ext uri="{FF2B5EF4-FFF2-40B4-BE49-F238E27FC236}">
                <a16:creationId xmlns:a16="http://schemas.microsoft.com/office/drawing/2014/main" id="{152E3E09-0ACA-561B-66CC-559547C4E37F}"/>
              </a:ext>
            </a:extLst>
          </p:cNvPr>
          <p:cNvSpPr>
            <a:spLocks noGrp="1" noChangeAspect="1"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 hidden="1">
            <a:extLst>
              <a:ext uri="{FF2B5EF4-FFF2-40B4-BE49-F238E27FC236}">
                <a16:creationId xmlns:a16="http://schemas.microsoft.com/office/drawing/2014/main" id="{407D9557-32E4-CA65-35D3-0D4CED381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32771" name="Rectangle 3" descr="Slide28">
            <a:extLst>
              <a:ext uri="{FF2B5EF4-FFF2-40B4-BE49-F238E27FC236}">
                <a16:creationId xmlns:a16="http://schemas.microsoft.com/office/drawing/2014/main" id="{4F3738C6-3ED1-359D-5095-FDEFE47F7825}"/>
              </a:ext>
            </a:extLst>
          </p:cNvPr>
          <p:cNvSpPr>
            <a:spLocks noGrp="1" noChangeAspect="1"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7A61547-A4F5-C693-B0D4-06563BC990A3}"/>
              </a:ext>
            </a:extLst>
          </p:cNvPr>
          <p:cNvSpPr txBox="1"/>
          <p:nvPr/>
        </p:nvSpPr>
        <p:spPr>
          <a:xfrm>
            <a:off x="571472" y="1785926"/>
            <a:ext cx="814393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</a:rPr>
              <a:t>3. ESTABELECER PEQUENOS GRUPOS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B94B63A-EA51-E901-FA35-21E8A82CA509}"/>
              </a:ext>
            </a:extLst>
          </p:cNvPr>
          <p:cNvSpPr txBox="1"/>
          <p:nvPr/>
        </p:nvSpPr>
        <p:spPr>
          <a:xfrm>
            <a:off x="6929454" y="6429396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8</a:t>
            </a:r>
          </a:p>
        </p:txBody>
      </p:sp>
      <p:pic>
        <p:nvPicPr>
          <p:cNvPr id="33798" name="Imagem 31" descr="Logos.tif">
            <a:extLst>
              <a:ext uri="{FF2B5EF4-FFF2-40B4-BE49-F238E27FC236}">
                <a16:creationId xmlns:a16="http://schemas.microsoft.com/office/drawing/2014/main" id="{F9A7B5B7-9EBC-275E-C50B-DA2A7560F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133CE2AE-A3AD-8436-208F-5D61781E6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500" y="2500313"/>
            <a:ext cx="1357313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pt-BR" sz="4000" b="0" i="0">
                <a:solidFill>
                  <a:srgbClr val="FFC000"/>
                </a:solidFill>
                <a:latin typeface="Impact" pitchFamily="34" charset="0"/>
                <a:cs typeface="Times New Roman" pitchFamily="18" charset="0"/>
              </a:rPr>
              <a:t>1891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4DB63BFC-F459-186B-CC74-41ED95497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3214688"/>
            <a:ext cx="79629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pt-BR" sz="2500" b="1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“Haja em cada igreja grupos bem organizados... quando tais forças forem postas a operar em todas as nossas igrejas, haverá um poder renovador, reformador, </a:t>
            </a:r>
            <a:r>
              <a:rPr lang="pt-BR" sz="2500" b="1" kern="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vitalizante</a:t>
            </a:r>
            <a:r>
              <a:rPr lang="pt-BR" sz="2500" b="1" kern="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na igrejas, porque os membros estarão fazendo o trabalho que Deus lhes determinou fazer”. </a:t>
            </a:r>
          </a:p>
          <a:p>
            <a:pPr>
              <a:spcBef>
                <a:spcPts val="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pt-BR" sz="2000" b="1" i="1" kern="0" dirty="0">
                <a:solidFill>
                  <a:srgbClr val="FFC000"/>
                </a:solidFill>
                <a:latin typeface="+mn-lt"/>
                <a:cs typeface="Times New Roman" pitchFamily="18" charset="0"/>
              </a:rPr>
              <a:t>Beneficência Social, 107.</a:t>
            </a:r>
            <a:endParaRPr lang="pt-BR" sz="2500" b="1" i="1" kern="0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690D5324-C23C-8552-8C8B-BF18968928EA}"/>
              </a:ext>
            </a:extLst>
          </p:cNvPr>
          <p:cNvSpPr txBox="1"/>
          <p:nvPr/>
        </p:nvSpPr>
        <p:spPr>
          <a:xfrm>
            <a:off x="571472" y="1785926"/>
            <a:ext cx="814393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</a:rPr>
              <a:t>3. ESTABELECER PEQUENOS GRUPOS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FFA4177-CB30-28DA-6E1D-194CA99AF4AE}"/>
              </a:ext>
            </a:extLst>
          </p:cNvPr>
          <p:cNvSpPr txBox="1"/>
          <p:nvPr/>
        </p:nvSpPr>
        <p:spPr>
          <a:xfrm>
            <a:off x="6929454" y="6429396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8</a:t>
            </a:r>
          </a:p>
        </p:txBody>
      </p:sp>
      <p:pic>
        <p:nvPicPr>
          <p:cNvPr id="34822" name="Imagem 31" descr="Logos.tif">
            <a:extLst>
              <a:ext uri="{FF2B5EF4-FFF2-40B4-BE49-F238E27FC236}">
                <a16:creationId xmlns:a16="http://schemas.microsoft.com/office/drawing/2014/main" id="{57992036-4CCE-7D47-FFBA-C0F660220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21B4B5A5-273F-463E-853F-614DE295E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500313"/>
            <a:ext cx="13573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4000" kern="0" dirty="0">
                <a:solidFill>
                  <a:srgbClr val="FFC000"/>
                </a:solidFill>
                <a:latin typeface="Impact" pitchFamily="34" charset="0"/>
                <a:ea typeface="+mj-ea"/>
                <a:cs typeface="Times New Roman" pitchFamily="18" charset="0"/>
              </a:rPr>
              <a:t>1902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D0AC0201-7BF2-F634-C55C-C30382883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3286125"/>
            <a:ext cx="79629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pt-BR" sz="25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“A formação de pequenos grupos, como uma base de esforço cristão, é um plano que tem sido apresentado diante de mim por Aquele que não pode errar.” </a:t>
            </a:r>
            <a:br>
              <a:rPr lang="pt-BR" sz="25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pt-BR" sz="2000" b="1" i="1" dirty="0">
                <a:solidFill>
                  <a:srgbClr val="FFC000"/>
                </a:solidFill>
                <a:latin typeface="+mj-lt"/>
                <a:cs typeface="Times New Roman" pitchFamily="18" charset="0"/>
              </a:rPr>
              <a:t>Evangelismo, 115 </a:t>
            </a:r>
            <a:endParaRPr lang="pt-BR" sz="2500" b="1" i="1" dirty="0">
              <a:solidFill>
                <a:srgbClr val="FFC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>
            <a:extLst>
              <a:ext uri="{FF2B5EF4-FFF2-40B4-BE49-F238E27FC236}">
                <a16:creationId xmlns:a16="http://schemas.microsoft.com/office/drawing/2014/main" id="{5FB8D4B5-2315-1680-77E0-824152FAF7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73438" y="1928813"/>
          <a:ext cx="2351087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3696216" imgH="5390476" progId="Paint.Picture">
                  <p:embed/>
                </p:oleObj>
              </mc:Choice>
              <mc:Fallback>
                <p:oleObj name="Imagem de bitmap" r:id="rId2" imgW="3696216" imgH="5390476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3438" y="1928813"/>
                        <a:ext cx="2351087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>
            <a:extLst>
              <a:ext uri="{FF2B5EF4-FFF2-40B4-BE49-F238E27FC236}">
                <a16:creationId xmlns:a16="http://schemas.microsoft.com/office/drawing/2014/main" id="{D3DFE786-5F48-850F-468E-29394C7BF5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600" y="1928813"/>
          <a:ext cx="2344738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4" imgW="3704762" imgH="5420482" progId="Paint.Picture">
                  <p:embed/>
                </p:oleObj>
              </mc:Choice>
              <mc:Fallback>
                <p:oleObj name="Imagem de bitmap" r:id="rId4" imgW="3704762" imgH="542048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1928813"/>
                        <a:ext cx="2344738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>
            <a:extLst>
              <a:ext uri="{FF2B5EF4-FFF2-40B4-BE49-F238E27FC236}">
                <a16:creationId xmlns:a16="http://schemas.microsoft.com/office/drawing/2014/main" id="{43666B64-961D-636F-48A8-EC570E212B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3813" y="1928813"/>
          <a:ext cx="2341562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6" imgW="3696216" imgH="5409524" progId="Paint.Picture">
                  <p:embed/>
                </p:oleObj>
              </mc:Choice>
              <mc:Fallback>
                <p:oleObj name="Imagem de bitmap" r:id="rId6" imgW="3696216" imgH="5409524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3813" y="1928813"/>
                        <a:ext cx="2341562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00376543-E89C-39FA-913D-FFD8E7261F58}"/>
              </a:ext>
            </a:extLst>
          </p:cNvPr>
          <p:cNvSpPr txBox="1"/>
          <p:nvPr/>
        </p:nvSpPr>
        <p:spPr>
          <a:xfrm>
            <a:off x="6929454" y="6429396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8</a:t>
            </a:r>
          </a:p>
        </p:txBody>
      </p:sp>
      <p:pic>
        <p:nvPicPr>
          <p:cNvPr id="3078" name="Imagem 31" descr="Logos.tif">
            <a:extLst>
              <a:ext uri="{FF2B5EF4-FFF2-40B4-BE49-F238E27FC236}">
                <a16:creationId xmlns:a16="http://schemas.microsoft.com/office/drawing/2014/main" id="{046F0E67-4287-B22D-EFC8-713546C037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>
            <a:extLst>
              <a:ext uri="{FF2B5EF4-FFF2-40B4-BE49-F238E27FC236}">
                <a16:creationId xmlns:a16="http://schemas.microsoft.com/office/drawing/2014/main" id="{78D22FDE-CE46-E7D5-F39E-C1CBEA6C71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188" y="1785938"/>
          <a:ext cx="2644775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3734321" imgH="5439534" progId="Paint.Picture">
                  <p:embed/>
                </p:oleObj>
              </mc:Choice>
              <mc:Fallback>
                <p:oleObj name="Imagem de bitmap" r:id="rId2" imgW="3734321" imgH="5439534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785938"/>
                        <a:ext cx="2644775" cy="385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3">
            <a:extLst>
              <a:ext uri="{FF2B5EF4-FFF2-40B4-BE49-F238E27FC236}">
                <a16:creationId xmlns:a16="http://schemas.microsoft.com/office/drawing/2014/main" id="{931B8B4C-82D5-FA3E-4B23-7BB0268AE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000250"/>
            <a:ext cx="550068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Encarnação e Nascimento virginal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Vida sem pecado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Morte Expiatória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Ressurreição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Ascensão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Intercessão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Segunda Vinda</a:t>
            </a:r>
          </a:p>
        </p:txBody>
      </p:sp>
      <p:sp>
        <p:nvSpPr>
          <p:cNvPr id="5125" name="WordArt 4">
            <a:extLst>
              <a:ext uri="{FF2B5EF4-FFF2-40B4-BE49-F238E27FC236}">
                <a16:creationId xmlns:a16="http://schemas.microsoft.com/office/drawing/2014/main" id="{BAE2050B-8128-C098-AE1C-17702627A3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14875" y="142875"/>
            <a:ext cx="4170363" cy="642938"/>
          </a:xfrm>
          <a:prstGeom prst="rect">
            <a:avLst/>
          </a:prstGeom>
          <a:noFill/>
          <a:ln>
            <a:noFill/>
          </a:ln>
        </p:spPr>
        <p:txBody>
          <a:bodyPr wrap="none" fromWordArt="1"/>
          <a:lstStyle/>
          <a:p>
            <a:pPr algn="r">
              <a:defRPr/>
            </a:pPr>
            <a:r>
              <a:rPr lang="pt-BR" sz="3600" b="1" kern="10" dirty="0">
                <a:solidFill>
                  <a:schemeClr val="bg1"/>
                </a:solidFill>
                <a:latin typeface="+mj-lt"/>
              </a:rPr>
              <a:t>                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2D696A-9151-3700-C31B-F9DA1FD81F17}"/>
              </a:ext>
            </a:extLst>
          </p:cNvPr>
          <p:cNvSpPr txBox="1"/>
          <p:nvPr/>
        </p:nvSpPr>
        <p:spPr>
          <a:xfrm>
            <a:off x="6929454" y="6429396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8</a:t>
            </a:r>
          </a:p>
        </p:txBody>
      </p:sp>
      <p:pic>
        <p:nvPicPr>
          <p:cNvPr id="4102" name="Imagem 31" descr="Logos.tif">
            <a:extLst>
              <a:ext uri="{FF2B5EF4-FFF2-40B4-BE49-F238E27FC236}">
                <a16:creationId xmlns:a16="http://schemas.microsoft.com/office/drawing/2014/main" id="{F1B44D41-42A6-6395-972A-9DDA0C53A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2">
            <a:extLst>
              <a:ext uri="{FF2B5EF4-FFF2-40B4-BE49-F238E27FC236}">
                <a16:creationId xmlns:a16="http://schemas.microsoft.com/office/drawing/2014/main" id="{6DDC6222-F765-38BF-909E-E9BA77487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3" y="1928813"/>
            <a:ext cx="55340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Jesus e a família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Jesus e a oração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Jesus e a fé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Jesus e a origem do mal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Jesus e as riquezas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Jesus e os relacionamentos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Jesus e o perdão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Jesus e a reabilitação do homem</a:t>
            </a:r>
          </a:p>
        </p:txBody>
      </p:sp>
      <p:graphicFrame>
        <p:nvGraphicFramePr>
          <p:cNvPr id="6146" name="Object 4">
            <a:extLst>
              <a:ext uri="{FF2B5EF4-FFF2-40B4-BE49-F238E27FC236}">
                <a16:creationId xmlns:a16="http://schemas.microsoft.com/office/drawing/2014/main" id="{E89E3CD7-9469-1A04-8111-59DB000C04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063" y="1857375"/>
          <a:ext cx="249237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3685714" imgH="5409524" progId="Paint.Picture">
                  <p:embed/>
                </p:oleObj>
              </mc:Choice>
              <mc:Fallback>
                <p:oleObj name="Imagem de bitmap" r:id="rId2" imgW="3685714" imgH="5409524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857375"/>
                        <a:ext cx="2492375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dArt 4">
            <a:extLst>
              <a:ext uri="{FF2B5EF4-FFF2-40B4-BE49-F238E27FC236}">
                <a16:creationId xmlns:a16="http://schemas.microsoft.com/office/drawing/2014/main" id="{967B2D2C-70D5-2FE6-7F39-80B3519939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14875" y="142875"/>
            <a:ext cx="4170363" cy="642938"/>
          </a:xfrm>
          <a:prstGeom prst="rect">
            <a:avLst/>
          </a:prstGeom>
          <a:noFill/>
          <a:ln>
            <a:noFill/>
          </a:ln>
        </p:spPr>
        <p:txBody>
          <a:bodyPr wrap="none" fromWordArt="1"/>
          <a:lstStyle/>
          <a:p>
            <a:pPr algn="r">
              <a:defRPr/>
            </a:pPr>
            <a:r>
              <a:rPr lang="pt-BR" sz="3600" b="1" kern="10" dirty="0">
                <a:solidFill>
                  <a:schemeClr val="bg1"/>
                </a:solidFill>
                <a:latin typeface="+mj-lt"/>
              </a:rPr>
              <a:t>           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13DBA34-63DF-0253-107C-EBF5AF4843B3}"/>
              </a:ext>
            </a:extLst>
          </p:cNvPr>
          <p:cNvSpPr txBox="1"/>
          <p:nvPr/>
        </p:nvSpPr>
        <p:spPr>
          <a:xfrm>
            <a:off x="6929454" y="6429396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8</a:t>
            </a:r>
          </a:p>
        </p:txBody>
      </p:sp>
      <p:pic>
        <p:nvPicPr>
          <p:cNvPr id="5126" name="Imagem 31" descr="Logos.tif">
            <a:extLst>
              <a:ext uri="{FF2B5EF4-FFF2-40B4-BE49-F238E27FC236}">
                <a16:creationId xmlns:a16="http://schemas.microsoft.com/office/drawing/2014/main" id="{26B96D43-2621-9613-720F-CCCB6311E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2">
            <a:extLst>
              <a:ext uri="{FF2B5EF4-FFF2-40B4-BE49-F238E27FC236}">
                <a16:creationId xmlns:a16="http://schemas.microsoft.com/office/drawing/2014/main" id="{55A34FBC-060D-970D-BE7A-ACDAA3E65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2000250"/>
            <a:ext cx="49672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A fundação da igreja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O corpo de Cristo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Os ritos bíblicos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Os oficiais da igreja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A unidade da igreja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O que é ser discípulo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Uma missão para todos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Um chamado individual</a:t>
            </a:r>
          </a:p>
        </p:txBody>
      </p:sp>
      <p:graphicFrame>
        <p:nvGraphicFramePr>
          <p:cNvPr id="7170" name="Object 4">
            <a:extLst>
              <a:ext uri="{FF2B5EF4-FFF2-40B4-BE49-F238E27FC236}">
                <a16:creationId xmlns:a16="http://schemas.microsoft.com/office/drawing/2014/main" id="{297A8D5A-5228-7C05-5108-41DFC0BE0C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938" y="1857375"/>
          <a:ext cx="2509837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3715269" imgH="5409524" progId="Paint.Picture">
                  <p:embed/>
                </p:oleObj>
              </mc:Choice>
              <mc:Fallback>
                <p:oleObj name="Imagem de bitmap" r:id="rId2" imgW="3715269" imgH="5409524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857375"/>
                        <a:ext cx="2509837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dArt 4">
            <a:extLst>
              <a:ext uri="{FF2B5EF4-FFF2-40B4-BE49-F238E27FC236}">
                <a16:creationId xmlns:a16="http://schemas.microsoft.com/office/drawing/2014/main" id="{D140F5F7-54AF-3141-45DC-7F1A2FF78F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14875" y="142875"/>
            <a:ext cx="4170363" cy="642938"/>
          </a:xfrm>
          <a:prstGeom prst="rect">
            <a:avLst/>
          </a:prstGeom>
          <a:noFill/>
          <a:ln>
            <a:noFill/>
          </a:ln>
        </p:spPr>
        <p:txBody>
          <a:bodyPr wrap="none" fromWordArt="1"/>
          <a:lstStyle/>
          <a:p>
            <a:pPr algn="r">
              <a:defRPr/>
            </a:pPr>
            <a:r>
              <a:rPr lang="pt-BR" sz="3600" b="1" kern="10" dirty="0">
                <a:solidFill>
                  <a:schemeClr val="bg1"/>
                </a:solidFill>
                <a:latin typeface="+mj-lt"/>
              </a:rPr>
              <a:t>                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EA7340-28A0-8703-5A62-F330D02F648B}"/>
              </a:ext>
            </a:extLst>
          </p:cNvPr>
          <p:cNvSpPr txBox="1"/>
          <p:nvPr/>
        </p:nvSpPr>
        <p:spPr>
          <a:xfrm>
            <a:off x="6929454" y="6429396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8</a:t>
            </a:r>
          </a:p>
        </p:txBody>
      </p:sp>
      <p:pic>
        <p:nvPicPr>
          <p:cNvPr id="6150" name="Imagem 31" descr="Logos.tif">
            <a:extLst>
              <a:ext uri="{FF2B5EF4-FFF2-40B4-BE49-F238E27FC236}">
                <a16:creationId xmlns:a16="http://schemas.microsoft.com/office/drawing/2014/main" id="{22098672-CF10-311E-A852-3B2937480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>
            <a:extLst>
              <a:ext uri="{FF2B5EF4-FFF2-40B4-BE49-F238E27FC236}">
                <a16:creationId xmlns:a16="http://schemas.microsoft.com/office/drawing/2014/main" id="{C2B6F3E5-1607-7C4F-324A-0E26DF65D7C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42938" y="4429125"/>
            <a:ext cx="8001000" cy="1447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altLang="pt-BR" sz="4000" b="1">
                <a:solidFill>
                  <a:schemeClr val="bg1"/>
                </a:solidFill>
              </a:rPr>
              <a:t>O motivo é que a igreja funcionará com base nos </a:t>
            </a:r>
            <a:r>
              <a:rPr lang="pt-BR" altLang="pt-BR" sz="4000" b="1" i="1">
                <a:solidFill>
                  <a:srgbClr val="FFC000"/>
                </a:solidFill>
              </a:rPr>
              <a:t>pequenos grupos</a:t>
            </a:r>
            <a:endParaRPr lang="pt-BR" altLang="pt-BR" sz="4000" b="1">
              <a:solidFill>
                <a:schemeClr val="bg1"/>
              </a:solidFill>
            </a:endParaRPr>
          </a:p>
        </p:txBody>
      </p:sp>
      <p:sp>
        <p:nvSpPr>
          <p:cNvPr id="296963" name="AutoShape 3">
            <a:extLst>
              <a:ext uri="{FF2B5EF4-FFF2-40B4-BE49-F238E27FC236}">
                <a16:creationId xmlns:a16="http://schemas.microsoft.com/office/drawing/2014/main" id="{5FBB5C4D-E894-D22C-8F8B-A9E9DF373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54" y="2500306"/>
            <a:ext cx="2573889" cy="1506542"/>
          </a:xfrm>
          <a:custGeom>
            <a:avLst/>
            <a:gdLst>
              <a:gd name="T0" fmla="*/ 1600200 w 21600"/>
              <a:gd name="T1" fmla="*/ 0 h 21600"/>
              <a:gd name="T2" fmla="*/ 0 w 21600"/>
              <a:gd name="T3" fmla="*/ 1338073 h 21600"/>
              <a:gd name="T4" fmla="*/ 1600200 w 21600"/>
              <a:gd name="T5" fmla="*/ 1605618 h 21600"/>
              <a:gd name="T6" fmla="*/ 3200400 w 21600"/>
              <a:gd name="T7" fmla="*/ 133807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pt-BR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5C532B3F-5AAF-AF39-9B5C-A1C7CC9A70A8}"/>
              </a:ext>
            </a:extLst>
          </p:cNvPr>
          <p:cNvGrpSpPr>
            <a:grpSpLocks/>
          </p:cNvGrpSpPr>
          <p:nvPr/>
        </p:nvGrpSpPr>
        <p:grpSpPr bwMode="auto">
          <a:xfrm>
            <a:off x="785813" y="285750"/>
            <a:ext cx="7888287" cy="3930650"/>
            <a:chOff x="471" y="519"/>
            <a:chExt cx="5256" cy="2596"/>
          </a:xfrm>
        </p:grpSpPr>
        <p:pic>
          <p:nvPicPr>
            <p:cNvPr id="1035" name="Picture 5" descr="S118">
              <a:extLst>
                <a:ext uri="{FF2B5EF4-FFF2-40B4-BE49-F238E27FC236}">
                  <a16:creationId xmlns:a16="http://schemas.microsoft.com/office/drawing/2014/main" id="{A810B005-D10C-97BC-0FE1-D7D6A7061C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" y="519"/>
              <a:ext cx="1699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026" name="Object 6">
              <a:extLst>
                <a:ext uri="{FF2B5EF4-FFF2-40B4-BE49-F238E27FC236}">
                  <a16:creationId xmlns:a16="http://schemas.microsoft.com/office/drawing/2014/main" id="{C49D6339-A3DE-C015-648A-65C6599907D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1" y="1935"/>
            <a:ext cx="1481" cy="1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" imgW="2371429" imgH="1743318" progId="MSPhotoEd.3">
                    <p:embed/>
                  </p:oleObj>
                </mc:Choice>
                <mc:Fallback>
                  <p:oleObj name="Photo Editor Photo" r:id="rId3" imgW="2371429" imgH="1743318" progId="MSPhotoEd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" y="1935"/>
                          <a:ext cx="1481" cy="1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7">
              <a:extLst>
                <a:ext uri="{FF2B5EF4-FFF2-40B4-BE49-F238E27FC236}">
                  <a16:creationId xmlns:a16="http://schemas.microsoft.com/office/drawing/2014/main" id="{22968B87-87A1-BB77-87EA-29C7303600E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89" y="1840"/>
            <a:ext cx="1538" cy="1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" imgW="2371429" imgH="1743318" progId="MSPhotoEd.3">
                    <p:embed/>
                  </p:oleObj>
                </mc:Choice>
                <mc:Fallback>
                  <p:oleObj name="Photo Editor Photo" r:id="rId5" imgW="2371429" imgH="1743318" progId="MSPhotoEd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9" y="1840"/>
                          <a:ext cx="1538" cy="11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1E56D643-7972-CF3C-8985-77ECA01EC30E}"/>
              </a:ext>
            </a:extLst>
          </p:cNvPr>
          <p:cNvSpPr txBox="1"/>
          <p:nvPr/>
        </p:nvSpPr>
        <p:spPr>
          <a:xfrm>
            <a:off x="6929454" y="6429396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8</a:t>
            </a:r>
          </a:p>
        </p:txBody>
      </p:sp>
      <p:pic>
        <p:nvPicPr>
          <p:cNvPr id="1034" name="Imagem 31" descr="Logos.tif">
            <a:extLst>
              <a:ext uri="{FF2B5EF4-FFF2-40B4-BE49-F238E27FC236}">
                <a16:creationId xmlns:a16="http://schemas.microsoft.com/office/drawing/2014/main" id="{CD5321F0-F38E-5F68-E1AA-67714DF112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2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2">
            <a:extLst>
              <a:ext uri="{FF2B5EF4-FFF2-40B4-BE49-F238E27FC236}">
                <a16:creationId xmlns:a16="http://schemas.microsoft.com/office/drawing/2014/main" id="{FAB16910-EEC5-9CDC-6238-1EC9CA1D1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2143125"/>
            <a:ext cx="55340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pt-BR" sz="2600" b="1" dirty="0">
                <a:solidFill>
                  <a:schemeClr val="bg1"/>
                </a:solidFill>
                <a:latin typeface="+mj-lt"/>
              </a:rPr>
              <a:t>A ordem do Mestre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pt-BR" sz="2600" b="1" dirty="0">
                <a:solidFill>
                  <a:schemeClr val="bg1"/>
                </a:solidFill>
                <a:latin typeface="+mj-lt"/>
              </a:rPr>
              <a:t>O sacerdócio de todos os crentes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pt-BR" sz="2600" b="1" dirty="0">
                <a:solidFill>
                  <a:schemeClr val="bg1"/>
                </a:solidFill>
                <a:latin typeface="+mj-lt"/>
              </a:rPr>
              <a:t>O Espírito Santo e os dons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pt-BR" sz="2600" b="1" dirty="0">
                <a:solidFill>
                  <a:schemeClr val="bg1"/>
                </a:solidFill>
                <a:latin typeface="+mj-lt"/>
              </a:rPr>
              <a:t>Como descobrir meus dons (Parte I)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pt-BR" sz="2600" b="1" dirty="0">
                <a:solidFill>
                  <a:schemeClr val="bg1"/>
                </a:solidFill>
                <a:latin typeface="+mj-lt"/>
              </a:rPr>
              <a:t>Como descobrir meus dons (Parte II)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pt-BR" sz="2600" b="1" dirty="0">
                <a:solidFill>
                  <a:schemeClr val="bg1"/>
                </a:solidFill>
                <a:latin typeface="+mj-lt"/>
              </a:rPr>
              <a:t>O que é ser um apóstolo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pt-BR" sz="2600" b="1" dirty="0">
                <a:solidFill>
                  <a:schemeClr val="bg1"/>
                </a:solidFill>
                <a:latin typeface="+mj-lt"/>
              </a:rPr>
              <a:t>De graças recebestes, de graças dai</a:t>
            </a:r>
          </a:p>
        </p:txBody>
      </p:sp>
      <p:graphicFrame>
        <p:nvGraphicFramePr>
          <p:cNvPr id="8194" name="Object 4">
            <a:extLst>
              <a:ext uri="{FF2B5EF4-FFF2-40B4-BE49-F238E27FC236}">
                <a16:creationId xmlns:a16="http://schemas.microsoft.com/office/drawing/2014/main" id="{8F32AD15-401B-CDB5-01BE-75F9BF34CA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063" y="1857375"/>
          <a:ext cx="2566987" cy="378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3685714" imgH="5439534" progId="Paint.Picture">
                  <p:embed/>
                </p:oleObj>
              </mc:Choice>
              <mc:Fallback>
                <p:oleObj name="Imagem de bitmap" r:id="rId2" imgW="3685714" imgH="5439534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857375"/>
                        <a:ext cx="2566987" cy="378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dArt 4">
            <a:extLst>
              <a:ext uri="{FF2B5EF4-FFF2-40B4-BE49-F238E27FC236}">
                <a16:creationId xmlns:a16="http://schemas.microsoft.com/office/drawing/2014/main" id="{43CC1CFA-C1B9-030C-AA0F-3040F31EB5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71875" y="142875"/>
            <a:ext cx="5313363" cy="642938"/>
          </a:xfrm>
          <a:prstGeom prst="rect">
            <a:avLst/>
          </a:prstGeom>
          <a:noFill/>
          <a:ln>
            <a:noFill/>
          </a:ln>
        </p:spPr>
        <p:txBody>
          <a:bodyPr wrap="none" fromWordArt="1"/>
          <a:lstStyle/>
          <a:p>
            <a:pPr algn="r">
              <a:defRPr/>
            </a:pPr>
            <a:r>
              <a:rPr lang="pt-BR" sz="3600" b="1" kern="10" dirty="0">
                <a:solidFill>
                  <a:schemeClr val="bg1"/>
                </a:solidFill>
                <a:latin typeface="+mj-lt"/>
              </a:rPr>
              <a:t>                 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A02F5E1-0E43-FE6B-5A3A-FCBD918915A7}"/>
              </a:ext>
            </a:extLst>
          </p:cNvPr>
          <p:cNvSpPr txBox="1"/>
          <p:nvPr/>
        </p:nvSpPr>
        <p:spPr>
          <a:xfrm>
            <a:off x="6929454" y="6429396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8</a:t>
            </a:r>
          </a:p>
        </p:txBody>
      </p:sp>
      <p:pic>
        <p:nvPicPr>
          <p:cNvPr id="7174" name="Imagem 31" descr="Logos.tif">
            <a:extLst>
              <a:ext uri="{FF2B5EF4-FFF2-40B4-BE49-F238E27FC236}">
                <a16:creationId xmlns:a16="http://schemas.microsoft.com/office/drawing/2014/main" id="{B0F679F8-E199-2D06-24AE-BF3711917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Text Box 2">
            <a:extLst>
              <a:ext uri="{FF2B5EF4-FFF2-40B4-BE49-F238E27FC236}">
                <a16:creationId xmlns:a16="http://schemas.microsoft.com/office/drawing/2014/main" id="{09604CB0-FC4E-A2B8-5787-66682C774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25"/>
            <a:ext cx="84582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schemeClr val="bg1"/>
                </a:solidFill>
                <a:latin typeface="+mj-lt"/>
              </a:rPr>
              <a:t>“No ambiente da igreja do século XXI, será tão necessário pertencer a um pequeno grupo como é agora estar presente no sábado de manhã.”</a:t>
            </a:r>
          </a:p>
          <a:p>
            <a:pPr algn="ctr">
              <a:defRPr/>
            </a:pPr>
            <a:r>
              <a:rPr lang="pt-BR" sz="4000" b="1" i="1" dirty="0">
                <a:solidFill>
                  <a:srgbClr val="FFC000"/>
                </a:solidFill>
                <a:latin typeface="+mj-lt"/>
              </a:rPr>
              <a:t>Russell </a:t>
            </a:r>
            <a:r>
              <a:rPr lang="pt-BR" sz="4000" b="1" i="1" dirty="0" err="1">
                <a:solidFill>
                  <a:srgbClr val="FFC000"/>
                </a:solidFill>
                <a:latin typeface="+mj-lt"/>
              </a:rPr>
              <a:t>Burrill</a:t>
            </a:r>
            <a:endParaRPr lang="pt-BR" sz="4000" b="1" i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27E03C-AD8F-F237-AA9C-3950331FE4CD}"/>
              </a:ext>
            </a:extLst>
          </p:cNvPr>
          <p:cNvSpPr txBox="1"/>
          <p:nvPr/>
        </p:nvSpPr>
        <p:spPr>
          <a:xfrm>
            <a:off x="6929454" y="6429396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8</a:t>
            </a:r>
          </a:p>
        </p:txBody>
      </p:sp>
      <p:pic>
        <p:nvPicPr>
          <p:cNvPr id="14340" name="Imagem 31" descr="Logos.tif">
            <a:extLst>
              <a:ext uri="{FF2B5EF4-FFF2-40B4-BE49-F238E27FC236}">
                <a16:creationId xmlns:a16="http://schemas.microsoft.com/office/drawing/2014/main" id="{6243CB18-89B2-AA73-A513-B8071248F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552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>
            <a:extLst>
              <a:ext uri="{FF2B5EF4-FFF2-40B4-BE49-F238E27FC236}">
                <a16:creationId xmlns:a16="http://schemas.microsoft.com/office/drawing/2014/main" id="{13CE0D53-912A-5F80-6A38-BEABB190F6E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214938" y="0"/>
            <a:ext cx="3857625" cy="914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pt-BR" altLang="pt-BR" sz="4800" b="1">
                <a:solidFill>
                  <a:schemeClr val="bg1"/>
                </a:solidFill>
              </a:rPr>
              <a:t>Modelo Atual</a:t>
            </a:r>
          </a:p>
        </p:txBody>
      </p:sp>
      <p:sp>
        <p:nvSpPr>
          <p:cNvPr id="301059" name="AutoShape 3">
            <a:extLst>
              <a:ext uri="{FF2B5EF4-FFF2-40B4-BE49-F238E27FC236}">
                <a16:creationId xmlns:a16="http://schemas.microsoft.com/office/drawing/2014/main" id="{46F26563-DA9A-B733-87BF-97E1E059E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3390" y="2405042"/>
            <a:ext cx="685800" cy="1219200"/>
          </a:xfrm>
          <a:prstGeom prst="downArrow">
            <a:avLst>
              <a:gd name="adj1" fmla="val 26389"/>
              <a:gd name="adj2" fmla="val 41432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01060" name="AutoShape 4">
            <a:extLst>
              <a:ext uri="{FF2B5EF4-FFF2-40B4-BE49-F238E27FC236}">
                <a16:creationId xmlns:a16="http://schemas.microsoft.com/office/drawing/2014/main" id="{7FF1FC80-EDA0-D590-6E2B-B88D52F2C941}"/>
              </a:ext>
            </a:extLst>
          </p:cNvPr>
          <p:cNvSpPr>
            <a:spLocks noChangeArrowheads="1"/>
          </p:cNvSpPr>
          <p:nvPr/>
        </p:nvSpPr>
        <p:spPr bwMode="auto">
          <a:xfrm rot="16200000" flipH="1" flipV="1">
            <a:off x="5781696" y="1909742"/>
            <a:ext cx="1371600" cy="2209800"/>
          </a:xfrm>
          <a:custGeom>
            <a:avLst/>
            <a:gdLst>
              <a:gd name="T0" fmla="*/ 960374 w 21600"/>
              <a:gd name="T1" fmla="*/ 0 h 21600"/>
              <a:gd name="T2" fmla="*/ 960374 w 21600"/>
              <a:gd name="T3" fmla="*/ 1243831 h 21600"/>
              <a:gd name="T4" fmla="*/ 75883 w 21600"/>
              <a:gd name="T5" fmla="*/ 2209800 h 21600"/>
              <a:gd name="T6" fmla="*/ 1371600 w 21600"/>
              <a:gd name="T7" fmla="*/ 621915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910 h 21600"/>
              <a:gd name="T14" fmla="*/ 20355 w 21600"/>
              <a:gd name="T15" fmla="*/ 724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4" y="0"/>
                </a:lnTo>
                <a:lnTo>
                  <a:pt x="15124" y="4910"/>
                </a:lnTo>
                <a:lnTo>
                  <a:pt x="12427" y="4910"/>
                </a:lnTo>
                <a:cubicBezTo>
                  <a:pt x="5564" y="4910"/>
                  <a:pt x="0" y="8155"/>
                  <a:pt x="0" y="12158"/>
                </a:cubicBezTo>
                <a:lnTo>
                  <a:pt x="0" y="21600"/>
                </a:lnTo>
                <a:lnTo>
                  <a:pt x="2390" y="21600"/>
                </a:lnTo>
                <a:lnTo>
                  <a:pt x="2390" y="12158"/>
                </a:lnTo>
                <a:cubicBezTo>
                  <a:pt x="2390" y="9446"/>
                  <a:pt x="6884" y="7248"/>
                  <a:pt x="12427" y="7248"/>
                </a:cubicBezTo>
                <a:lnTo>
                  <a:pt x="15124" y="7248"/>
                </a:lnTo>
                <a:lnTo>
                  <a:pt x="15124" y="12158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01061" name="AutoShape 5">
            <a:extLst>
              <a:ext uri="{FF2B5EF4-FFF2-40B4-BE49-F238E27FC236}">
                <a16:creationId xmlns:a16="http://schemas.microsoft.com/office/drawing/2014/main" id="{3C9A31B1-EDA2-7FD1-CCAA-1A6C3B4502DC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1919266" y="1909742"/>
            <a:ext cx="1371600" cy="2209800"/>
          </a:xfrm>
          <a:custGeom>
            <a:avLst/>
            <a:gdLst>
              <a:gd name="T0" fmla="*/ 960374 w 21600"/>
              <a:gd name="T1" fmla="*/ 0 h 21600"/>
              <a:gd name="T2" fmla="*/ 960374 w 21600"/>
              <a:gd name="T3" fmla="*/ 1243831 h 21600"/>
              <a:gd name="T4" fmla="*/ 75883 w 21600"/>
              <a:gd name="T5" fmla="*/ 2209800 h 21600"/>
              <a:gd name="T6" fmla="*/ 1371600 w 21600"/>
              <a:gd name="T7" fmla="*/ 621915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910 h 21600"/>
              <a:gd name="T14" fmla="*/ 20355 w 21600"/>
              <a:gd name="T15" fmla="*/ 724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4" y="0"/>
                </a:lnTo>
                <a:lnTo>
                  <a:pt x="15124" y="4910"/>
                </a:lnTo>
                <a:lnTo>
                  <a:pt x="12427" y="4910"/>
                </a:lnTo>
                <a:cubicBezTo>
                  <a:pt x="5564" y="4910"/>
                  <a:pt x="0" y="8155"/>
                  <a:pt x="0" y="12158"/>
                </a:cubicBezTo>
                <a:lnTo>
                  <a:pt x="0" y="21600"/>
                </a:lnTo>
                <a:lnTo>
                  <a:pt x="2390" y="21600"/>
                </a:lnTo>
                <a:lnTo>
                  <a:pt x="2390" y="12158"/>
                </a:lnTo>
                <a:cubicBezTo>
                  <a:pt x="2390" y="9446"/>
                  <a:pt x="6884" y="7248"/>
                  <a:pt x="12427" y="7248"/>
                </a:cubicBezTo>
                <a:lnTo>
                  <a:pt x="15124" y="7248"/>
                </a:lnTo>
                <a:lnTo>
                  <a:pt x="15124" y="12158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pt-BR"/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F6230395-0A44-5BF4-5830-5DF42280526E}"/>
              </a:ext>
            </a:extLst>
          </p:cNvPr>
          <p:cNvGrpSpPr>
            <a:grpSpLocks/>
          </p:cNvGrpSpPr>
          <p:nvPr/>
        </p:nvGrpSpPr>
        <p:grpSpPr bwMode="auto">
          <a:xfrm>
            <a:off x="928688" y="500063"/>
            <a:ext cx="7162800" cy="5202237"/>
            <a:chOff x="576" y="-48"/>
            <a:chExt cx="4512" cy="3277"/>
          </a:xfrm>
        </p:grpSpPr>
        <p:grpSp>
          <p:nvGrpSpPr>
            <p:cNvPr id="15375" name="Group 7">
              <a:extLst>
                <a:ext uri="{FF2B5EF4-FFF2-40B4-BE49-F238E27FC236}">
                  <a16:creationId xmlns:a16="http://schemas.microsoft.com/office/drawing/2014/main" id="{CF40CB27-EA03-207F-7333-8CB12FA40D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5" y="-48"/>
              <a:ext cx="1710" cy="1584"/>
              <a:chOff x="2535" y="192"/>
              <a:chExt cx="1710" cy="1584"/>
            </a:xfrm>
          </p:grpSpPr>
          <p:pic>
            <p:nvPicPr>
              <p:cNvPr id="15385" name="Picture 8" descr="BUNWM004">
                <a:extLst>
                  <a:ext uri="{FF2B5EF4-FFF2-40B4-BE49-F238E27FC236}">
                    <a16:creationId xmlns:a16="http://schemas.microsoft.com/office/drawing/2014/main" id="{F3ECD7C7-7B67-32AA-E466-E505259883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5" y="192"/>
                <a:ext cx="977" cy="1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26" name="Text Box 9">
                <a:extLst>
                  <a:ext uri="{FF2B5EF4-FFF2-40B4-BE49-F238E27FC236}">
                    <a16:creationId xmlns:a16="http://schemas.microsoft.com/office/drawing/2014/main" id="{48870A0B-29DD-F624-C279-61E94218EC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2" y="957"/>
                <a:ext cx="813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3200" b="1" dirty="0">
                    <a:solidFill>
                      <a:schemeClr val="bg1"/>
                    </a:solidFill>
                    <a:latin typeface="+mj-lt"/>
                  </a:rPr>
                  <a:t>pastor</a:t>
                </a:r>
              </a:p>
            </p:txBody>
          </p:sp>
        </p:grpSp>
        <p:grpSp>
          <p:nvGrpSpPr>
            <p:cNvPr id="15376" name="Group 10">
              <a:extLst>
                <a:ext uri="{FF2B5EF4-FFF2-40B4-BE49-F238E27FC236}">
                  <a16:creationId xmlns:a16="http://schemas.microsoft.com/office/drawing/2014/main" id="{4A8314F7-63EB-6E20-9EBE-568265CABE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824"/>
              <a:ext cx="1488" cy="1405"/>
              <a:chOff x="240" y="1824"/>
              <a:chExt cx="1488" cy="1405"/>
            </a:xfrm>
          </p:grpSpPr>
          <p:pic>
            <p:nvPicPr>
              <p:cNvPr id="17423" name="Picture 11" descr="bola ìgrejas">
                <a:extLst>
                  <a:ext uri="{FF2B5EF4-FFF2-40B4-BE49-F238E27FC236}">
                    <a16:creationId xmlns:a16="http://schemas.microsoft.com/office/drawing/2014/main" id="{EF564CE0-D658-0B0A-33E1-1E47991A84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6000" contrast="-6000"/>
              </a:blip>
              <a:srcRect/>
              <a:stretch>
                <a:fillRect/>
              </a:stretch>
            </p:blipFill>
            <p:spPr bwMode="auto">
              <a:xfrm>
                <a:off x="240" y="1824"/>
                <a:ext cx="1488" cy="117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7424" name="Text Box 12">
                <a:extLst>
                  <a:ext uri="{FF2B5EF4-FFF2-40B4-BE49-F238E27FC236}">
                    <a16:creationId xmlns:a16="http://schemas.microsoft.com/office/drawing/2014/main" id="{F3F32094-9B2D-69EB-CD3E-4AFFC3720B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" y="2880"/>
                <a:ext cx="1376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3000" b="1" dirty="0">
                    <a:solidFill>
                      <a:schemeClr val="bg1"/>
                    </a:solidFill>
                    <a:latin typeface="+mj-lt"/>
                  </a:rPr>
                  <a:t>congregação</a:t>
                </a:r>
              </a:p>
            </p:txBody>
          </p:sp>
        </p:grpSp>
        <p:grpSp>
          <p:nvGrpSpPr>
            <p:cNvPr id="15377" name="Group 13">
              <a:extLst>
                <a:ext uri="{FF2B5EF4-FFF2-40B4-BE49-F238E27FC236}">
                  <a16:creationId xmlns:a16="http://schemas.microsoft.com/office/drawing/2014/main" id="{C33CEECB-6C9E-1A8B-902B-27497A9418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3" y="1824"/>
              <a:ext cx="1488" cy="1405"/>
              <a:chOff x="2103" y="1824"/>
              <a:chExt cx="1488" cy="1405"/>
            </a:xfrm>
          </p:grpSpPr>
          <p:pic>
            <p:nvPicPr>
              <p:cNvPr id="17421" name="Picture 14" descr="bola ìgrejas">
                <a:extLst>
                  <a:ext uri="{FF2B5EF4-FFF2-40B4-BE49-F238E27FC236}">
                    <a16:creationId xmlns:a16="http://schemas.microsoft.com/office/drawing/2014/main" id="{58674427-FDA9-0AC4-77D9-96E4519423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6000" contrast="-6000"/>
              </a:blip>
              <a:srcRect/>
              <a:stretch>
                <a:fillRect/>
              </a:stretch>
            </p:blipFill>
            <p:spPr bwMode="auto">
              <a:xfrm>
                <a:off x="2103" y="1824"/>
                <a:ext cx="1488" cy="117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7422" name="Text Box 15">
                <a:extLst>
                  <a:ext uri="{FF2B5EF4-FFF2-40B4-BE49-F238E27FC236}">
                    <a16:creationId xmlns:a16="http://schemas.microsoft.com/office/drawing/2014/main" id="{E6714AD8-3C00-5079-606D-2200BE8A5E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5" y="2880"/>
                <a:ext cx="1376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3000" b="1">
                    <a:solidFill>
                      <a:schemeClr val="bg1"/>
                    </a:solidFill>
                    <a:latin typeface="+mj-lt"/>
                  </a:rPr>
                  <a:t>congregação</a:t>
                </a:r>
              </a:p>
            </p:txBody>
          </p:sp>
        </p:grpSp>
        <p:grpSp>
          <p:nvGrpSpPr>
            <p:cNvPr id="15378" name="Group 16">
              <a:extLst>
                <a:ext uri="{FF2B5EF4-FFF2-40B4-BE49-F238E27FC236}">
                  <a16:creationId xmlns:a16="http://schemas.microsoft.com/office/drawing/2014/main" id="{CB534D74-9DBA-5E53-813C-278127629A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1824"/>
              <a:ext cx="1488" cy="1405"/>
              <a:chOff x="3936" y="1824"/>
              <a:chExt cx="1488" cy="1405"/>
            </a:xfrm>
          </p:grpSpPr>
          <p:pic>
            <p:nvPicPr>
              <p:cNvPr id="17419" name="Picture 17" descr="bola ìgrejas">
                <a:extLst>
                  <a:ext uri="{FF2B5EF4-FFF2-40B4-BE49-F238E27FC236}">
                    <a16:creationId xmlns:a16="http://schemas.microsoft.com/office/drawing/2014/main" id="{2E5AFBCE-FF7E-36F6-1647-5F2E4F8FBF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6000" contrast="-6000"/>
              </a:blip>
              <a:srcRect/>
              <a:stretch>
                <a:fillRect/>
              </a:stretch>
            </p:blipFill>
            <p:spPr bwMode="auto">
              <a:xfrm>
                <a:off x="3936" y="1824"/>
                <a:ext cx="1488" cy="117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7420" name="Text Box 18">
                <a:extLst>
                  <a:ext uri="{FF2B5EF4-FFF2-40B4-BE49-F238E27FC236}">
                    <a16:creationId xmlns:a16="http://schemas.microsoft.com/office/drawing/2014/main" id="{3BCAA272-E240-DE85-EBDA-755C04F805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5" y="2880"/>
                <a:ext cx="1376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3000" b="1">
                    <a:solidFill>
                      <a:schemeClr val="bg1"/>
                    </a:solidFill>
                    <a:latin typeface="+mj-lt"/>
                  </a:rPr>
                  <a:t>congregação</a:t>
                </a:r>
              </a:p>
            </p:txBody>
          </p:sp>
        </p:grp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FD7CE60-11E3-251B-A704-1CA2214D0389}"/>
              </a:ext>
            </a:extLst>
          </p:cNvPr>
          <p:cNvSpPr txBox="1"/>
          <p:nvPr/>
        </p:nvSpPr>
        <p:spPr>
          <a:xfrm>
            <a:off x="6929454" y="6429396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8</a:t>
            </a:r>
          </a:p>
        </p:txBody>
      </p:sp>
      <p:pic>
        <p:nvPicPr>
          <p:cNvPr id="15374" name="Imagem 31" descr="Logos.tif">
            <a:extLst>
              <a:ext uri="{FF2B5EF4-FFF2-40B4-BE49-F238E27FC236}">
                <a16:creationId xmlns:a16="http://schemas.microsoft.com/office/drawing/2014/main" id="{A9C46871-490B-1E01-206D-99E8E21AA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>
            <a:extLst>
              <a:ext uri="{FF2B5EF4-FFF2-40B4-BE49-F238E27FC236}">
                <a16:creationId xmlns:a16="http://schemas.microsoft.com/office/drawing/2014/main" id="{2C02CE10-41BF-BDF7-73F2-D16B18D68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2000250"/>
            <a:ext cx="76200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4000" b="1" dirty="0">
                <a:solidFill>
                  <a:schemeClr val="bg1"/>
                </a:solidFill>
                <a:latin typeface="+mj-lt"/>
              </a:rPr>
              <a:t>Na igreja do futuro, o pastor supervisionará Coordenadores, que por sua vez supervisionarão os líderes de pequenos grupos, que assistirão aos membros.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D7FC3A1-3A2F-0E9F-5F0A-6B17AC5B1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40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B71B200-DDD8-C7CD-13E3-E6D52C38F1F4}"/>
              </a:ext>
            </a:extLst>
          </p:cNvPr>
          <p:cNvSpPr txBox="1"/>
          <p:nvPr/>
        </p:nvSpPr>
        <p:spPr>
          <a:xfrm>
            <a:off x="6929454" y="6429396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8</a:t>
            </a:r>
          </a:p>
        </p:txBody>
      </p:sp>
      <p:pic>
        <p:nvPicPr>
          <p:cNvPr id="16389" name="Imagem 31" descr="Logos.tif">
            <a:extLst>
              <a:ext uri="{FF2B5EF4-FFF2-40B4-BE49-F238E27FC236}">
                <a16:creationId xmlns:a16="http://schemas.microsoft.com/office/drawing/2014/main" id="{BCEBC67C-6609-E373-B4FE-B2B992B41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B25C643-5239-49BA-7996-507AD33027A3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125538"/>
            <a:ext cx="7920037" cy="990600"/>
            <a:chOff x="0" y="768"/>
            <a:chExt cx="5712" cy="624"/>
          </a:xfrm>
        </p:grpSpPr>
        <p:sp>
          <p:nvSpPr>
            <p:cNvPr id="2090" name="AutoShape 3">
              <a:extLst>
                <a:ext uri="{FF2B5EF4-FFF2-40B4-BE49-F238E27FC236}">
                  <a16:creationId xmlns:a16="http://schemas.microsoft.com/office/drawing/2014/main" id="{848B8615-D625-6BCC-58A7-C654469BB9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928" y="768"/>
              <a:ext cx="2784" cy="576"/>
            </a:xfrm>
            <a:custGeom>
              <a:avLst/>
              <a:gdLst>
                <a:gd name="T0" fmla="*/ 2117 w 21600"/>
                <a:gd name="T1" fmla="*/ 0 h 21600"/>
                <a:gd name="T2" fmla="*/ 1450 w 21600"/>
                <a:gd name="T3" fmla="*/ 153 h 21600"/>
                <a:gd name="T4" fmla="*/ 0 w 21600"/>
                <a:gd name="T5" fmla="*/ 576 h 21600"/>
                <a:gd name="T6" fmla="*/ 1058 w 21600"/>
                <a:gd name="T7" fmla="*/ 576 h 21600"/>
                <a:gd name="T8" fmla="*/ 2117 w 21600"/>
                <a:gd name="T9" fmla="*/ 389 h 21600"/>
                <a:gd name="T10" fmla="*/ 2784 w 21600"/>
                <a:gd name="T11" fmla="*/ 153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1600 h 21600"/>
                <a:gd name="T20" fmla="*/ 1642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424" y="0"/>
                  </a:moveTo>
                  <a:lnTo>
                    <a:pt x="11248" y="5737"/>
                  </a:lnTo>
                  <a:lnTo>
                    <a:pt x="16424" y="5737"/>
                  </a:lnTo>
                  <a:lnTo>
                    <a:pt x="16424" y="21600"/>
                  </a:lnTo>
                  <a:lnTo>
                    <a:pt x="0" y="21600"/>
                  </a:lnTo>
                  <a:lnTo>
                    <a:pt x="16424" y="21600"/>
                  </a:lnTo>
                  <a:lnTo>
                    <a:pt x="16424" y="5737"/>
                  </a:lnTo>
                  <a:lnTo>
                    <a:pt x="21600" y="573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91" name="AutoShape 4">
              <a:extLst>
                <a:ext uri="{FF2B5EF4-FFF2-40B4-BE49-F238E27FC236}">
                  <a16:creationId xmlns:a16="http://schemas.microsoft.com/office/drawing/2014/main" id="{23D437C8-B570-913A-58C1-3BF935888F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880" y="816"/>
              <a:ext cx="1104" cy="576"/>
            </a:xfrm>
            <a:custGeom>
              <a:avLst/>
              <a:gdLst>
                <a:gd name="T0" fmla="*/ 839 w 21600"/>
                <a:gd name="T1" fmla="*/ 0 h 21600"/>
                <a:gd name="T2" fmla="*/ 575 w 21600"/>
                <a:gd name="T3" fmla="*/ 153 h 21600"/>
                <a:gd name="T4" fmla="*/ 0 w 21600"/>
                <a:gd name="T5" fmla="*/ 576 h 21600"/>
                <a:gd name="T6" fmla="*/ 420 w 21600"/>
                <a:gd name="T7" fmla="*/ 576 h 21600"/>
                <a:gd name="T8" fmla="*/ 839 w 21600"/>
                <a:gd name="T9" fmla="*/ 389 h 21600"/>
                <a:gd name="T10" fmla="*/ 1104 w 21600"/>
                <a:gd name="T11" fmla="*/ 153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1600 h 21600"/>
                <a:gd name="T20" fmla="*/ 1641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424" y="0"/>
                  </a:moveTo>
                  <a:lnTo>
                    <a:pt x="11248" y="5737"/>
                  </a:lnTo>
                  <a:lnTo>
                    <a:pt x="16424" y="5737"/>
                  </a:lnTo>
                  <a:lnTo>
                    <a:pt x="16424" y="21600"/>
                  </a:lnTo>
                  <a:lnTo>
                    <a:pt x="0" y="21600"/>
                  </a:lnTo>
                  <a:lnTo>
                    <a:pt x="16424" y="21600"/>
                  </a:lnTo>
                  <a:lnTo>
                    <a:pt x="16424" y="5737"/>
                  </a:lnTo>
                  <a:lnTo>
                    <a:pt x="21600" y="573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92" name="AutoShape 5">
              <a:extLst>
                <a:ext uri="{FF2B5EF4-FFF2-40B4-BE49-F238E27FC236}">
                  <a16:creationId xmlns:a16="http://schemas.microsoft.com/office/drawing/2014/main" id="{2B613E5F-F5A6-C01F-74EC-489EC80EC9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920" y="816"/>
              <a:ext cx="1104" cy="576"/>
            </a:xfrm>
            <a:custGeom>
              <a:avLst/>
              <a:gdLst>
                <a:gd name="T0" fmla="*/ 839 w 21600"/>
                <a:gd name="T1" fmla="*/ 0 h 21600"/>
                <a:gd name="T2" fmla="*/ 575 w 21600"/>
                <a:gd name="T3" fmla="*/ 153 h 21600"/>
                <a:gd name="T4" fmla="*/ 0 w 21600"/>
                <a:gd name="T5" fmla="*/ 576 h 21600"/>
                <a:gd name="T6" fmla="*/ 420 w 21600"/>
                <a:gd name="T7" fmla="*/ 576 h 21600"/>
                <a:gd name="T8" fmla="*/ 839 w 21600"/>
                <a:gd name="T9" fmla="*/ 389 h 21600"/>
                <a:gd name="T10" fmla="*/ 1104 w 21600"/>
                <a:gd name="T11" fmla="*/ 153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1600 h 21600"/>
                <a:gd name="T20" fmla="*/ 1641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424" y="0"/>
                  </a:moveTo>
                  <a:lnTo>
                    <a:pt x="11248" y="5737"/>
                  </a:lnTo>
                  <a:lnTo>
                    <a:pt x="16424" y="5737"/>
                  </a:lnTo>
                  <a:lnTo>
                    <a:pt x="16424" y="21600"/>
                  </a:lnTo>
                  <a:lnTo>
                    <a:pt x="0" y="21600"/>
                  </a:lnTo>
                  <a:lnTo>
                    <a:pt x="16424" y="21600"/>
                  </a:lnTo>
                  <a:lnTo>
                    <a:pt x="16424" y="5737"/>
                  </a:lnTo>
                  <a:lnTo>
                    <a:pt x="21600" y="573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93" name="AutoShape 6">
              <a:extLst>
                <a:ext uri="{FF2B5EF4-FFF2-40B4-BE49-F238E27FC236}">
                  <a16:creationId xmlns:a16="http://schemas.microsoft.com/office/drawing/2014/main" id="{B6589987-4E1B-8025-2A72-FD50A5B48C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768"/>
              <a:ext cx="2784" cy="576"/>
            </a:xfrm>
            <a:custGeom>
              <a:avLst/>
              <a:gdLst>
                <a:gd name="T0" fmla="*/ 2117 w 21600"/>
                <a:gd name="T1" fmla="*/ 0 h 21600"/>
                <a:gd name="T2" fmla="*/ 1450 w 21600"/>
                <a:gd name="T3" fmla="*/ 153 h 21600"/>
                <a:gd name="T4" fmla="*/ 0 w 21600"/>
                <a:gd name="T5" fmla="*/ 576 h 21600"/>
                <a:gd name="T6" fmla="*/ 1058 w 21600"/>
                <a:gd name="T7" fmla="*/ 576 h 21600"/>
                <a:gd name="T8" fmla="*/ 2117 w 21600"/>
                <a:gd name="T9" fmla="*/ 389 h 21600"/>
                <a:gd name="T10" fmla="*/ 2784 w 21600"/>
                <a:gd name="T11" fmla="*/ 153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1600 h 21600"/>
                <a:gd name="T20" fmla="*/ 1642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424" y="0"/>
                  </a:moveTo>
                  <a:lnTo>
                    <a:pt x="11248" y="5737"/>
                  </a:lnTo>
                  <a:lnTo>
                    <a:pt x="16424" y="5737"/>
                  </a:lnTo>
                  <a:lnTo>
                    <a:pt x="16424" y="21600"/>
                  </a:lnTo>
                  <a:lnTo>
                    <a:pt x="0" y="21600"/>
                  </a:lnTo>
                  <a:lnTo>
                    <a:pt x="16424" y="21600"/>
                  </a:lnTo>
                  <a:lnTo>
                    <a:pt x="16424" y="5737"/>
                  </a:lnTo>
                  <a:lnTo>
                    <a:pt x="21600" y="573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5F0C0C7F-10A3-5E3B-55B9-FE38579015F6}"/>
              </a:ext>
            </a:extLst>
          </p:cNvPr>
          <p:cNvGrpSpPr>
            <a:grpSpLocks/>
          </p:cNvGrpSpPr>
          <p:nvPr/>
        </p:nvGrpSpPr>
        <p:grpSpPr bwMode="auto">
          <a:xfrm>
            <a:off x="1055688" y="4005263"/>
            <a:ext cx="6540500" cy="762000"/>
            <a:chOff x="432" y="2592"/>
            <a:chExt cx="4800" cy="480"/>
          </a:xfrm>
        </p:grpSpPr>
        <p:sp>
          <p:nvSpPr>
            <p:cNvPr id="2086" name="AutoShape 8">
              <a:extLst>
                <a:ext uri="{FF2B5EF4-FFF2-40B4-BE49-F238E27FC236}">
                  <a16:creationId xmlns:a16="http://schemas.microsoft.com/office/drawing/2014/main" id="{A84A0CEB-64DD-4002-0F69-11C7BDEC7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592"/>
              <a:ext cx="480" cy="480"/>
            </a:xfrm>
            <a:prstGeom prst="downArrow">
              <a:avLst>
                <a:gd name="adj1" fmla="val 0"/>
                <a:gd name="adj2" fmla="val 22537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87" name="AutoShape 9">
              <a:extLst>
                <a:ext uri="{FF2B5EF4-FFF2-40B4-BE49-F238E27FC236}">
                  <a16:creationId xmlns:a16="http://schemas.microsoft.com/office/drawing/2014/main" id="{7E27632E-3B8B-7365-3702-3B31EAC9A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592"/>
              <a:ext cx="480" cy="480"/>
            </a:xfrm>
            <a:prstGeom prst="downArrow">
              <a:avLst>
                <a:gd name="adj1" fmla="val 0"/>
                <a:gd name="adj2" fmla="val 22537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88" name="AutoShape 10">
              <a:extLst>
                <a:ext uri="{FF2B5EF4-FFF2-40B4-BE49-F238E27FC236}">
                  <a16:creationId xmlns:a16="http://schemas.microsoft.com/office/drawing/2014/main" id="{54310A39-5842-CC5F-F77E-2B279D32A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592"/>
              <a:ext cx="480" cy="480"/>
            </a:xfrm>
            <a:prstGeom prst="downArrow">
              <a:avLst>
                <a:gd name="adj1" fmla="val 0"/>
                <a:gd name="adj2" fmla="val 22537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89" name="AutoShape 11">
              <a:extLst>
                <a:ext uri="{FF2B5EF4-FFF2-40B4-BE49-F238E27FC236}">
                  <a16:creationId xmlns:a16="http://schemas.microsoft.com/office/drawing/2014/main" id="{34F64205-7842-72B5-5760-EC0AC67E5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592"/>
              <a:ext cx="480" cy="480"/>
            </a:xfrm>
            <a:prstGeom prst="downArrow">
              <a:avLst>
                <a:gd name="adj1" fmla="val 0"/>
                <a:gd name="adj2" fmla="val 22537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91A91ED9-43EC-B937-279A-9A8C104C5BD1}"/>
              </a:ext>
            </a:extLst>
          </p:cNvPr>
          <p:cNvGrpSpPr>
            <a:grpSpLocks/>
          </p:cNvGrpSpPr>
          <p:nvPr/>
        </p:nvGrpSpPr>
        <p:grpSpPr bwMode="auto">
          <a:xfrm>
            <a:off x="428625" y="31750"/>
            <a:ext cx="8572500" cy="6770688"/>
            <a:chOff x="0" y="48"/>
            <a:chExt cx="6250" cy="4265"/>
          </a:xfrm>
        </p:grpSpPr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D7839C0C-BBA7-D923-0569-8BB2CE0447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48"/>
              <a:ext cx="1223" cy="1479"/>
              <a:chOff x="2544" y="48"/>
              <a:chExt cx="1223" cy="1479"/>
            </a:xfrm>
          </p:grpSpPr>
          <p:pic>
            <p:nvPicPr>
              <p:cNvPr id="6" name="Picture 14" descr="BUNWM004">
                <a:extLst>
                  <a:ext uri="{FF2B5EF4-FFF2-40B4-BE49-F238E27FC236}">
                    <a16:creationId xmlns:a16="http://schemas.microsoft.com/office/drawing/2014/main" id="{20251032-A428-3391-E5EA-08E743F13C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48"/>
                <a:ext cx="695" cy="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4" name="Text Box 15">
                <a:extLst>
                  <a:ext uri="{FF2B5EF4-FFF2-40B4-BE49-F238E27FC236}">
                    <a16:creationId xmlns:a16="http://schemas.microsoft.com/office/drawing/2014/main" id="{60908BBE-76CA-97C2-5BB6-09B430FEBB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2" y="1200"/>
                <a:ext cx="95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pt-BR" altLang="pt-BR" sz="2800" b="1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63" name="Group 16">
              <a:extLst>
                <a:ext uri="{FF2B5EF4-FFF2-40B4-BE49-F238E27FC236}">
                  <a16:creationId xmlns:a16="http://schemas.microsoft.com/office/drawing/2014/main" id="{DEE7C3E7-C7D5-14D3-7708-FB678DF8E1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" y="1440"/>
              <a:ext cx="1360" cy="1104"/>
              <a:chOff x="204" y="1440"/>
              <a:chExt cx="1360" cy="1104"/>
            </a:xfrm>
          </p:grpSpPr>
          <p:graphicFrame>
            <p:nvGraphicFramePr>
              <p:cNvPr id="2053" name="Object 17">
                <a:extLst>
                  <a:ext uri="{FF2B5EF4-FFF2-40B4-BE49-F238E27FC236}">
                    <a16:creationId xmlns:a16="http://schemas.microsoft.com/office/drawing/2014/main" id="{9842A43E-3B18-4FE7-DC75-8D6B9B58E28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04" y="1440"/>
              <a:ext cx="431" cy="11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3" imgW="1861560" imgH="4767480" progId="CorelDraw.Graphic.9">
                      <p:embed/>
                    </p:oleObj>
                  </mc:Choice>
                  <mc:Fallback>
                    <p:oleObj name="CorelDRAW" r:id="rId3" imgW="1861560" imgH="4767480" progId="CorelDraw.Graphic.9">
                      <p:embed/>
                      <p:pic>
                        <p:nvPicPr>
                          <p:cNvPr id="0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4" y="1440"/>
                            <a:ext cx="431" cy="11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83" name="Text Box 18">
                <a:extLst>
                  <a:ext uri="{FF2B5EF4-FFF2-40B4-BE49-F238E27FC236}">
                    <a16:creationId xmlns:a16="http://schemas.microsoft.com/office/drawing/2014/main" id="{47F6CB8B-55F2-3424-F7AF-17B5BD3E30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6" y="2286"/>
                <a:ext cx="104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b="1" dirty="0">
                    <a:solidFill>
                      <a:schemeClr val="bg1"/>
                    </a:solidFill>
                    <a:latin typeface="+mj-lt"/>
                  </a:rPr>
                  <a:t>Coordenador</a:t>
                </a:r>
              </a:p>
            </p:txBody>
          </p:sp>
        </p:grpSp>
        <p:grpSp>
          <p:nvGrpSpPr>
            <p:cNvPr id="2064" name="Group 19">
              <a:extLst>
                <a:ext uri="{FF2B5EF4-FFF2-40B4-BE49-F238E27FC236}">
                  <a16:creationId xmlns:a16="http://schemas.microsoft.com/office/drawing/2014/main" id="{33474430-E482-CA0A-0B60-1B40DEAC57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3" y="1440"/>
              <a:ext cx="1406" cy="1104"/>
              <a:chOff x="1714" y="1440"/>
              <a:chExt cx="1406" cy="1104"/>
            </a:xfrm>
          </p:grpSpPr>
          <p:graphicFrame>
            <p:nvGraphicFramePr>
              <p:cNvPr id="2052" name="Object 20">
                <a:extLst>
                  <a:ext uri="{FF2B5EF4-FFF2-40B4-BE49-F238E27FC236}">
                    <a16:creationId xmlns:a16="http://schemas.microsoft.com/office/drawing/2014/main" id="{D9927066-76DC-1E00-F2A7-A6E0F6E7530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714" y="1440"/>
              <a:ext cx="431" cy="11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5" imgW="1861560" imgH="4767480" progId="CorelDraw.Graphic.9">
                      <p:embed/>
                    </p:oleObj>
                  </mc:Choice>
                  <mc:Fallback>
                    <p:oleObj name="CorelDRAW" r:id="rId5" imgW="1861560" imgH="4767480" progId="CorelDraw.Graphic.9">
                      <p:embed/>
                      <p:pic>
                        <p:nvPicPr>
                          <p:cNvPr id="0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14" y="1440"/>
                            <a:ext cx="431" cy="11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82" name="Text Box 21">
                <a:extLst>
                  <a:ext uri="{FF2B5EF4-FFF2-40B4-BE49-F238E27FC236}">
                    <a16:creationId xmlns:a16="http://schemas.microsoft.com/office/drawing/2014/main" id="{CA02845F-64A0-7789-1B3A-2733B0B88E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2" y="2278"/>
                <a:ext cx="105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b="1" dirty="0">
                    <a:solidFill>
                      <a:schemeClr val="bg1"/>
                    </a:solidFill>
                    <a:latin typeface="+mj-lt"/>
                  </a:rPr>
                  <a:t>Coordenador</a:t>
                </a:r>
              </a:p>
            </p:txBody>
          </p:sp>
        </p:grpSp>
        <p:grpSp>
          <p:nvGrpSpPr>
            <p:cNvPr id="2065" name="Group 22">
              <a:extLst>
                <a:ext uri="{FF2B5EF4-FFF2-40B4-BE49-F238E27FC236}">
                  <a16:creationId xmlns:a16="http://schemas.microsoft.com/office/drawing/2014/main" id="{899A77B2-5788-D1D0-FBC6-BFF846354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4" y="1440"/>
              <a:ext cx="1360" cy="1104"/>
              <a:chOff x="3334" y="1440"/>
              <a:chExt cx="1360" cy="1104"/>
            </a:xfrm>
          </p:grpSpPr>
          <p:graphicFrame>
            <p:nvGraphicFramePr>
              <p:cNvPr id="2051" name="Object 23">
                <a:extLst>
                  <a:ext uri="{FF2B5EF4-FFF2-40B4-BE49-F238E27FC236}">
                    <a16:creationId xmlns:a16="http://schemas.microsoft.com/office/drawing/2014/main" id="{FA18323E-4A78-31C9-E427-D089D4D86FE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334" y="1440"/>
              <a:ext cx="431" cy="11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6" imgW="1861560" imgH="4767480" progId="CorelDraw.Graphic.9">
                      <p:embed/>
                    </p:oleObj>
                  </mc:Choice>
                  <mc:Fallback>
                    <p:oleObj name="CorelDRAW" r:id="rId6" imgW="1861560" imgH="4767480" progId="CorelDraw.Graphic.9">
                      <p:embed/>
                      <p:pic>
                        <p:nvPicPr>
                          <p:cNvPr id="0" name="Object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34" y="1440"/>
                            <a:ext cx="431" cy="11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81" name="Text Box 24">
                <a:extLst>
                  <a:ext uri="{FF2B5EF4-FFF2-40B4-BE49-F238E27FC236}">
                    <a16:creationId xmlns:a16="http://schemas.microsoft.com/office/drawing/2014/main" id="{ED025B18-438D-6DB6-ABA8-C9AC05C4E9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7" y="2278"/>
                <a:ext cx="104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b="1" dirty="0">
                    <a:solidFill>
                      <a:schemeClr val="bg1"/>
                    </a:solidFill>
                    <a:latin typeface="+mj-lt"/>
                  </a:rPr>
                  <a:t>Coordenador</a:t>
                </a:r>
              </a:p>
            </p:txBody>
          </p:sp>
        </p:grpSp>
        <p:grpSp>
          <p:nvGrpSpPr>
            <p:cNvPr id="2066" name="Group 25">
              <a:extLst>
                <a:ext uri="{FF2B5EF4-FFF2-40B4-BE49-F238E27FC236}">
                  <a16:creationId xmlns:a16="http://schemas.microsoft.com/office/drawing/2014/main" id="{25FE1A7B-4F87-D661-ED1B-9AED0B1BA4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0" y="1440"/>
              <a:ext cx="1510" cy="1104"/>
              <a:chOff x="4740" y="1440"/>
              <a:chExt cx="1510" cy="1104"/>
            </a:xfrm>
          </p:grpSpPr>
          <p:graphicFrame>
            <p:nvGraphicFramePr>
              <p:cNvPr id="2050" name="Object 26">
                <a:extLst>
                  <a:ext uri="{FF2B5EF4-FFF2-40B4-BE49-F238E27FC236}">
                    <a16:creationId xmlns:a16="http://schemas.microsoft.com/office/drawing/2014/main" id="{71547831-CDA7-2CB4-835E-BB77D1D9041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740" y="1440"/>
              <a:ext cx="431" cy="11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7" imgW="1861560" imgH="4767480" progId="CorelDraw.Graphic.9">
                      <p:embed/>
                    </p:oleObj>
                  </mc:Choice>
                  <mc:Fallback>
                    <p:oleObj name="CorelDRAW" r:id="rId7" imgW="1861560" imgH="4767480" progId="CorelDraw.Graphic.9">
                      <p:embed/>
                      <p:pic>
                        <p:nvPicPr>
                          <p:cNvPr id="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40" y="1440"/>
                            <a:ext cx="431" cy="11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80" name="Text Box 27">
                <a:extLst>
                  <a:ext uri="{FF2B5EF4-FFF2-40B4-BE49-F238E27FC236}">
                    <a16:creationId xmlns:a16="http://schemas.microsoft.com/office/drawing/2014/main" id="{0B29BE1D-074B-5EE5-0482-32F65FC4EB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4" y="2278"/>
                <a:ext cx="10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pt-BR" b="1" dirty="0">
                    <a:solidFill>
                      <a:schemeClr val="bg1"/>
                    </a:solidFill>
                    <a:latin typeface="+mj-lt"/>
                  </a:rPr>
                  <a:t>Coordenador</a:t>
                </a:r>
              </a:p>
            </p:txBody>
          </p:sp>
        </p:grpSp>
        <p:grpSp>
          <p:nvGrpSpPr>
            <p:cNvPr id="2067" name="Group 28">
              <a:extLst>
                <a:ext uri="{FF2B5EF4-FFF2-40B4-BE49-F238E27FC236}">
                  <a16:creationId xmlns:a16="http://schemas.microsoft.com/office/drawing/2014/main" id="{8398E764-B3A8-1091-2903-14A12B81C0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011"/>
              <a:ext cx="1392" cy="1295"/>
              <a:chOff x="0" y="3011"/>
              <a:chExt cx="1392" cy="1295"/>
            </a:xfrm>
          </p:grpSpPr>
          <p:sp>
            <p:nvSpPr>
              <p:cNvPr id="2078" name="Text Box 29">
                <a:extLst>
                  <a:ext uri="{FF2B5EF4-FFF2-40B4-BE49-F238E27FC236}">
                    <a16:creationId xmlns:a16="http://schemas.microsoft.com/office/drawing/2014/main" id="{88826B1F-6AE1-1D5B-3CA6-62CBDB9C21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056"/>
                <a:ext cx="13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2000" b="1">
                    <a:solidFill>
                      <a:schemeClr val="bg1"/>
                    </a:solidFill>
                    <a:latin typeface="+mj-lt"/>
                  </a:rPr>
                  <a:t>pequeno grupo</a:t>
                </a:r>
              </a:p>
            </p:txBody>
          </p:sp>
          <p:pic>
            <p:nvPicPr>
              <p:cNvPr id="2079" name="Picture 30" descr="pequeno grupos">
                <a:extLst>
                  <a:ext uri="{FF2B5EF4-FFF2-40B4-BE49-F238E27FC236}">
                    <a16:creationId xmlns:a16="http://schemas.microsoft.com/office/drawing/2014/main" id="{67F07442-6F7C-4706-2B32-C247A3313D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3011"/>
                <a:ext cx="1392" cy="121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068" name="Group 31">
              <a:extLst>
                <a:ext uri="{FF2B5EF4-FFF2-40B4-BE49-F238E27FC236}">
                  <a16:creationId xmlns:a16="http://schemas.microsoft.com/office/drawing/2014/main" id="{AA082AD4-472F-6C85-14AC-EDD8CBF099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3018"/>
              <a:ext cx="1392" cy="1295"/>
              <a:chOff x="0" y="3011"/>
              <a:chExt cx="1392" cy="1295"/>
            </a:xfrm>
          </p:grpSpPr>
          <p:sp>
            <p:nvSpPr>
              <p:cNvPr id="2076" name="Text Box 32">
                <a:extLst>
                  <a:ext uri="{FF2B5EF4-FFF2-40B4-BE49-F238E27FC236}">
                    <a16:creationId xmlns:a16="http://schemas.microsoft.com/office/drawing/2014/main" id="{094304DB-55BF-BC8C-72C4-2BB42E04A2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056"/>
                <a:ext cx="132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2000" b="1" dirty="0">
                    <a:solidFill>
                      <a:schemeClr val="bg1"/>
                    </a:solidFill>
                    <a:latin typeface="+mj-lt"/>
                  </a:rPr>
                  <a:t>pequeno grupo</a:t>
                </a:r>
              </a:p>
            </p:txBody>
          </p:sp>
          <p:pic>
            <p:nvPicPr>
              <p:cNvPr id="2077" name="Picture 33" descr="pequeno grupos">
                <a:extLst>
                  <a:ext uri="{FF2B5EF4-FFF2-40B4-BE49-F238E27FC236}">
                    <a16:creationId xmlns:a16="http://schemas.microsoft.com/office/drawing/2014/main" id="{50A84FA7-01C5-0BF1-75CF-EDB350A124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3011"/>
                <a:ext cx="1392" cy="121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069" name="Group 34">
              <a:extLst>
                <a:ext uri="{FF2B5EF4-FFF2-40B4-BE49-F238E27FC236}">
                  <a16:creationId xmlns:a16="http://schemas.microsoft.com/office/drawing/2014/main" id="{A0458578-E9B9-388B-FDAB-D9091A9D1B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3018"/>
              <a:ext cx="1392" cy="1295"/>
              <a:chOff x="0" y="3011"/>
              <a:chExt cx="1392" cy="1295"/>
            </a:xfrm>
          </p:grpSpPr>
          <p:sp>
            <p:nvSpPr>
              <p:cNvPr id="2074" name="Text Box 35">
                <a:extLst>
                  <a:ext uri="{FF2B5EF4-FFF2-40B4-BE49-F238E27FC236}">
                    <a16:creationId xmlns:a16="http://schemas.microsoft.com/office/drawing/2014/main" id="{6BE0CF58-AF0E-65CC-0A7C-782FFA2568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056"/>
                <a:ext cx="132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2000" b="1">
                    <a:solidFill>
                      <a:schemeClr val="bg1"/>
                    </a:solidFill>
                    <a:latin typeface="+mj-lt"/>
                  </a:rPr>
                  <a:t>pequeno grupo</a:t>
                </a:r>
              </a:p>
            </p:txBody>
          </p:sp>
          <p:pic>
            <p:nvPicPr>
              <p:cNvPr id="2075" name="Picture 36" descr="pequeno grupos">
                <a:extLst>
                  <a:ext uri="{FF2B5EF4-FFF2-40B4-BE49-F238E27FC236}">
                    <a16:creationId xmlns:a16="http://schemas.microsoft.com/office/drawing/2014/main" id="{C3C6BE64-2CB9-CD25-3B1A-9627342B48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3011"/>
                <a:ext cx="1392" cy="121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070" name="Group 37">
              <a:extLst>
                <a:ext uri="{FF2B5EF4-FFF2-40B4-BE49-F238E27FC236}">
                  <a16:creationId xmlns:a16="http://schemas.microsoft.com/office/drawing/2014/main" id="{6E340FB3-1C51-633B-5CEE-CAD75A60F8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8" y="3018"/>
              <a:ext cx="1392" cy="1295"/>
              <a:chOff x="0" y="3011"/>
              <a:chExt cx="1392" cy="1295"/>
            </a:xfrm>
          </p:grpSpPr>
          <p:sp>
            <p:nvSpPr>
              <p:cNvPr id="2072" name="Text Box 38">
                <a:extLst>
                  <a:ext uri="{FF2B5EF4-FFF2-40B4-BE49-F238E27FC236}">
                    <a16:creationId xmlns:a16="http://schemas.microsoft.com/office/drawing/2014/main" id="{13A2A285-4C10-3B98-57F7-64FA614C27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056"/>
                <a:ext cx="132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2000" b="1">
                    <a:solidFill>
                      <a:schemeClr val="bg1"/>
                    </a:solidFill>
                    <a:latin typeface="+mj-lt"/>
                  </a:rPr>
                  <a:t>pequeno grupo</a:t>
                </a:r>
              </a:p>
            </p:txBody>
          </p:sp>
          <p:pic>
            <p:nvPicPr>
              <p:cNvPr id="2073" name="Picture 39" descr="pequeno grupos">
                <a:extLst>
                  <a:ext uri="{FF2B5EF4-FFF2-40B4-BE49-F238E27FC236}">
                    <a16:creationId xmlns:a16="http://schemas.microsoft.com/office/drawing/2014/main" id="{94FC8BAF-7A7A-E11A-3FF7-D77DFDD4B2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3011"/>
                <a:ext cx="1392" cy="121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058" name="Rectangle 68">
            <a:extLst>
              <a:ext uri="{FF2B5EF4-FFF2-40B4-BE49-F238E27FC236}">
                <a16:creationId xmlns:a16="http://schemas.microsoft.com/office/drawing/2014/main" id="{68074ED9-1A4C-74A7-8FA4-D84A262BA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4214813"/>
            <a:ext cx="65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</a:rPr>
              <a:t>Líder</a:t>
            </a:r>
          </a:p>
        </p:txBody>
      </p:sp>
      <p:sp>
        <p:nvSpPr>
          <p:cNvPr id="2059" name="Rectangle 69">
            <a:extLst>
              <a:ext uri="{FF2B5EF4-FFF2-40B4-BE49-F238E27FC236}">
                <a16:creationId xmlns:a16="http://schemas.microsoft.com/office/drawing/2014/main" id="{94FD489B-7E74-9E6F-4A3F-D04F4226A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4214813"/>
            <a:ext cx="65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</a:rPr>
              <a:t>Líder</a:t>
            </a:r>
          </a:p>
        </p:txBody>
      </p:sp>
      <p:sp>
        <p:nvSpPr>
          <p:cNvPr id="2060" name="Rectangle 70">
            <a:extLst>
              <a:ext uri="{FF2B5EF4-FFF2-40B4-BE49-F238E27FC236}">
                <a16:creationId xmlns:a16="http://schemas.microsoft.com/office/drawing/2014/main" id="{72C8698A-6088-CF85-A5B7-C7D8A970A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063" y="4214813"/>
            <a:ext cx="65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</a:rPr>
              <a:t>Líder</a:t>
            </a:r>
          </a:p>
        </p:txBody>
      </p:sp>
      <p:sp>
        <p:nvSpPr>
          <p:cNvPr id="2061" name="Rectangle 71">
            <a:extLst>
              <a:ext uri="{FF2B5EF4-FFF2-40B4-BE49-F238E27FC236}">
                <a16:creationId xmlns:a16="http://schemas.microsoft.com/office/drawing/2014/main" id="{3A3CAFBB-3C70-70AB-F2E4-48BB7E6B8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0" y="4214813"/>
            <a:ext cx="658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bg1"/>
                </a:solidFill>
                <a:latin typeface="+mj-lt"/>
              </a:rPr>
              <a:t>Líder</a:t>
            </a:r>
          </a:p>
        </p:txBody>
      </p:sp>
      <p:sp>
        <p:nvSpPr>
          <p:cNvPr id="2062" name="Rectangle 72">
            <a:extLst>
              <a:ext uri="{FF2B5EF4-FFF2-40B4-BE49-F238E27FC236}">
                <a16:creationId xmlns:a16="http://schemas.microsoft.com/office/drawing/2014/main" id="{DF839839-596C-5BC8-09C2-6456B5E4E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916113"/>
            <a:ext cx="1127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FFC000"/>
                </a:solidFill>
                <a:latin typeface="+mj-lt"/>
              </a:rPr>
              <a:t>Pastor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>
            <a:extLst>
              <a:ext uri="{FF2B5EF4-FFF2-40B4-BE49-F238E27FC236}">
                <a16:creationId xmlns:a16="http://schemas.microsoft.com/office/drawing/2014/main" id="{42A10FA6-C0E4-4B3A-E64B-6D84466F470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28625" y="2286000"/>
            <a:ext cx="8358188" cy="292893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pt-BR" sz="4000" b="1" dirty="0">
                <a:solidFill>
                  <a:schemeClr val="bg1"/>
                </a:solidFill>
                <a:latin typeface="+mj-lt"/>
              </a:rPr>
              <a:t>O surgimento de novos pequenos grupos tornará necessário o treino e formação de muitos pastores leigos, para dirigirem os pequenos grupos.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F822583-E479-5043-AAE7-9BF16A082F21}"/>
              </a:ext>
            </a:extLst>
          </p:cNvPr>
          <p:cNvSpPr txBox="1"/>
          <p:nvPr/>
        </p:nvSpPr>
        <p:spPr>
          <a:xfrm>
            <a:off x="6929454" y="6429396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8</a:t>
            </a:r>
          </a:p>
        </p:txBody>
      </p:sp>
      <p:pic>
        <p:nvPicPr>
          <p:cNvPr id="17412" name="Imagem 31" descr="Logos.tif">
            <a:extLst>
              <a:ext uri="{FF2B5EF4-FFF2-40B4-BE49-F238E27FC236}">
                <a16:creationId xmlns:a16="http://schemas.microsoft.com/office/drawing/2014/main" id="{92057A1A-3E7A-1043-8298-2B41042B3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34AD0DF-B205-DC2F-4025-ED879A9DD9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0188" y="1714500"/>
            <a:ext cx="5991225" cy="838200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i="0">
                <a:solidFill>
                  <a:srgbClr val="FFC000"/>
                </a:solidFill>
                <a:cs typeface="Times New Roman" pitchFamily="18" charset="0"/>
              </a:rPr>
              <a:t>Retorno ao modelo da  igreja primitiva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F407C82-3D6A-FD3C-94F6-02CF112F19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2938" y="3071813"/>
            <a:ext cx="8001000" cy="2428875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pt-BR">
                <a:solidFill>
                  <a:schemeClr val="bg1"/>
                </a:solidFill>
                <a:cs typeface="Times New Roman" pitchFamily="18" charset="0"/>
              </a:rPr>
              <a:t>Todos os membros leigos participavam do cuidado pastoral e do evangelismo.</a:t>
            </a:r>
          </a:p>
          <a:p>
            <a:pPr eaLnBrk="1" hangingPunct="1">
              <a:buClr>
                <a:schemeClr val="bg1"/>
              </a:buClr>
              <a:buFont typeface="Arial" pitchFamily="34" charset="0"/>
              <a:buChar char="•"/>
              <a:defRPr/>
            </a:pPr>
            <a:endParaRPr lang="pt-BR">
              <a:solidFill>
                <a:schemeClr val="bg1"/>
              </a:solidFill>
              <a:cs typeface="Times New Roman" pitchFamily="18" charset="0"/>
            </a:endParaRPr>
          </a:p>
          <a:p>
            <a:pPr eaLnBrk="1" hangingPunct="1"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pt-BR">
                <a:solidFill>
                  <a:schemeClr val="bg1"/>
                </a:solidFill>
                <a:cs typeface="Times New Roman" pitchFamily="18" charset="0"/>
              </a:rPr>
              <a:t>Os apóstolos eram os evangelistas, que iam por toda parte criando novas igrejas.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AF4AE41-CF08-2074-B08B-CEE70DFAC463}"/>
              </a:ext>
            </a:extLst>
          </p:cNvPr>
          <p:cNvSpPr txBox="1"/>
          <p:nvPr/>
        </p:nvSpPr>
        <p:spPr>
          <a:xfrm>
            <a:off x="6929454" y="6429396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CAPÍTULO 8</a:t>
            </a:r>
          </a:p>
        </p:txBody>
      </p:sp>
      <p:pic>
        <p:nvPicPr>
          <p:cNvPr id="18437" name="Imagem 31" descr="Logos.tif">
            <a:extLst>
              <a:ext uri="{FF2B5EF4-FFF2-40B4-BE49-F238E27FC236}">
                <a16:creationId xmlns:a16="http://schemas.microsoft.com/office/drawing/2014/main" id="{CA921858-88B8-D6F7-7B04-E54BC24FF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strutura 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sign 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Estrutura 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785</Words>
  <Application>Microsoft Office PowerPoint</Application>
  <PresentationFormat>Apresentação na tela (4:3)</PresentationFormat>
  <Paragraphs>127</Paragraphs>
  <Slides>30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Servidores OLE inseridos</vt:lpstr>
      </vt:variant>
      <vt:variant>
        <vt:i4>4</vt:i4>
      </vt:variant>
      <vt:variant>
        <vt:lpstr>Títulos de slides</vt:lpstr>
      </vt:variant>
      <vt:variant>
        <vt:i4>30</vt:i4>
      </vt:variant>
    </vt:vector>
  </HeadingPairs>
  <TitlesOfParts>
    <vt:vector size="43" baseType="lpstr">
      <vt:lpstr>Arial</vt:lpstr>
      <vt:lpstr>Calibri</vt:lpstr>
      <vt:lpstr>Wingdings</vt:lpstr>
      <vt:lpstr>Times New Roman</vt:lpstr>
      <vt:lpstr>Impact</vt:lpstr>
      <vt:lpstr>Estrutura padrão</vt:lpstr>
      <vt:lpstr>1_Estrutura padrão</vt:lpstr>
      <vt:lpstr>Design padrão</vt:lpstr>
      <vt:lpstr>3_Estrutura padrão</vt:lpstr>
      <vt:lpstr>Foto do Microsoft Photo Editor 3.0</vt:lpstr>
      <vt:lpstr>Gráfico do CorelDRAW 9.0</vt:lpstr>
      <vt:lpstr>Imagem de bitmap</vt:lpstr>
      <vt:lpstr>PBrush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Retorno ao modelo da  igreja primitiva</vt:lpstr>
      <vt:lpstr>Apresentação do PowerPoint</vt:lpstr>
      <vt:lpstr>A Igreja Adventista primitiva.</vt:lpstr>
      <vt:lpstr>Apresentação do PowerPoint</vt:lpstr>
      <vt:lpstr>Apresentação do PowerPoint</vt:lpstr>
      <vt:lpstr>Apresentação do PowerPoint</vt:lpstr>
      <vt:lpstr>Apresentação do PowerPoint</vt:lpstr>
      <vt:lpstr>A IGREJA DO FUTURO</vt:lpstr>
      <vt:lpstr>Isto envolve três desafios:</vt:lpstr>
      <vt:lpstr>Apresentação do PowerPoint</vt:lpstr>
      <vt:lpstr>Apresentação do PowerPoint</vt:lpstr>
      <vt:lpstr> Que o ministro dedique mais do seu tempo a educar do que a pregar. Testimonies for the Church, vol. 7, 20.   A maior ajuda que pode ser dada ao nosso povo é ensiná-los a trabalhar para Deus e a dependerem d’Ele, não dos ministros. Testimonies for the Church, vol. 7, 19.  </vt:lpstr>
      <vt:lpstr>Apresentação do PowerPoint</vt:lpstr>
      <vt:lpstr>Apresentação do PowerPoint</vt:lpstr>
      <vt:lpstr>Apresentação do PowerPoint</vt:lpstr>
      <vt:lpstr>1891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Arilton</dc:creator>
  <cp:lastModifiedBy>Pr. Marcelo Augusto de Carvalho</cp:lastModifiedBy>
  <cp:revision>44</cp:revision>
  <dcterms:created xsi:type="dcterms:W3CDTF">2005-08-02T12:26:43Z</dcterms:created>
  <dcterms:modified xsi:type="dcterms:W3CDTF">2026-05-24T04:40:51Z</dcterms:modified>
</cp:coreProperties>
</file>