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62" r:id="rId4"/>
    <p:sldId id="288" r:id="rId5"/>
    <p:sldId id="264" r:id="rId6"/>
    <p:sldId id="265" r:id="rId7"/>
    <p:sldId id="266" r:id="rId8"/>
    <p:sldId id="267" r:id="rId9"/>
    <p:sldId id="268" r:id="rId10"/>
    <p:sldId id="270" r:id="rId11"/>
    <p:sldId id="285" r:id="rId12"/>
    <p:sldId id="286" r:id="rId13"/>
    <p:sldId id="289" r:id="rId14"/>
    <p:sldId id="287" r:id="rId1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FFFFCC"/>
    <a:srgbClr val="FF9933"/>
    <a:srgbClr val="FF3300"/>
    <a:srgbClr val="003366"/>
    <a:srgbClr val="51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43" autoAdjust="0"/>
    <p:restoredTop sz="94660" autoAdjust="0"/>
  </p:normalViewPr>
  <p:slideViewPr>
    <p:cSldViewPr>
      <p:cViewPr varScale="1">
        <p:scale>
          <a:sx n="66" d="100"/>
          <a:sy n="66" d="100"/>
        </p:scale>
        <p:origin x="177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BA847E-D983-18BB-B568-A68C6E4D7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8750300"/>
            <a:ext cx="3873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038D192B-11C6-4272-908E-FBED3CEDE873}" type="slidenum">
              <a:rPr lang="pt-BR" altLang="pt-BR" sz="1400">
                <a:latin typeface="Times New Roman" panose="02020603050405020304" pitchFamily="18" charset="0"/>
              </a:rPr>
              <a:pPr algn="r"/>
              <a:t>‹nº›</a:t>
            </a:fld>
            <a:endParaRPr lang="pt-BR" altLang="pt-BR" sz="1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523444C-C4FC-DFD7-6A63-3D5FD228C1F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Click to edit Master notes styles</a:t>
            </a:r>
          </a:p>
          <a:p>
            <a:pPr lvl="1"/>
            <a:r>
              <a:rPr lang="pt-BR" noProof="0"/>
              <a:t>Second Level</a:t>
            </a:r>
          </a:p>
          <a:p>
            <a:pPr lvl="2"/>
            <a:r>
              <a:rPr lang="pt-BR" noProof="0"/>
              <a:t>Third Level</a:t>
            </a:r>
          </a:p>
          <a:p>
            <a:pPr lvl="3"/>
            <a:r>
              <a:rPr lang="pt-BR" noProof="0"/>
              <a:t>Fourth Level</a:t>
            </a:r>
          </a:p>
          <a:p>
            <a:pPr lvl="4"/>
            <a:r>
              <a:rPr lang="pt-BR" noProof="0"/>
              <a:t>Fifth Level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B155C6D-A876-E443-2388-80C10F502370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7410A80-E9D1-80CC-B5FD-0230E1FF9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8750300"/>
            <a:ext cx="38735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B4B1F9FF-00CA-45B5-95FE-947D4164E333}" type="slidenum">
              <a:rPr lang="pt-BR" altLang="pt-BR" sz="1400">
                <a:latin typeface="Times New Roman" panose="02020603050405020304" pitchFamily="18" charset="0"/>
              </a:rPr>
              <a:pPr algn="r"/>
              <a:t>‹nº›</a:t>
            </a:fld>
            <a:endParaRPr lang="pt-BR" altLang="pt-BR" sz="1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5EC59C1-DAFD-D993-96C6-9BBEE5B22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436205-95E7-159A-4DC0-776AD28B1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A38828-4FB6-C0F0-705D-6C7D46AD2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47DE68-8509-4D2C-82B7-3EAB3E28B87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9856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755CD9-7C78-0409-5232-1186069A96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FE0E24F-6CB6-2670-7FC6-32957BCA30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672707-367E-F20A-172C-C82F70F275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3472E-62FC-4422-B73A-1EE8D861D56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6115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5B73AC-6818-2AB4-4DC6-46C6536E3C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CC15B8-A946-255E-3F67-E0184D86B4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68557B-ADEB-22D3-ABEC-A9D5DB6EA6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E48D4-BC1B-4EB0-AB2B-6A54C2208C1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84852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F433FF-1444-7C22-CA52-DF7A7CECBD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5FC3E8-AAF1-9838-027A-BC4254FA41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96B1FD-8318-1BE0-FD6A-80DC0BE6F7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E0B9F-A18F-40E4-AD16-9FCAA8E5EA7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0325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44AB43-F8BA-49EA-CB40-9662270AD9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A2D269-9D2E-43C8-A3EC-86B7EA59B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53BE6F-B932-4D5D-E4A3-70E41E9480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45074-BB47-4B1A-8B29-0830D5FB8DB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34113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093942-2F6A-2B5B-F954-B9F20A581E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BDCEEB-376C-7B01-C40E-B4AAF4DBB3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1622C2-6202-93D1-5D54-8A30F5BF8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83C5F-12E3-42ED-B079-F1CA81BC258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743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B91CFB-DBE6-0AEA-E168-B9F9D33E9C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5D6984-AF11-8394-17C8-C0E1CF02C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2A5389-9797-5AD1-E909-E327D748C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D8263-121A-4220-BCFB-CFC92D6CA6C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3298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B6A44A6-9CE2-A67D-6067-84A6E753F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068CC0D-7E97-B136-8E9C-D8FDE0A8CA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1A9818A-7E4D-1453-5040-F2907DBB17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B1F1E-45AA-4897-B9D3-7885A9DC514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043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F00C71-FABA-03DE-5D9C-393047D712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046D5B6-0C61-0FAD-7B06-4FE38166B9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5317CA-9479-6E05-884E-3CE58BBAE9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DD4607-F8BC-4805-8C99-FECD55A3B73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7331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2DA43E9-855B-3BA7-47EF-28A0D371C9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6C641DD-DD2C-DB44-DE08-54CD980EA3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D66E343-7B1A-02ED-E91E-FDBE856E15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F293F-5E75-4340-B5CC-027D52901F6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560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D18098-04C5-D0D0-D150-2A5B0825F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F1345C-AC10-8C16-242E-DB7192DDF9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24ECE3-2847-A4C0-4F2B-98D6796767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691020-B553-4F70-8F39-5DA0D52DF2A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313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518986-89B1-E043-8C11-5C16A62999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C813C2-FED9-DD2D-81C3-548C69B70A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08B896-CC2E-41FA-60FF-9573868E9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6F8844-1BCF-4929-B53B-5ABDB101404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587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AB110C3-16D0-2524-713D-0D69B75DB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D3D42D-1883-568D-6807-E8F008544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1657BDBB-0A3C-0731-6BF0-95E6C20AC31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AF17A30A-7E74-205F-5E29-3AD9EC8CD7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0A4941A6-55BD-4F69-9471-EF471CF574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F1BB1F-569A-47B8-AC1E-E3E9123DEC47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F5E97B8-171D-5D34-1750-D00452571549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9</a:t>
            </a:r>
          </a:p>
        </p:txBody>
      </p:sp>
      <p:pic>
        <p:nvPicPr>
          <p:cNvPr id="2051" name="Imagem 31" descr="Logos.tif">
            <a:extLst>
              <a:ext uri="{FF2B5EF4-FFF2-40B4-BE49-F238E27FC236}">
                <a16:creationId xmlns:a16="http://schemas.microsoft.com/office/drawing/2014/main" id="{981870A4-97BC-6FC2-5AD3-F349CF843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A55FEA1-C803-4559-C7A1-B188291917AD}"/>
              </a:ext>
            </a:extLst>
          </p:cNvPr>
          <p:cNvSpPr/>
          <p:nvPr/>
        </p:nvSpPr>
        <p:spPr>
          <a:xfrm>
            <a:off x="1516292" y="3490272"/>
            <a:ext cx="6111417" cy="1938992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IMPLEMENTANDO</a:t>
            </a:r>
            <a:br>
              <a:rPr lang="pt-BR" sz="6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</a:br>
            <a:r>
              <a:rPr lang="pt-BR" sz="60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MUDANÇAS</a:t>
            </a:r>
          </a:p>
        </p:txBody>
      </p:sp>
      <p:pic>
        <p:nvPicPr>
          <p:cNvPr id="2053" name="Imagem 7" descr="Logo PG.tif">
            <a:extLst>
              <a:ext uri="{FF2B5EF4-FFF2-40B4-BE49-F238E27FC236}">
                <a16:creationId xmlns:a16="http://schemas.microsoft.com/office/drawing/2014/main" id="{A834011D-C51C-4EF7-82F9-4AA847D750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1357313"/>
            <a:ext cx="2012950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1BCCC5FD-07E3-C632-D2F9-440C14CAB6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938" y="2714625"/>
            <a:ext cx="4357687" cy="2786063"/>
          </a:xfrm>
          <a:solidFill>
            <a:schemeClr val="accent3">
              <a:lumMod val="75000"/>
            </a:schemeClr>
          </a:solidFill>
        </p:spPr>
        <p:txBody>
          <a:bodyPr lIns="90488" tIns="44450" rIns="90488" bIns="44450" anchor="ctr"/>
          <a:lstStyle/>
          <a:p>
            <a:pPr lvl="1" eaLnBrk="1" hangingPunct="1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Compatibilidade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Vantagem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Visibilidade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Confiabilidade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Mudanças levam tempo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Relacionamentos Sociais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A024A84B-E7A4-0392-1E96-6D84F99D1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598613"/>
            <a:ext cx="8177213" cy="954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</a:rPr>
              <a:t>Quais são no momento os dois conceitos mais </a:t>
            </a:r>
            <a:br>
              <a:rPr lang="pt-BR" sz="2800" b="1" dirty="0">
                <a:solidFill>
                  <a:schemeClr val="bg1"/>
                </a:solidFill>
                <a:latin typeface="+mj-lt"/>
              </a:rPr>
            </a:br>
            <a:r>
              <a:rPr lang="pt-BR" sz="2800" b="1" dirty="0">
                <a:solidFill>
                  <a:schemeClr val="bg1"/>
                </a:solidFill>
                <a:latin typeface="+mj-lt"/>
              </a:rPr>
              <a:t>importantes para você? Por quê?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8F07E041-2213-AE44-3DF1-784A8916F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3" y="3286125"/>
            <a:ext cx="3355975" cy="1384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pt-BR" sz="2800" b="1" dirty="0">
                <a:solidFill>
                  <a:srgbClr val="FFC000"/>
                </a:solidFill>
                <a:latin typeface="+mj-lt"/>
              </a:rPr>
              <a:t>O que você vai fazer para pôr em prática estes conceitos?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F6C2719-AEDD-161D-3DB3-F1734EE61BB8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11270" name="Imagem 31" descr="Logos.tif">
            <a:extLst>
              <a:ext uri="{FF2B5EF4-FFF2-40B4-BE49-F238E27FC236}">
                <a16:creationId xmlns:a16="http://schemas.microsoft.com/office/drawing/2014/main" id="{D14B9539-62C7-4538-9B15-2F81DAA76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0B8DD936-50E8-424B-E8A2-A6EDCD4FC131}"/>
              </a:ext>
            </a:extLst>
          </p:cNvPr>
          <p:cNvSpPr/>
          <p:nvPr/>
        </p:nvSpPr>
        <p:spPr>
          <a:xfrm>
            <a:off x="5777177" y="214290"/>
            <a:ext cx="3296287" cy="58477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PARA CONVERSAR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bldLvl="5" animBg="1"/>
      <p:bldP spid="18437" grpId="0"/>
      <p:bldP spid="184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E71B8B-2130-0F09-73E2-2AC3CAB7D30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12291" name="Imagem 31" descr="Logos.tif">
            <a:extLst>
              <a:ext uri="{FF2B5EF4-FFF2-40B4-BE49-F238E27FC236}">
                <a16:creationId xmlns:a16="http://schemas.microsoft.com/office/drawing/2014/main" id="{7FBDB251-64DA-89FE-FBB0-1C52F6F4A1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D8D91C21-E15C-7BA7-53EA-0FE47F92D27E}"/>
              </a:ext>
            </a:extLst>
          </p:cNvPr>
          <p:cNvSpPr/>
          <p:nvPr/>
        </p:nvSpPr>
        <p:spPr>
          <a:xfrm>
            <a:off x="1857356" y="2071678"/>
            <a:ext cx="5485861" cy="2677656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O papel da liderança é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ENCORAJAR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durante todo o processo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0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de mudança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704BE62A-34F7-1E13-9211-D9B8FE64EB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1928813"/>
            <a:ext cx="8201025" cy="35052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pt-BR" b="1">
                <a:solidFill>
                  <a:schemeClr val="bg1"/>
                </a:solidFill>
                <a:latin typeface="+mj-lt"/>
              </a:rPr>
              <a:t>As coisas ficam piores antes de ficarem melhores.</a:t>
            </a:r>
          </a:p>
          <a:p>
            <a:pPr eaLnBrk="1" hangingPunct="1">
              <a:buFontTx/>
              <a:buNone/>
              <a:defRPr/>
            </a:pPr>
            <a:endParaRPr lang="pt-BR" b="1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b="1">
                <a:solidFill>
                  <a:schemeClr val="bg1"/>
                </a:solidFill>
                <a:latin typeface="+mj-lt"/>
              </a:rPr>
              <a:t>Você não pode dizer em qual direção seu progresso está indo vendo apenas um ponto separado.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050C746-9DD1-2DDF-4B81-559B2777EA7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13316" name="Imagem 31" descr="Logos.tif">
            <a:extLst>
              <a:ext uri="{FF2B5EF4-FFF2-40B4-BE49-F238E27FC236}">
                <a16:creationId xmlns:a16="http://schemas.microsoft.com/office/drawing/2014/main" id="{33B2418D-C611-42A6-2653-7A73EBD74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CBCF7DEF-8E36-5B80-4379-F6843124A9F9}"/>
              </a:ext>
            </a:extLst>
          </p:cNvPr>
          <p:cNvSpPr/>
          <p:nvPr/>
        </p:nvSpPr>
        <p:spPr>
          <a:xfrm>
            <a:off x="5112648" y="142852"/>
            <a:ext cx="3884525" cy="58477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LIÇÕES DA INOVAÇÃO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>
            <a:extLst>
              <a:ext uri="{FF2B5EF4-FFF2-40B4-BE49-F238E27FC236}">
                <a16:creationId xmlns:a16="http://schemas.microsoft.com/office/drawing/2014/main" id="{84CA0BDF-BF73-CB77-52CA-CCDF60C19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1928813"/>
            <a:ext cx="8201025" cy="3810000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Mudanças sempre levam mais tempo do que você imagina.</a:t>
            </a:r>
          </a:p>
          <a:p>
            <a:pPr eaLnBrk="1" hangingPunct="1">
              <a:defRPr/>
            </a:pPr>
            <a:endParaRPr lang="pt-BR" b="1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O momento típico para desistir ocorre exatamente antes de abrir caminho para o sucesso.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76054E2-EAF8-FA8C-EA56-53E0851E72B6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14340" name="Imagem 31" descr="Logos.tif">
            <a:extLst>
              <a:ext uri="{FF2B5EF4-FFF2-40B4-BE49-F238E27FC236}">
                <a16:creationId xmlns:a16="http://schemas.microsoft.com/office/drawing/2014/main" id="{77501922-4ECE-A1E5-E8CC-366783705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3C21049-F2C8-6B19-79A2-598FFBFD669A}"/>
              </a:ext>
            </a:extLst>
          </p:cNvPr>
          <p:cNvSpPr/>
          <p:nvPr/>
        </p:nvSpPr>
        <p:spPr>
          <a:xfrm>
            <a:off x="5112648" y="142852"/>
            <a:ext cx="3884525" cy="58477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LIÇÕES DA INOVAÇÃO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id="{FF51A8E4-FCDA-9A3F-FA74-7832D0621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8163" y="1857375"/>
            <a:ext cx="8034337" cy="3571875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</a:rPr>
              <a:t> O que ficou mais forte para você no diagrama da Anatomia da Inovação?</a:t>
            </a:r>
          </a:p>
          <a:p>
            <a:pPr eaLnBrk="1" hangingPunct="1">
              <a:defRPr/>
            </a:pPr>
            <a:endParaRPr lang="pt-BR" sz="2800" b="1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</a:rPr>
              <a:t>Como o diagrama encoraja ou desencoraja você pessoalmente?</a:t>
            </a:r>
          </a:p>
          <a:p>
            <a:pPr eaLnBrk="1" hangingPunct="1">
              <a:defRPr/>
            </a:pPr>
            <a:endParaRPr lang="pt-BR" sz="2800" b="1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defRPr/>
            </a:pPr>
            <a:r>
              <a:rPr lang="pt-BR" sz="2800" b="1" dirty="0">
                <a:solidFill>
                  <a:schemeClr val="bg1"/>
                </a:solidFill>
                <a:latin typeface="+mj-lt"/>
              </a:rPr>
              <a:t>Onde você está agora no processo de inovação?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CDEA8DA-C793-A3B7-EEB3-942778C5F45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15364" name="Imagem 31" descr="Logos.tif">
            <a:extLst>
              <a:ext uri="{FF2B5EF4-FFF2-40B4-BE49-F238E27FC236}">
                <a16:creationId xmlns:a16="http://schemas.microsoft.com/office/drawing/2014/main" id="{9689B8FB-D110-2859-1E66-22FF65FB88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C0D5F4B3-DAC9-F8FD-68FC-BCBF7E22E324}"/>
              </a:ext>
            </a:extLst>
          </p:cNvPr>
          <p:cNvSpPr/>
          <p:nvPr/>
        </p:nvSpPr>
        <p:spPr>
          <a:xfrm>
            <a:off x="5112648" y="142852"/>
            <a:ext cx="3884525" cy="58477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LIÇÕES DA INOVAÇÃO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C479B1EA-2B18-0658-37C0-245B63AF3E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625" y="2000250"/>
            <a:ext cx="5435600" cy="952500"/>
          </a:xfrm>
        </p:spPr>
        <p:txBody>
          <a:bodyPr lIns="90488" tIns="44450" rIns="90488" bIns="44450"/>
          <a:lstStyle/>
          <a:p>
            <a:pPr eaLnBrk="1" hangingPunct="1">
              <a:buFontTx/>
              <a:buNone/>
              <a:defRPr/>
            </a:pPr>
            <a:r>
              <a:rPr lang="pt-BR" sz="4400" b="1" dirty="0">
                <a:solidFill>
                  <a:schemeClr val="bg1"/>
                </a:solidFill>
                <a:latin typeface="+mj-lt"/>
              </a:rPr>
              <a:t>	Todos gostam de melhoria...</a:t>
            </a: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9FF71B28-72E4-BCDC-1D61-750658C61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5" y="3571875"/>
            <a:ext cx="5508625" cy="1446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pt-BR" sz="4400" b="1" dirty="0">
                <a:solidFill>
                  <a:schemeClr val="bg1"/>
                </a:solidFill>
                <a:latin typeface="+mj-lt"/>
              </a:rPr>
              <a:t>... mas todos nós odiamos mudanças!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FE3E6A1-B613-2F25-5A63-B565C1B7266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3077" name="Imagem 31" descr="Logos.tif">
            <a:extLst>
              <a:ext uri="{FF2B5EF4-FFF2-40B4-BE49-F238E27FC236}">
                <a16:creationId xmlns:a16="http://schemas.microsoft.com/office/drawing/2014/main" id="{DC294C11-30B7-8EFE-5616-1AA94263C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812F824-540D-AFDB-DE16-D0792C5AFB81}"/>
              </a:ext>
            </a:extLst>
          </p:cNvPr>
          <p:cNvSpPr/>
          <p:nvPr/>
        </p:nvSpPr>
        <p:spPr>
          <a:xfrm>
            <a:off x="3891377" y="214290"/>
            <a:ext cx="5182060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COMO ACONTECE A MUDANÇA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66C7A2CB-A915-7FD3-E800-BD94EBF4273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0" y="1857375"/>
            <a:ext cx="6072188" cy="3643313"/>
          </a:xfrm>
        </p:spPr>
        <p:txBody>
          <a:bodyPr lIns="90488" tIns="44450" rIns="90488" bIns="44450"/>
          <a:lstStyle/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Compatibilidade</a:t>
            </a:r>
          </a:p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Vantagem</a:t>
            </a:r>
          </a:p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Visibilidade</a:t>
            </a:r>
          </a:p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Confiabilidade</a:t>
            </a:r>
          </a:p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Mudanças levam tempo</a:t>
            </a:r>
          </a:p>
          <a:p>
            <a:pPr eaLnBrk="1" hangingPunct="1">
              <a:defRPr/>
            </a:pPr>
            <a:r>
              <a:rPr lang="pt-BR" b="1" dirty="0">
                <a:solidFill>
                  <a:schemeClr val="bg1"/>
                </a:solidFill>
                <a:latin typeface="+mj-lt"/>
              </a:rPr>
              <a:t>Relacionamentos Sociais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C3A1DFD-7065-1E4C-1FAE-FA085FEFAC0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4100" name="Imagem 31" descr="Logos.tif">
            <a:extLst>
              <a:ext uri="{FF2B5EF4-FFF2-40B4-BE49-F238E27FC236}">
                <a16:creationId xmlns:a16="http://schemas.microsoft.com/office/drawing/2014/main" id="{CE163D34-1D37-C7E2-2E43-736A28D5D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5616BCB8-AC7F-D037-EAC8-D57DA06836F3}"/>
              </a:ext>
            </a:extLst>
          </p:cNvPr>
          <p:cNvSpPr/>
          <p:nvPr/>
        </p:nvSpPr>
        <p:spPr>
          <a:xfrm>
            <a:off x="2928247" y="214290"/>
            <a:ext cx="6145207" cy="523220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SEIS ITENS NO PROCESSO DE MUDANÇA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>
            <a:extLst>
              <a:ext uri="{FF2B5EF4-FFF2-40B4-BE49-F238E27FC236}">
                <a16:creationId xmlns:a16="http://schemas.microsoft.com/office/drawing/2014/main" id="{E426B6B5-359A-69EE-3BB2-55406082D8C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23863" y="1914525"/>
            <a:ext cx="8362950" cy="871538"/>
          </a:xfrm>
        </p:spPr>
        <p:txBody>
          <a:bodyPr lIns="90488" tIns="44450" rIns="90488" bIns="44450"/>
          <a:lstStyle/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Idéias são aceitas prontamente quando podem ser vistas como uma adaptação dos valores já existentes.</a:t>
            </a:r>
          </a:p>
        </p:txBody>
      </p:sp>
      <p:sp>
        <p:nvSpPr>
          <p:cNvPr id="45070" name="Rectangle 14">
            <a:extLst>
              <a:ext uri="{FF2B5EF4-FFF2-40B4-BE49-F238E27FC236}">
                <a16:creationId xmlns:a16="http://schemas.microsoft.com/office/drawing/2014/main" id="{1394E6B7-5C3D-D79D-5E90-B00D84156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3905250"/>
            <a:ext cx="8105775" cy="1809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Enfatizar a continuidade dos valores adotados na visão de pequenos grupos com os valores conhecidos.</a:t>
            </a:r>
          </a:p>
          <a:p>
            <a:pPr marL="0" lvl="1" algn="ctr">
              <a:spcBef>
                <a:spcPts val="0"/>
              </a:spcBef>
              <a:defRPr/>
            </a:pP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 marL="0" lvl="1" algn="ctr">
              <a:spcBef>
                <a:spcPts val="0"/>
              </a:spcBef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Use uma terminologia que se adapte à linguagem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bíblica e da IASD.</a:t>
            </a:r>
          </a:p>
          <a:p>
            <a:pPr marL="0" lvl="1" algn="ctr">
              <a:spcBef>
                <a:spcPts val="0"/>
              </a:spcBef>
              <a:buFont typeface="Marlett" pitchFamily="2" charset="2"/>
              <a:buNone/>
              <a:defRPr/>
            </a:pPr>
            <a:endParaRPr lang="pt-BR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39A4120-91CD-C156-C357-D7304EEF304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5125" name="Imagem 31" descr="Logos.tif">
            <a:extLst>
              <a:ext uri="{FF2B5EF4-FFF2-40B4-BE49-F238E27FC236}">
                <a16:creationId xmlns:a16="http://schemas.microsoft.com/office/drawing/2014/main" id="{1AF74EC6-D518-E480-6256-F867962A35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12DF89EC-D6DB-FA8A-5CFB-AF5E1158AEE7}"/>
              </a:ext>
            </a:extLst>
          </p:cNvPr>
          <p:cNvSpPr/>
          <p:nvPr/>
        </p:nvSpPr>
        <p:spPr>
          <a:xfrm>
            <a:off x="3037823" y="1343024"/>
            <a:ext cx="3135089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COMPATIBILIDADE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15891DAE-6DA4-CE00-0F35-B9E8D7000DC1}"/>
              </a:ext>
            </a:extLst>
          </p:cNvPr>
          <p:cNvSpPr/>
          <p:nvPr/>
        </p:nvSpPr>
        <p:spPr>
          <a:xfrm>
            <a:off x="2658232" y="3262324"/>
            <a:ext cx="389427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O QUE ISSO SIGNIFICA?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45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450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5070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B3882EBD-7D82-D06A-FB5D-D7549F2D4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1878013"/>
            <a:ext cx="8458200" cy="979487"/>
          </a:xfrm>
        </p:spPr>
        <p:txBody>
          <a:bodyPr lIns="90488" tIns="44450" rIns="90488" bIns="44450"/>
          <a:lstStyle/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As pessoas aceitam mais rapidamente as idéias que trazem vantagens pessoais.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F489E09A-A662-D08F-3F28-A05740E80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919538"/>
            <a:ext cx="8501063" cy="1938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lvl="1"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Concentre-se nas pessoas que mais precisam de relacionamento.</a:t>
            </a:r>
          </a:p>
          <a:p>
            <a:pPr marL="0" lvl="1" algn="ctr">
              <a:defRPr/>
            </a:pP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 marL="0" lvl="1"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Enfatize como o ministério da igrejas nas casas vai ao encontro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de necessidades profundas e problemas com os quais as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pessoas estão lutando.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EB43443-363E-076E-F0D0-EF2D8255CD5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6149" name="Imagem 31" descr="Logos.tif">
            <a:extLst>
              <a:ext uri="{FF2B5EF4-FFF2-40B4-BE49-F238E27FC236}">
                <a16:creationId xmlns:a16="http://schemas.microsoft.com/office/drawing/2014/main" id="{C5FCB9A7-9067-C106-B1BB-6446B3905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7C9B301-81BD-0E98-C2BC-3FD04127491A}"/>
              </a:ext>
            </a:extLst>
          </p:cNvPr>
          <p:cNvSpPr/>
          <p:nvPr/>
        </p:nvSpPr>
        <p:spPr>
          <a:xfrm>
            <a:off x="3554382" y="1343024"/>
            <a:ext cx="2035237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VANTAGEM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0FB19AA-038D-1A0A-1F6E-B80165D2575C}"/>
              </a:ext>
            </a:extLst>
          </p:cNvPr>
          <p:cNvSpPr/>
          <p:nvPr/>
        </p:nvSpPr>
        <p:spPr>
          <a:xfrm>
            <a:off x="2658232" y="3247399"/>
            <a:ext cx="389427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O QUE ISSO SIGNIFICA?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E1E09F15-8F45-41B8-2369-132A9F356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12938"/>
            <a:ext cx="8229600" cy="1587500"/>
          </a:xfrm>
        </p:spPr>
        <p:txBody>
          <a:bodyPr lIns="90488" tIns="44450" rIns="90488" bIns="44450"/>
          <a:lstStyle/>
          <a:p>
            <a:pPr marL="0" indent="0" algn="ctr" eaLnBrk="1" hangingPunct="1">
              <a:buFontTx/>
              <a:buNone/>
              <a:defRPr/>
            </a:pPr>
            <a:r>
              <a:rPr lang="pt-BR" sz="3000" b="1" dirty="0">
                <a:solidFill>
                  <a:schemeClr val="bg1"/>
                </a:solidFill>
                <a:latin typeface="+mj-lt"/>
              </a:rPr>
              <a:t>A maioria das pessoas aceita novas idéias apenas depois de poder vê-las pessoal e fisicamente (livros, sermões e aulas não resolvem isso!).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14DF324E-3281-816C-6F24-50D158F88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4494213"/>
            <a:ext cx="6769100" cy="1077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lvl="1" algn="ctr">
              <a:defRPr/>
            </a:pPr>
            <a:r>
              <a:rPr lang="pt-BR" sz="3200" b="1" dirty="0">
                <a:solidFill>
                  <a:schemeClr val="bg1"/>
                </a:solidFill>
                <a:latin typeface="+mj-lt"/>
              </a:rPr>
              <a:t>-  Desenvolva grupos modelos.</a:t>
            </a:r>
          </a:p>
          <a:p>
            <a:pPr marL="0" lvl="1" algn="ctr">
              <a:defRPr/>
            </a:pPr>
            <a:r>
              <a:rPr lang="pt-BR" sz="3200" b="1" dirty="0">
                <a:solidFill>
                  <a:schemeClr val="bg1"/>
                </a:solidFill>
                <a:latin typeface="+mj-lt"/>
              </a:rPr>
              <a:t>-  Ensine pelo exemplo prático.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F6A76B8-B701-4B2F-C3BA-57D47DD2E71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7173" name="Imagem 31" descr="Logos.tif">
            <a:extLst>
              <a:ext uri="{FF2B5EF4-FFF2-40B4-BE49-F238E27FC236}">
                <a16:creationId xmlns:a16="http://schemas.microsoft.com/office/drawing/2014/main" id="{E3C1DF04-4735-35C1-6623-C857C4878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22438E8F-CE8A-4CE9-1A59-28D81E931B4F}"/>
              </a:ext>
            </a:extLst>
          </p:cNvPr>
          <p:cNvSpPr/>
          <p:nvPr/>
        </p:nvSpPr>
        <p:spPr>
          <a:xfrm>
            <a:off x="3433419" y="1343024"/>
            <a:ext cx="2277162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VISIBILIDADE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1B745B6-E964-5E76-5559-4FA3899D5C29}"/>
              </a:ext>
            </a:extLst>
          </p:cNvPr>
          <p:cNvSpPr/>
          <p:nvPr/>
        </p:nvSpPr>
        <p:spPr>
          <a:xfrm>
            <a:off x="2658232" y="3875134"/>
            <a:ext cx="389427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O QUE ISSO SIGNIFICA?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7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1EF6BC8C-749D-1B51-5855-C1EEB80925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109788"/>
            <a:ext cx="8534400" cy="904875"/>
          </a:xfrm>
        </p:spPr>
        <p:txBody>
          <a:bodyPr lIns="90488" tIns="44450" rIns="90488" bIns="44450"/>
          <a:lstStyle/>
          <a:p>
            <a:pPr marL="0" indent="0" algn="ctr" eaLnBrk="1" hangingPunct="1">
              <a:spcBef>
                <a:spcPts val="0"/>
              </a:spcBef>
              <a:buFontTx/>
              <a:buNone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Praticamente ninguém aceita prontamente uma mudança radical em apenas um passo. Primeiro as pessoas querem testar.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DB2B69B-4849-943B-3965-91E2531C9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371975"/>
            <a:ext cx="80645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lvl="1" algn="ctr">
              <a:spcBef>
                <a:spcPts val="0"/>
              </a:spcBef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Convide os líderes curiosos ou céticos para visitarem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reuniões de pequenos grupos.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1C85AB1-CA83-8AFE-E614-25B76F1E53F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8197" name="Imagem 31" descr="Logos.tif">
            <a:extLst>
              <a:ext uri="{FF2B5EF4-FFF2-40B4-BE49-F238E27FC236}">
                <a16:creationId xmlns:a16="http://schemas.microsoft.com/office/drawing/2014/main" id="{66F65F55-CCED-2116-31EC-390F0EAAD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F532DBE5-4135-3C79-8541-19F218DF5DD8}"/>
              </a:ext>
            </a:extLst>
          </p:cNvPr>
          <p:cNvSpPr/>
          <p:nvPr/>
        </p:nvSpPr>
        <p:spPr>
          <a:xfrm>
            <a:off x="3127855" y="1571612"/>
            <a:ext cx="288829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CONFIABILIDADE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93AC041-A862-E868-C9FD-2A5DCD242A1F}"/>
              </a:ext>
            </a:extLst>
          </p:cNvPr>
          <p:cNvSpPr/>
          <p:nvPr/>
        </p:nvSpPr>
        <p:spPr>
          <a:xfrm>
            <a:off x="2677993" y="3603656"/>
            <a:ext cx="389427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O QUE ISSO SIGNIFICA?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689FBD30-D17E-F325-DB71-DDD3AF0855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2143125"/>
            <a:ext cx="7753350" cy="1000125"/>
          </a:xfrm>
        </p:spPr>
        <p:txBody>
          <a:bodyPr lIns="90488" tIns="44450" rIns="90488" bIns="44450"/>
          <a:lstStyle/>
          <a:p>
            <a:pPr marL="0" indent="0" algn="ctr" eaLnBrk="1" hangingPunct="1">
              <a:buFontTx/>
              <a:buNone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Mesmo algo tão vantajoso como o milho híbrido requer em média nove anos para ser propagado.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DB7BA3EA-3C08-46A1-82AB-F680E7DFC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3857625"/>
            <a:ext cx="8856663" cy="193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lvl="1"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-  Seja paciente!</a:t>
            </a:r>
          </a:p>
          <a:p>
            <a:pPr marL="0" lvl="1"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-  Permita que as pessoas tenham tempo para  processar as idéias.</a:t>
            </a:r>
          </a:p>
          <a:p>
            <a:pPr marL="0" lvl="1"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-  Diferentes pessoas respondem a mudanças de diferentes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maneiras e isso não está necessariamente relacionado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com maturidade espiritual.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AD01124-49DC-08CB-17FE-1EC2A7CDAC3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9221" name="Imagem 31" descr="Logos.tif">
            <a:extLst>
              <a:ext uri="{FF2B5EF4-FFF2-40B4-BE49-F238E27FC236}">
                <a16:creationId xmlns:a16="http://schemas.microsoft.com/office/drawing/2014/main" id="{29FA7DB1-53B7-6646-4857-F9A811C5D9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9F7B22A-03AE-19A6-F2CA-F6DC054F3C52}"/>
              </a:ext>
            </a:extLst>
          </p:cNvPr>
          <p:cNvSpPr/>
          <p:nvPr/>
        </p:nvSpPr>
        <p:spPr>
          <a:xfrm>
            <a:off x="2278263" y="1571612"/>
            <a:ext cx="4587474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MUDANÇAS LEVAM TEMPO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5D5A182F-2412-6A99-385C-4D83CA1FF6BE}"/>
              </a:ext>
            </a:extLst>
          </p:cNvPr>
          <p:cNvSpPr/>
          <p:nvPr/>
        </p:nvSpPr>
        <p:spPr>
          <a:xfrm>
            <a:off x="2677993" y="3303630"/>
            <a:ext cx="389427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O QUE ISSO SIGNIFICA?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5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1D6AE504-E378-23B0-C3AA-4DD72752BD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5625" y="4040188"/>
            <a:ext cx="8032750" cy="1714500"/>
          </a:xfrm>
        </p:spPr>
        <p:txBody>
          <a:bodyPr lIns="90488" tIns="44450" rIns="90488" bIns="44450"/>
          <a:lstStyle/>
          <a:p>
            <a:pPr marL="0" lvl="1" indent="0" algn="ctr" eaLnBrk="1" hangingPunct="1">
              <a:spcBef>
                <a:spcPts val="0"/>
              </a:spcBef>
              <a:buFontTx/>
              <a:buChar char="-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 Creia: Pessoas podem ser influenciadas por você.</a:t>
            </a:r>
          </a:p>
          <a:p>
            <a:pPr marL="0" lvl="1" indent="0" algn="ctr" eaLnBrk="1" hangingPunct="1">
              <a:spcBef>
                <a:spcPts val="0"/>
              </a:spcBef>
              <a:buFontTx/>
              <a:buChar char="-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Seja um amigo.</a:t>
            </a:r>
          </a:p>
          <a:p>
            <a:pPr marL="0" lvl="1" indent="0" algn="ctr" eaLnBrk="1" hangingPunct="1">
              <a:spcBef>
                <a:spcPts val="0"/>
              </a:spcBef>
              <a:buFontTx/>
              <a:buChar char="-"/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 Tome muitos tempo se relacionando com elas. </a:t>
            </a:r>
            <a:br>
              <a:rPr lang="pt-BR" sz="2400" b="1" dirty="0">
                <a:solidFill>
                  <a:schemeClr val="bg1"/>
                </a:solidFill>
                <a:latin typeface="+mj-lt"/>
              </a:rPr>
            </a:br>
            <a:r>
              <a:rPr lang="pt-BR" sz="2400" b="1" dirty="0">
                <a:solidFill>
                  <a:schemeClr val="bg1"/>
                </a:solidFill>
                <a:latin typeface="+mj-lt"/>
              </a:rPr>
              <a:t>Isso vai levar tempo.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435F9DA9-BA2F-A7CE-F670-C1CD52F22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143125"/>
            <a:ext cx="8748712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latin typeface="+mj-lt"/>
              </a:rPr>
              <a:t>Mesmo pessoas altamente educadas não são influenciadas por especialistas, ao contrário, elas são  influenciadas por amigos.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BD95671-DBB7-AC36-7987-2685BF98589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9</a:t>
            </a:r>
          </a:p>
        </p:txBody>
      </p:sp>
      <p:pic>
        <p:nvPicPr>
          <p:cNvPr id="10245" name="Imagem 31" descr="Logos.tif">
            <a:extLst>
              <a:ext uri="{FF2B5EF4-FFF2-40B4-BE49-F238E27FC236}">
                <a16:creationId xmlns:a16="http://schemas.microsoft.com/office/drawing/2014/main" id="{B23758AC-49D9-748B-8E59-A7F48C390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BF389B32-12FB-7E76-5AB1-7A1F68AC009F}"/>
              </a:ext>
            </a:extLst>
          </p:cNvPr>
          <p:cNvSpPr/>
          <p:nvPr/>
        </p:nvSpPr>
        <p:spPr>
          <a:xfrm>
            <a:off x="2273326" y="1571612"/>
            <a:ext cx="4597349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RELACIONAMENTO SOCIAIS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827DCE7-87C7-3649-1017-98B4E85272E5}"/>
              </a:ext>
            </a:extLst>
          </p:cNvPr>
          <p:cNvSpPr/>
          <p:nvPr/>
        </p:nvSpPr>
        <p:spPr>
          <a:xfrm>
            <a:off x="2677993" y="3429000"/>
            <a:ext cx="3894271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solidFill>
                  <a:srgbClr val="FFC000"/>
                </a:solidFill>
                <a:latin typeface="+mn-lt"/>
                <a:ea typeface="ＭＳ Ｐゴシック" pitchFamily="1" charset="-128"/>
              </a:rPr>
              <a:t>O QUE ISSO SIGNIFICA?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/>
      <p:bldP spid="16389" grpId="0"/>
    </p:bldLst>
  </p:timing>
</p:sld>
</file>

<file path=ppt/theme/theme1.xml><?xml version="1.0" encoding="utf-8"?>
<a:theme xmlns:a="http://schemas.openxmlformats.org/drawingml/2006/main" name="Design 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11569</TotalTime>
  <Pages>35</Pages>
  <Words>509</Words>
  <Application>Microsoft Office PowerPoint</Application>
  <PresentationFormat>Apresentação na tela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MS PGothic</vt:lpstr>
      <vt:lpstr>Marlett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Innovation</dc:title>
  <dc:creator>Neuzeli Ribeiro</dc:creator>
  <cp:lastModifiedBy>Pr. Marcelo Augusto de Carvalho</cp:lastModifiedBy>
  <cp:revision>42</cp:revision>
  <cp:lastPrinted>1601-01-01T00:00:00Z</cp:lastPrinted>
  <dcterms:created xsi:type="dcterms:W3CDTF">1998-01-27T14:39:13Z</dcterms:created>
  <dcterms:modified xsi:type="dcterms:W3CDTF">2026-05-24T04:41:49Z</dcterms:modified>
</cp:coreProperties>
</file>