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5" autoAdjust="0"/>
    <p:restoredTop sz="94660"/>
  </p:normalViewPr>
  <p:slideViewPr>
    <p:cSldViewPr>
      <p:cViewPr varScale="1">
        <p:scale>
          <a:sx n="66" d="100"/>
          <a:sy n="66" d="100"/>
        </p:scale>
        <p:origin x="178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A81A47-D22E-732E-1B99-39D4FB4877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97F01F-DB26-D5E3-39F5-04240384F3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06D2A3-C76E-51F2-0A3D-4717958C0C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715AB4-048A-4348-8528-B19D82EE731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08169447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0FA56B-6E9E-6EC7-3E51-35EB3519F9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9DA810B-7B86-A1FB-F944-6CF5AC21B7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E3CA2D-D190-2D6E-6B2E-5607D05900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23C43D-7820-456B-B94C-F4A05DF20D2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40756650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E06752-C05D-11AA-05D9-127AAED3CA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9BAC98-CA3C-67DE-D9C4-A5F0DA69E5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482485-0BB9-B37A-848E-68EE3DA1DC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30136D-5E13-42DF-B917-8C9B388CFFF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3475167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29B5F9-B461-9E4D-E52C-33BEA3C22A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D7AF76-300A-0703-773F-3BA1FA6F48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E5981F-7E0B-4FC0-2D42-EC272E527C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860D8D-3920-4DE7-AEC7-EA32DC50A48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47839410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799060-BD00-0056-70C4-96C6416024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4C934A-92B6-A8F9-73DC-DDD78AB78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49CF1B-7517-C6AE-72B4-48E941BF04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C38185-5A1E-44FD-8537-8EFAAF445A3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60959165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788FB1-81FB-CFC2-FBF5-6774AB47D3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9F6F2A-5FEF-3AF0-26AC-742606A81D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2AF2F7-6006-82A0-F92F-5F0B272CAF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8340F1-711A-4B19-870A-48073E41475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09223642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C060B42-A2C4-4127-0E5A-34A712889B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74BC4EF-2C91-029B-A14B-CA767B193F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089AA6B-D2B9-853C-AA84-16E37B9AD1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EC5D3D-65B0-42EC-83F3-B4E474A95A7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77489334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47BD9CD-5168-1839-7BE8-0C3F4AF502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66941AB-2AEA-BD64-856A-7E0659C273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E0232AB-353B-0635-165E-DC006F8ACE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51B451-D521-4704-85DE-8EB9ED8050E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78495185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3B19CC7-D8DF-C97C-A1AF-77EB2DA228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93D48CE-5ED3-CBF3-E0E0-9D78EBAF30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07814A1-BBE1-E07C-0FDA-DCD0496293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E15E7A-F6FD-4D5E-8E80-02D636BFCA4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97983854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D0FD58-9EBC-E541-E935-FD322F410A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DEF9E5-5247-D0A0-2192-32A8E5F1CB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2CE10B-C062-95B7-E4DF-99D04EB44D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ECAC2F-BD36-43D6-B8A7-AAF77DFBDE6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42800112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F3AC57-8F37-DA85-939A-B7A55D7A32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402771-EF36-5EE9-B69A-3F6497A107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D047FA-C908-1855-5BD9-D8488B9AF9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D1236E-5A4B-4CA7-8A74-1ABBF95FA69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0784450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F92FA23-E539-73E2-185A-36D759CFAB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FDFA4DF-86CD-3572-3470-B1FF9BEE18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7C1EFE8-8991-3625-B041-A71EBA632A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D238B60-A209-6167-3664-BC007D23092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7986BFB-E917-4A8E-DB69-4F8548F4E67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073C956-FF85-4712-8A63-61A9441A2550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B751E097-20CF-96A7-97DF-E42272E9A1F8}"/>
              </a:ext>
            </a:extLst>
          </p:cNvPr>
          <p:cNvSpPr/>
          <p:nvPr/>
        </p:nvSpPr>
        <p:spPr>
          <a:xfrm>
            <a:off x="571472" y="2357430"/>
            <a:ext cx="8025146" cy="2308324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COMO TORNAR OS MÓDULOS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DO PEQUENO GRUPO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DINÂMICOS E INTERESSANTES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8CA0C73-3E91-665F-7693-F360F1A5E4C0}"/>
              </a:ext>
            </a:extLst>
          </p:cNvPr>
          <p:cNvSpPr txBox="1"/>
          <p:nvPr/>
        </p:nvSpPr>
        <p:spPr>
          <a:xfrm>
            <a:off x="6286512" y="201019"/>
            <a:ext cx="2643206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10</a:t>
            </a:r>
          </a:p>
        </p:txBody>
      </p:sp>
      <p:pic>
        <p:nvPicPr>
          <p:cNvPr id="2052" name="Imagem 31" descr="Logos.tif">
            <a:extLst>
              <a:ext uri="{FF2B5EF4-FFF2-40B4-BE49-F238E27FC236}">
                <a16:creationId xmlns:a16="http://schemas.microsoft.com/office/drawing/2014/main" id="{06C5F657-D728-C031-1256-00A8E85E7F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6500813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m 31" descr="Logos.tif">
            <a:extLst>
              <a:ext uri="{FF2B5EF4-FFF2-40B4-BE49-F238E27FC236}">
                <a16:creationId xmlns:a16="http://schemas.microsoft.com/office/drawing/2014/main" id="{E267BE4B-A3F0-83A8-50D5-777F51BED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48C1E51F-1224-7772-18FB-76F21A1776E3}"/>
              </a:ext>
            </a:extLst>
          </p:cNvPr>
          <p:cNvSpPr txBox="1"/>
          <p:nvPr/>
        </p:nvSpPr>
        <p:spPr>
          <a:xfrm>
            <a:off x="660400" y="1865313"/>
            <a:ext cx="782320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rgbClr val="92D050"/>
                </a:solidFill>
                <a:latin typeface="+mj-lt"/>
              </a:rPr>
              <a:t>O PROGRAMA SEMANAL DO PEQUENO GRUPO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486F8FC5-F349-7E92-5F9A-5317C4D6B6BB}"/>
              </a:ext>
            </a:extLst>
          </p:cNvPr>
          <p:cNvSpPr/>
          <p:nvPr/>
        </p:nvSpPr>
        <p:spPr>
          <a:xfrm>
            <a:off x="1143000" y="2786063"/>
            <a:ext cx="6000750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1">
              <a:spcBef>
                <a:spcPts val="0"/>
              </a:spcBef>
              <a:defRPr/>
            </a:pPr>
            <a:r>
              <a:rPr lang="pt-PT" sz="2400" b="1" dirty="0">
                <a:solidFill>
                  <a:srgbClr val="FFC000"/>
                </a:solidFill>
                <a:latin typeface="+mj-lt"/>
              </a:rPr>
              <a:t>O momento mais importante - 35 minutos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Relacione o tema com a vida dos membros.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Coordene a discussão encerrando cada</a:t>
            </a:r>
            <a:br>
              <a:rPr lang="pt-PT" sz="2400" b="1" dirty="0">
                <a:solidFill>
                  <a:schemeClr val="bg1"/>
                </a:solidFill>
                <a:latin typeface="+mj-lt"/>
              </a:rPr>
            </a:br>
            <a:r>
              <a:rPr lang="pt-PT" sz="2400" b="1" dirty="0">
                <a:solidFill>
                  <a:schemeClr val="bg1"/>
                </a:solidFill>
                <a:latin typeface="+mj-lt"/>
              </a:rPr>
              <a:t>  abertura e prosseguindo.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Conclua de tal maneira que o grupo saiba o</a:t>
            </a:r>
            <a:br>
              <a:rPr lang="pt-PT" sz="2400" b="1" dirty="0">
                <a:solidFill>
                  <a:schemeClr val="bg1"/>
                </a:solidFill>
                <a:latin typeface="+mj-lt"/>
              </a:rPr>
            </a:br>
            <a:r>
              <a:rPr lang="pt-PT" sz="2400" b="1" dirty="0">
                <a:solidFill>
                  <a:schemeClr val="bg1"/>
                </a:solidFill>
                <a:latin typeface="+mj-lt"/>
              </a:rPr>
              <a:t>  que fazer ou para onde ir (ação).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3FDAD6A-E497-D4EA-9A83-E2DD1D188EEC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Imagem 31" descr="Logos.tif">
            <a:extLst>
              <a:ext uri="{FF2B5EF4-FFF2-40B4-BE49-F238E27FC236}">
                <a16:creationId xmlns:a16="http://schemas.microsoft.com/office/drawing/2014/main" id="{85E7318B-AAE8-EFEC-89B8-383012099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4352A0E4-76BE-4158-9E29-D58188250299}"/>
              </a:ext>
            </a:extLst>
          </p:cNvPr>
          <p:cNvSpPr txBox="1"/>
          <p:nvPr/>
        </p:nvSpPr>
        <p:spPr>
          <a:xfrm>
            <a:off x="660400" y="1865313"/>
            <a:ext cx="782320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rgbClr val="92D050"/>
                </a:solidFill>
                <a:latin typeface="+mj-lt"/>
              </a:rPr>
              <a:t>O PROGRAMA SEMANAL DO PEQUENO GRUPO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94FC7C43-E750-DE59-2588-8F37BE483C99}"/>
              </a:ext>
            </a:extLst>
          </p:cNvPr>
          <p:cNvSpPr/>
          <p:nvPr/>
        </p:nvSpPr>
        <p:spPr>
          <a:xfrm>
            <a:off x="1143000" y="2571750"/>
            <a:ext cx="7643813" cy="30464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1">
              <a:spcBef>
                <a:spcPts val="0"/>
              </a:spcBef>
              <a:defRPr/>
            </a:pPr>
            <a:r>
              <a:rPr lang="pt-PT" sz="2400" b="1" dirty="0">
                <a:solidFill>
                  <a:srgbClr val="FFC000"/>
                </a:solidFill>
                <a:latin typeface="+mj-lt"/>
              </a:rPr>
              <a:t>Dicas sobre o Programa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Este programa todo não deve durar maisque uma hora </a:t>
            </a:r>
            <a:br>
              <a:rPr lang="pt-PT" sz="2400" b="1" dirty="0">
                <a:solidFill>
                  <a:schemeClr val="bg1"/>
                </a:solidFill>
                <a:latin typeface="+mj-lt"/>
              </a:rPr>
            </a:br>
            <a:r>
              <a:rPr lang="pt-PT" sz="2400" b="1" dirty="0">
                <a:solidFill>
                  <a:schemeClr val="bg1"/>
                </a:solidFill>
                <a:latin typeface="+mj-lt"/>
              </a:rPr>
              <a:t>   e vinte minutos. Seja pontual.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Usar lições para Pequenos Grupos.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Durante o estudo procure envolver todos. 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Procure criar no grupo um clima de informalidade. 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Nos pedidos de oração orientar às pessoas que sejam</a:t>
            </a:r>
            <a:br>
              <a:rPr lang="pt-PT" sz="2400" b="1" dirty="0">
                <a:solidFill>
                  <a:schemeClr val="bg1"/>
                </a:solidFill>
                <a:latin typeface="+mj-lt"/>
              </a:rPr>
            </a:br>
            <a:r>
              <a:rPr lang="pt-PT" sz="2400" b="1" dirty="0">
                <a:solidFill>
                  <a:schemeClr val="bg1"/>
                </a:solidFill>
                <a:latin typeface="+mj-lt"/>
              </a:rPr>
              <a:t>   objetivas.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BF58FE7-EB79-31F6-6FD1-D0A2FD3EC4D7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>
            <a:extLst>
              <a:ext uri="{FF2B5EF4-FFF2-40B4-BE49-F238E27FC236}">
                <a16:creationId xmlns:a16="http://schemas.microsoft.com/office/drawing/2014/main" id="{65709A56-7810-0165-F43A-8A9C71A6C5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3197225"/>
            <a:ext cx="73215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“Qualquer atividade que for realizada sem entusiasmo, </a:t>
            </a:r>
            <a:br>
              <a:rPr lang="pt-PT" sz="2400" b="1" dirty="0">
                <a:solidFill>
                  <a:schemeClr val="bg1"/>
                </a:solidFill>
                <a:latin typeface="+mj-lt"/>
              </a:rPr>
            </a:br>
            <a:r>
              <a:rPr lang="pt-PT" sz="2400" b="1" dirty="0">
                <a:solidFill>
                  <a:schemeClr val="bg1"/>
                </a:solidFill>
                <a:latin typeface="+mj-lt"/>
              </a:rPr>
              <a:t>sem dinamismo, cairá na rotina e no enfado”.</a:t>
            </a:r>
            <a:endParaRPr lang="pt-BR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5DCE3FC5-2517-A2E3-4AD3-34854645F07E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10</a:t>
            </a:r>
          </a:p>
        </p:txBody>
      </p:sp>
      <p:pic>
        <p:nvPicPr>
          <p:cNvPr id="3076" name="Imagem 31" descr="Logos.tif">
            <a:extLst>
              <a:ext uri="{FF2B5EF4-FFF2-40B4-BE49-F238E27FC236}">
                <a16:creationId xmlns:a16="http://schemas.microsoft.com/office/drawing/2014/main" id="{25CB64EF-45F5-A04D-1A43-B2246DF74C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F8F0D958-8D6D-7B8C-3383-0AC0E1849413}"/>
              </a:ext>
            </a:extLst>
          </p:cNvPr>
          <p:cNvSpPr txBox="1"/>
          <p:nvPr/>
        </p:nvSpPr>
        <p:spPr>
          <a:xfrm>
            <a:off x="660400" y="1865313"/>
            <a:ext cx="78232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PT" sz="2800" b="1" dirty="0">
                <a:solidFill>
                  <a:srgbClr val="92D050"/>
                </a:solidFill>
                <a:latin typeface="+mj-lt"/>
              </a:rPr>
              <a:t>POR QUE O PEQUENO GRUPO PRECISA </a:t>
            </a:r>
          </a:p>
          <a:p>
            <a:pPr algn="ctr">
              <a:defRPr/>
            </a:pPr>
            <a:r>
              <a:rPr lang="pt-PT" sz="2800" b="1" dirty="0">
                <a:solidFill>
                  <a:srgbClr val="92D050"/>
                </a:solidFill>
                <a:latin typeface="+mj-lt"/>
              </a:rPr>
              <a:t>SER DINÂMICO?</a:t>
            </a:r>
            <a:r>
              <a:rPr lang="pt-BR" sz="2800" b="1" dirty="0">
                <a:solidFill>
                  <a:srgbClr val="92D050"/>
                </a:solidFill>
                <a:latin typeface="+mj-lt"/>
              </a:rPr>
              <a:t>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>
            <a:extLst>
              <a:ext uri="{FF2B5EF4-FFF2-40B4-BE49-F238E27FC236}">
                <a16:creationId xmlns:a16="http://schemas.microsoft.com/office/drawing/2014/main" id="{D82FCA6A-1B2E-4410-3BE5-3528EA56F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2714625"/>
            <a:ext cx="8143875" cy="244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Desenvolver amor fraternal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Evangelizar/Conversar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Oração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Estudo da Bíblia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Criar ambiente apropriado para o desenvolvimento espiritual</a:t>
            </a:r>
            <a:endParaRPr lang="pt-BR" sz="24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099" name="Imagem 31" descr="Logos.tif">
            <a:extLst>
              <a:ext uri="{FF2B5EF4-FFF2-40B4-BE49-F238E27FC236}">
                <a16:creationId xmlns:a16="http://schemas.microsoft.com/office/drawing/2014/main" id="{1D3213FE-B2B9-9079-F717-E1399980F5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42752E38-76D9-A1BB-30B7-B7EC9826A914}"/>
              </a:ext>
            </a:extLst>
          </p:cNvPr>
          <p:cNvSpPr txBox="1"/>
          <p:nvPr/>
        </p:nvSpPr>
        <p:spPr>
          <a:xfrm>
            <a:off x="660400" y="1865313"/>
            <a:ext cx="782320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rgbClr val="92D050"/>
                </a:solidFill>
                <a:latin typeface="+mj-lt"/>
              </a:rPr>
              <a:t>RAZÕES PARA O PEQUENO GRUPO FUNCIONAR: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61CE1950-68AB-1622-DBCB-0BD4735BDB68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>
            <a:extLst>
              <a:ext uri="{FF2B5EF4-FFF2-40B4-BE49-F238E27FC236}">
                <a16:creationId xmlns:a16="http://schemas.microsoft.com/office/drawing/2014/main" id="{203D82AE-E45F-0DBA-5C1B-014A2C3A1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13" y="2714625"/>
            <a:ext cx="7500937" cy="244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Somente se o Pequeno Grupo for repleto de fervor e</a:t>
            </a:r>
            <a:br>
              <a:rPr lang="pt-PT" sz="2400" b="1" dirty="0">
                <a:solidFill>
                  <a:schemeClr val="bg1"/>
                </a:solidFill>
                <a:latin typeface="+mj-lt"/>
              </a:rPr>
            </a:br>
            <a:r>
              <a:rPr lang="pt-PT" sz="2400" b="1" dirty="0">
                <a:solidFill>
                  <a:schemeClr val="bg1"/>
                </a:solidFill>
                <a:latin typeface="+mj-lt"/>
              </a:rPr>
              <a:t>   entusiasmo, faremos com que alcance seus objetivos e</a:t>
            </a:r>
            <a:br>
              <a:rPr lang="pt-PT" sz="2400" b="1" dirty="0">
                <a:solidFill>
                  <a:schemeClr val="bg1"/>
                </a:solidFill>
                <a:latin typeface="+mj-lt"/>
              </a:rPr>
            </a:br>
            <a:r>
              <a:rPr lang="pt-PT" sz="2400" b="1" dirty="0">
                <a:solidFill>
                  <a:schemeClr val="bg1"/>
                </a:solidFill>
                <a:latin typeface="+mj-lt"/>
              </a:rPr>
              <a:t>   influencie a vida de seus membros”. 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endParaRPr lang="pt-BR" sz="2400" b="1" dirty="0">
              <a:solidFill>
                <a:schemeClr val="bg1"/>
              </a:solidFill>
              <a:latin typeface="+mj-lt"/>
            </a:endParaRPr>
          </a:p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A figura do Líder é fundamental para tornar a reunião</a:t>
            </a:r>
            <a:br>
              <a:rPr lang="pt-PT" sz="2400" b="1" dirty="0">
                <a:solidFill>
                  <a:schemeClr val="bg1"/>
                </a:solidFill>
                <a:latin typeface="+mj-lt"/>
              </a:rPr>
            </a:br>
            <a:r>
              <a:rPr lang="pt-PT" sz="2400" b="1" dirty="0">
                <a:solidFill>
                  <a:schemeClr val="bg1"/>
                </a:solidFill>
                <a:latin typeface="+mj-lt"/>
              </a:rPr>
              <a:t>  dinâmica. O grupo será o reflexo daquilo que é seu Líder.</a:t>
            </a:r>
          </a:p>
        </p:txBody>
      </p:sp>
      <p:pic>
        <p:nvPicPr>
          <p:cNvPr id="5123" name="Imagem 31" descr="Logos.tif">
            <a:extLst>
              <a:ext uri="{FF2B5EF4-FFF2-40B4-BE49-F238E27FC236}">
                <a16:creationId xmlns:a16="http://schemas.microsoft.com/office/drawing/2014/main" id="{8F0E4FAA-1582-350A-9A63-959F40FCA1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E26E2BC9-03C5-E541-B860-C7CD0499299A}"/>
              </a:ext>
            </a:extLst>
          </p:cNvPr>
          <p:cNvSpPr txBox="1"/>
          <p:nvPr/>
        </p:nvSpPr>
        <p:spPr>
          <a:xfrm>
            <a:off x="660400" y="1865313"/>
            <a:ext cx="782320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rgbClr val="92D050"/>
                </a:solidFill>
                <a:latin typeface="+mj-lt"/>
              </a:rPr>
              <a:t>RAZÕES PARA O PEQUENO GRUPO FUNCIONAR: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1AD8FFD-AF1B-FDD3-2D5F-38EEA0BDCB2B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>
            <a:extLst>
              <a:ext uri="{FF2B5EF4-FFF2-40B4-BE49-F238E27FC236}">
                <a16:creationId xmlns:a16="http://schemas.microsoft.com/office/drawing/2014/main" id="{1120B5D3-83AA-1F7B-0169-14852FBF9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2714625"/>
            <a:ext cx="8143875" cy="244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Desenvolver amor fraternal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Evangelizar/Conversar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Oração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Estudo da Bíblia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Criar ambiente apropriado para o desenvolvimento espiritual</a:t>
            </a:r>
            <a:endParaRPr lang="pt-BR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0DD51BE-811E-5A14-222C-5DBFD5F17334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3</a:t>
            </a:r>
          </a:p>
        </p:txBody>
      </p:sp>
      <p:pic>
        <p:nvPicPr>
          <p:cNvPr id="6148" name="Imagem 31" descr="Logos.tif">
            <a:extLst>
              <a:ext uri="{FF2B5EF4-FFF2-40B4-BE49-F238E27FC236}">
                <a16:creationId xmlns:a16="http://schemas.microsoft.com/office/drawing/2014/main" id="{D796FA2F-CAFC-5DD8-E661-5309C52B73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6FD0E0A5-3834-CE41-03AB-E33AFA6650FF}"/>
              </a:ext>
            </a:extLst>
          </p:cNvPr>
          <p:cNvSpPr txBox="1"/>
          <p:nvPr/>
        </p:nvSpPr>
        <p:spPr>
          <a:xfrm>
            <a:off x="660400" y="1865313"/>
            <a:ext cx="782320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rgbClr val="92D050"/>
                </a:solidFill>
                <a:latin typeface="+mj-lt"/>
              </a:rPr>
              <a:t>RAZÕES PARA O PEQUENO GRUPO FUNCIONAR: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>
            <a:extLst>
              <a:ext uri="{FF2B5EF4-FFF2-40B4-BE49-F238E27FC236}">
                <a16:creationId xmlns:a16="http://schemas.microsoft.com/office/drawing/2014/main" id="{3DE2DEC6-A219-F274-078C-437A5D577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2714625"/>
            <a:ext cx="8143875" cy="244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Consciência do seu chamado. 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Sua experiência com Deus.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Seu preparo para a função. 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Seu esforço e dedicação. 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“Nada é por acaso, principalmente o sucesso. </a:t>
            </a:r>
            <a:br>
              <a:rPr lang="pt-PT" sz="2400" b="1" dirty="0">
                <a:solidFill>
                  <a:schemeClr val="bg1"/>
                </a:solidFill>
                <a:latin typeface="+mj-lt"/>
              </a:rPr>
            </a:br>
            <a:r>
              <a:rPr lang="pt-PT" sz="2400" b="1" dirty="0">
                <a:solidFill>
                  <a:schemeClr val="bg1"/>
                </a:solidFill>
                <a:latin typeface="+mj-lt"/>
              </a:rPr>
              <a:t>    Não há vitórias a preço de pechincha”. </a:t>
            </a:r>
            <a:r>
              <a:rPr lang="pt-PT" sz="2000" b="1" i="1" dirty="0">
                <a:solidFill>
                  <a:schemeClr val="bg1"/>
                </a:solidFill>
                <a:latin typeface="+mj-lt"/>
              </a:rPr>
              <a:t>Elsen Hower</a:t>
            </a:r>
          </a:p>
        </p:txBody>
      </p:sp>
      <p:pic>
        <p:nvPicPr>
          <p:cNvPr id="7171" name="Imagem 31" descr="Logos.tif">
            <a:extLst>
              <a:ext uri="{FF2B5EF4-FFF2-40B4-BE49-F238E27FC236}">
                <a16:creationId xmlns:a16="http://schemas.microsoft.com/office/drawing/2014/main" id="{82873ABF-3F5C-525E-0E38-67EBF0619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6A86D23B-DA65-CA50-1A74-7C0216D8F342}"/>
              </a:ext>
            </a:extLst>
          </p:cNvPr>
          <p:cNvSpPr txBox="1"/>
          <p:nvPr/>
        </p:nvSpPr>
        <p:spPr>
          <a:xfrm>
            <a:off x="660400" y="1865313"/>
            <a:ext cx="782320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rgbClr val="92D050"/>
                </a:solidFill>
                <a:latin typeface="+mj-lt"/>
              </a:rPr>
              <a:t>O LÍDER COMO ELEMENTO CHAVE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A9442FD-4695-7640-B570-52A96372D34A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>
            <a:extLst>
              <a:ext uri="{FF2B5EF4-FFF2-40B4-BE49-F238E27FC236}">
                <a16:creationId xmlns:a16="http://schemas.microsoft.com/office/drawing/2014/main" id="{A117B89B-1E09-96E0-C8E0-FA130DE8D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2786063"/>
            <a:ext cx="31432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defRPr/>
            </a:pPr>
            <a:r>
              <a:rPr lang="pt-PT" sz="2400" b="1" dirty="0">
                <a:solidFill>
                  <a:srgbClr val="FFC000"/>
                </a:solidFill>
                <a:latin typeface="+mj-lt"/>
              </a:rPr>
              <a:t>Abertura - 15 minutos</a:t>
            </a:r>
          </a:p>
          <a:p>
            <a:pPr marL="0" lvl="2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Recepção.</a:t>
            </a:r>
          </a:p>
          <a:p>
            <a:pPr marL="0" lvl="2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Louvor.</a:t>
            </a:r>
          </a:p>
          <a:p>
            <a:pPr marL="0" lvl="2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Hino Inicial.</a:t>
            </a:r>
          </a:p>
          <a:p>
            <a:pPr marL="0" lvl="2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Oração.</a:t>
            </a:r>
          </a:p>
        </p:txBody>
      </p:sp>
      <p:pic>
        <p:nvPicPr>
          <p:cNvPr id="8195" name="Imagem 31" descr="Logos.tif">
            <a:extLst>
              <a:ext uri="{FF2B5EF4-FFF2-40B4-BE49-F238E27FC236}">
                <a16:creationId xmlns:a16="http://schemas.microsoft.com/office/drawing/2014/main" id="{42F8221A-1FEB-B9C8-B09C-3E2B123C9F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775560C1-F33B-5930-4F73-E42FFC7E3A64}"/>
              </a:ext>
            </a:extLst>
          </p:cNvPr>
          <p:cNvSpPr txBox="1"/>
          <p:nvPr/>
        </p:nvSpPr>
        <p:spPr>
          <a:xfrm>
            <a:off x="660400" y="1865313"/>
            <a:ext cx="782320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rgbClr val="92D050"/>
                </a:solidFill>
                <a:latin typeface="+mj-lt"/>
              </a:rPr>
              <a:t>O PROGRAMA SEMANAL DO PEQUENO GRUPO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C0BCADF1-C2E7-69F0-46A4-087D46E7C9E6}"/>
              </a:ext>
            </a:extLst>
          </p:cNvPr>
          <p:cNvSpPr/>
          <p:nvPr/>
        </p:nvSpPr>
        <p:spPr>
          <a:xfrm>
            <a:off x="4071938" y="2786063"/>
            <a:ext cx="4643437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1">
              <a:spcBef>
                <a:spcPts val="0"/>
              </a:spcBef>
              <a:defRPr/>
            </a:pPr>
            <a:r>
              <a:rPr lang="pt-PT" sz="2400" b="1" dirty="0">
                <a:solidFill>
                  <a:srgbClr val="FFC000"/>
                </a:solidFill>
                <a:latin typeface="+mj-lt"/>
              </a:rPr>
              <a:t>Confraternização - 10 minutos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Pedidos de Oração.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Agradecimentos.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Testemunhos – Interagir com os</a:t>
            </a:r>
            <a:br>
              <a:rPr lang="pt-PT" sz="2400" b="1" dirty="0">
                <a:solidFill>
                  <a:schemeClr val="bg1"/>
                </a:solidFill>
                <a:latin typeface="+mj-lt"/>
              </a:rPr>
            </a:br>
            <a:r>
              <a:rPr lang="pt-PT" sz="2400" b="1" dirty="0">
                <a:solidFill>
                  <a:schemeClr val="bg1"/>
                </a:solidFill>
                <a:latin typeface="+mj-lt"/>
              </a:rPr>
              <a:t>   membros, envolvendo todos.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Secretaria – Membros ausentes.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99CC59A-43AD-80B5-CA33-1416095B28A6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>
            <a:extLst>
              <a:ext uri="{FF2B5EF4-FFF2-40B4-BE49-F238E27FC236}">
                <a16:creationId xmlns:a16="http://schemas.microsoft.com/office/drawing/2014/main" id="{C517035D-E7E9-34D1-AA1A-5AC841246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2786063"/>
            <a:ext cx="3357563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defRPr/>
            </a:pPr>
            <a:r>
              <a:rPr lang="pt-PT" sz="2400" b="1" dirty="0">
                <a:solidFill>
                  <a:srgbClr val="FFC000"/>
                </a:solidFill>
                <a:latin typeface="+mj-lt"/>
              </a:rPr>
              <a:t>Oração - 10 minutos</a:t>
            </a:r>
          </a:p>
          <a:p>
            <a:pPr marL="0" lvl="2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Crie motivos especiais.</a:t>
            </a:r>
          </a:p>
          <a:p>
            <a:pPr marL="0" lvl="2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Caixinha de Oração.</a:t>
            </a:r>
          </a:p>
          <a:p>
            <a:pPr marL="0" lvl="2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Varie as formas.</a:t>
            </a:r>
          </a:p>
        </p:txBody>
      </p:sp>
      <p:pic>
        <p:nvPicPr>
          <p:cNvPr id="9219" name="Imagem 31" descr="Logos.tif">
            <a:extLst>
              <a:ext uri="{FF2B5EF4-FFF2-40B4-BE49-F238E27FC236}">
                <a16:creationId xmlns:a16="http://schemas.microsoft.com/office/drawing/2014/main" id="{7852020F-D7E8-1720-35F1-033E954821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C027D4B5-74ED-5FE3-0ED0-AF97A9EC3DDB}"/>
              </a:ext>
            </a:extLst>
          </p:cNvPr>
          <p:cNvSpPr txBox="1"/>
          <p:nvPr/>
        </p:nvSpPr>
        <p:spPr>
          <a:xfrm>
            <a:off x="660400" y="1865313"/>
            <a:ext cx="782320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rgbClr val="92D050"/>
                </a:solidFill>
                <a:latin typeface="+mj-lt"/>
              </a:rPr>
              <a:t>O PROGRAMA SEMANAL DO PEQUENO GRUPO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01B226F4-1A90-294C-D8D1-F789832D3CB3}"/>
              </a:ext>
            </a:extLst>
          </p:cNvPr>
          <p:cNvSpPr/>
          <p:nvPr/>
        </p:nvSpPr>
        <p:spPr>
          <a:xfrm>
            <a:off x="4143375" y="2786063"/>
            <a:ext cx="4857750" cy="26781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1">
              <a:spcBef>
                <a:spcPts val="0"/>
              </a:spcBef>
              <a:defRPr/>
            </a:pPr>
            <a:r>
              <a:rPr lang="pt-PT" sz="2400" b="1" dirty="0">
                <a:solidFill>
                  <a:srgbClr val="FFC000"/>
                </a:solidFill>
                <a:latin typeface="+mj-lt"/>
              </a:rPr>
              <a:t>O momento mais importante - </a:t>
            </a:r>
            <a:br>
              <a:rPr lang="pt-PT" sz="2400" b="1" dirty="0">
                <a:solidFill>
                  <a:srgbClr val="FFC000"/>
                </a:solidFill>
                <a:latin typeface="+mj-lt"/>
              </a:rPr>
            </a:br>
            <a:r>
              <a:rPr lang="pt-PT" sz="2400" b="1" dirty="0">
                <a:solidFill>
                  <a:srgbClr val="FFC000"/>
                </a:solidFill>
                <a:latin typeface="+mj-lt"/>
              </a:rPr>
              <a:t>35 minutos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O estudo da lição é determinante.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Prepare-se antecipadamente.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Permita que todos participem </a:t>
            </a:r>
          </a:p>
          <a:p>
            <a:pPr marL="0" lvl="1">
              <a:spcBef>
                <a:spcPts val="0"/>
              </a:spcBef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 da leitura. (cada aluno com seu exemplar)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7AFF71C5-4A6F-CF92-1970-169198EEC1E1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m 31" descr="Logos.tif">
            <a:extLst>
              <a:ext uri="{FF2B5EF4-FFF2-40B4-BE49-F238E27FC236}">
                <a16:creationId xmlns:a16="http://schemas.microsoft.com/office/drawing/2014/main" id="{9C28A948-28FC-C582-9A9D-18965D1CDC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C94659CC-B5D0-815C-C585-453843462FEB}"/>
              </a:ext>
            </a:extLst>
          </p:cNvPr>
          <p:cNvSpPr txBox="1"/>
          <p:nvPr/>
        </p:nvSpPr>
        <p:spPr>
          <a:xfrm>
            <a:off x="660400" y="1865313"/>
            <a:ext cx="782320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rgbClr val="92D050"/>
                </a:solidFill>
                <a:latin typeface="+mj-lt"/>
              </a:rPr>
              <a:t>O PROGRAMA SEMANAL DO PEQUENO GRUPO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5BB05BCE-F07D-1314-7DFE-6676BD4527D4}"/>
              </a:ext>
            </a:extLst>
          </p:cNvPr>
          <p:cNvSpPr/>
          <p:nvPr/>
        </p:nvSpPr>
        <p:spPr>
          <a:xfrm>
            <a:off x="1143000" y="2786063"/>
            <a:ext cx="6000750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lvl="1">
              <a:spcBef>
                <a:spcPts val="0"/>
              </a:spcBef>
              <a:defRPr/>
            </a:pPr>
            <a:r>
              <a:rPr lang="pt-PT" sz="2400" b="1" dirty="0">
                <a:solidFill>
                  <a:srgbClr val="FFC000"/>
                </a:solidFill>
                <a:latin typeface="+mj-lt"/>
              </a:rPr>
              <a:t>O momento mais importante - 35 minutos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Saiba o objetivo da lição.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Explore as aberturas para debate.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Envolva todos na discussão. 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Faça perguntas abertas. 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Permaneça no tema abordado.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3565531-4873-469E-BFCF-DD84A7854819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1" grpId="0" build="p"/>
    </p:bldLst>
  </p:timing>
</p:sld>
</file>

<file path=ppt/theme/theme1.xml><?xml version="1.0" encoding="utf-8"?>
<a:theme xmlns:a="http://schemas.openxmlformats.org/drawingml/2006/main" name="Design padrã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</TotalTime>
  <Words>519</Words>
  <Application>Microsoft Office PowerPoint</Application>
  <PresentationFormat>Apresentação na tela (4:3)</PresentationFormat>
  <Paragraphs>79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4" baseType="lpstr">
      <vt:lpstr>Arial</vt:lpstr>
      <vt:lpstr>Calibri</vt:lpstr>
      <vt:lpstr>Design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UCB da IASD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iris.dittmar</dc:creator>
  <cp:lastModifiedBy>Pr. Marcelo Augusto de Carvalho</cp:lastModifiedBy>
  <cp:revision>102</cp:revision>
  <dcterms:created xsi:type="dcterms:W3CDTF">2005-12-14T11:56:25Z</dcterms:created>
  <dcterms:modified xsi:type="dcterms:W3CDTF">2026-05-24T04:42:11Z</dcterms:modified>
</cp:coreProperties>
</file>