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9F8A18-7237-DE6D-C0F2-6DC3747252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8781DE-F4AF-4878-BAAF-4DFF5F136D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5DECE5-4BAD-6C06-3103-4DB62F4EEF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4C7482-702C-47C4-925F-20125E0E8F2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44885516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6EBEC7-E84D-2A42-9992-82815AE8B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E961B0-81D3-E9A0-B6D0-FFEBD1248D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8E17CD-E5A6-6435-0C7E-E682388F9C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8BDA43-FD5B-46FE-907F-4067BC4D28C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37588910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FFF5FE-851F-5238-9D4D-D26D098A0C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9ECB39-5C7A-6711-F6ED-8C77496EA6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3D27B54-3DB6-4F96-CC2D-173E6F177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9C0937-C3E2-4FE1-ADAD-14E9BC69A6F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51034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59B54F-5A09-2109-BC64-9E9D327BA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B21853-4608-98D9-25B8-9EE9B0341C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707A79-D466-444B-9239-D28BF4229A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8DEBE4-3493-4BF5-8321-E1F86A133BD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8453898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81D1D5-70A5-6D81-BE75-C6B027F6A2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375C91-D721-99E6-6C60-7152C15361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7A8F34-D53A-DB54-7D65-4DEA4F84EE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D144E-65B8-497A-9CE8-28DB63C1ED5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39880426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182823A-6214-D31A-214E-1D637099C9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213068-8389-209A-99E4-160308957F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873690A-8673-FDEB-7E5C-BD3D0FE2D6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EDA1EA-45ED-4F3A-9A2E-3CAAEE94183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86428535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6A79A1D-2686-52C0-8B5E-4B44D99505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0F00DF1-A087-CD11-4003-875841771F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0C0B612-EDB7-F6F6-9ED1-B4969D77FD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FDAC0A-8B2D-4926-8A8B-CC673C42DEB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66786216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13EAAE-2E58-BE06-9318-12F5E1C76C9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68B148A-1399-257A-6009-6078F2E8F4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AEB334D-F4A0-DEDD-1D50-E1CDAC5719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61EF63-32CC-4012-88A1-93F76A475DD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98942755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DE79F88-FC6F-D201-146D-786FCFE909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DF149F7-A45B-4EB9-7785-2628979C86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F65AFDD-DC4E-9C22-CB8E-451F38FC22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92B91-3DC2-4A84-A764-A3A81025377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62996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632F06-E186-9E2D-5494-BFC03BC324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1481DE-7968-EB79-55B6-ED6A025748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171709-367A-80EE-8FB7-EDFCE73570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E4025A-62D9-492E-BED1-87CB916A971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7593344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51563F-B2FF-B9B1-0A3B-6AA6B2DEBF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91B1ED6-990C-FA3C-558B-321BAC13CA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D6FD53-BEA7-95DB-7328-7BD645E2BF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A0613B-5767-4EEE-9245-3E81E4B44E0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4222056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7C0D33A-D907-0A60-1C51-A2B607E011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E7D02D7-3165-3FDA-DB07-BE3A964C28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9804287-24C8-B753-BAE0-37569FFFB3E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E7A18DD-545D-97F0-F2B1-4410C3C2C59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9338095-E101-F914-E037-9F564AE0A6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BB6662-6FD0-4589-9FDF-A1F1B3EED2E4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95F6E758-B6FD-5F35-1D00-40F9719946E5}"/>
              </a:ext>
            </a:extLst>
          </p:cNvPr>
          <p:cNvSpPr txBox="1"/>
          <p:nvPr/>
        </p:nvSpPr>
        <p:spPr>
          <a:xfrm>
            <a:off x="6286512" y="201019"/>
            <a:ext cx="2643206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  <p:pic>
        <p:nvPicPr>
          <p:cNvPr id="2051" name="Imagem 31" descr="Logos.tif">
            <a:extLst>
              <a:ext uri="{FF2B5EF4-FFF2-40B4-BE49-F238E27FC236}">
                <a16:creationId xmlns:a16="http://schemas.microsoft.com/office/drawing/2014/main" id="{94D9D582-463E-5217-BD47-E8DB367D85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2313" y="6500813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47AEC8C2-1738-3FA1-54F6-1A0042F62665}"/>
              </a:ext>
            </a:extLst>
          </p:cNvPr>
          <p:cNvSpPr/>
          <p:nvPr/>
        </p:nvSpPr>
        <p:spPr>
          <a:xfrm>
            <a:off x="1412770" y="2357430"/>
            <a:ext cx="6318461" cy="230832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SETE RAZÕES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PORQUE FALHAM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spc="50" dirty="0">
                <a:ln w="11430">
                  <a:noFill/>
                </a:ln>
                <a:solidFill>
                  <a:srgbClr val="CC99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OS PEQUENOS GRUPOS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8A64C5D-4461-EF89-2249-8DF4D48DD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714625"/>
            <a:ext cx="78581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É preciso desenvolver estruturas para que os Pequenos Grupos sejam parte central da vida da igreja.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A visão da igreja tem sido por tanto tempo voltada para o templo, que os membros têm dificuldade de enxergar suas casas como expressão do reino de Deus em suas vizinhanças.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</a:t>
            </a: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43A096E-52D6-49B8-4D56-B3E46690B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Falta de desenvolvimento de novas estruturas</a:t>
            </a:r>
          </a:p>
        </p:txBody>
      </p:sp>
      <p:pic>
        <p:nvPicPr>
          <p:cNvPr id="11268" name="Imagem 31" descr="Logos.tif">
            <a:extLst>
              <a:ext uri="{FF2B5EF4-FFF2-40B4-BE49-F238E27FC236}">
                <a16:creationId xmlns:a16="http://schemas.microsoft.com/office/drawing/2014/main" id="{836E417D-2137-18C8-5587-D3D263DC70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2505826A-3F1B-ADB1-A9C9-B97E459A0A57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6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CB19DF4-ABBD-3962-7B5E-EA469F15337E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107DB7F-ED29-1403-C31E-D59C156682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714625"/>
            <a:ext cx="78581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Selecionar qualquer pessoa da igreja para liderar um Pequeno Grupo, muitas vezes não dá certo, pois nem todos possuem o dom de liderança, possuem outros dons que podem ser úteis. </a:t>
            </a: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ED63497-88BD-8A30-FC67-2150264E20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Má seleção dos líderes</a:t>
            </a:r>
          </a:p>
        </p:txBody>
      </p:sp>
      <p:pic>
        <p:nvPicPr>
          <p:cNvPr id="12292" name="Imagem 31" descr="Logos.tif">
            <a:extLst>
              <a:ext uri="{FF2B5EF4-FFF2-40B4-BE49-F238E27FC236}">
                <a16:creationId xmlns:a16="http://schemas.microsoft.com/office/drawing/2014/main" id="{499112EA-8975-8D5A-64C0-9A8D612A9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834C988D-DD37-4E2D-7813-E1496663F9F0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7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FE15928-A8B0-265D-A873-5339D2C7C9B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AE299BAB-B57F-6877-836A-1FDCDE70B7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714625"/>
            <a:ext cx="7858125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chemeClr val="bg1"/>
                </a:solidFill>
                <a:latin typeface="Arial" charset="0"/>
              </a:rPr>
              <a:t>Quais as características que devemos buscar ao escolher os líderes de Pequenos Grupos?  </a:t>
            </a: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10A9B97-0483-A4F8-6CC6-6813F0176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DEBATE</a:t>
            </a:r>
          </a:p>
        </p:txBody>
      </p:sp>
      <p:pic>
        <p:nvPicPr>
          <p:cNvPr id="13316" name="Imagem 31" descr="Logos.tif">
            <a:extLst>
              <a:ext uri="{FF2B5EF4-FFF2-40B4-BE49-F238E27FC236}">
                <a16:creationId xmlns:a16="http://schemas.microsoft.com/office/drawing/2014/main" id="{5E6AD6FE-4553-AD92-E6DB-795934569A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F8705E0D-E0D6-75C6-687A-3A2645B6E79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CD2D3B6-B292-0ADE-E8EF-FF5684A98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1563" y="2214563"/>
            <a:ext cx="732155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chemeClr val="bg1"/>
                </a:solidFill>
                <a:latin typeface="+mj-lt"/>
              </a:rPr>
              <a:t>Por que tão poucas igrejas se propõem a ter </a:t>
            </a:r>
            <a:br>
              <a:rPr lang="pt-PT" sz="2800" b="1" dirty="0">
                <a:solidFill>
                  <a:schemeClr val="bg1"/>
                </a:solidFill>
                <a:latin typeface="+mj-lt"/>
              </a:rPr>
            </a:br>
            <a:r>
              <a:rPr lang="pt-PT" sz="2800" b="1" dirty="0">
                <a:solidFill>
                  <a:schemeClr val="bg1"/>
                </a:solidFill>
                <a:latin typeface="+mj-lt"/>
              </a:rPr>
              <a:t>Pequeno Grupo se são tão importantes e necessários?</a:t>
            </a:r>
          </a:p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chemeClr val="bg1"/>
                </a:solidFill>
                <a:latin typeface="+mj-lt"/>
              </a:rPr>
              <a:t> </a:t>
            </a:r>
            <a:br>
              <a:rPr lang="pt-PT" sz="2800" b="1" dirty="0">
                <a:solidFill>
                  <a:schemeClr val="bg1"/>
                </a:solidFill>
                <a:latin typeface="+mj-lt"/>
              </a:rPr>
            </a:br>
            <a:r>
              <a:rPr lang="pt-PT" sz="2800" b="1" dirty="0">
                <a:solidFill>
                  <a:schemeClr val="bg1"/>
                </a:solidFill>
                <a:latin typeface="+mj-lt"/>
              </a:rPr>
              <a:t>Em parte é porque muitas igrejas já tentaram e falharam!</a:t>
            </a:r>
            <a:endParaRPr lang="pt-BR" sz="2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6923CE1-4CEA-B781-F5AC-D41818E2FD1C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  <p:pic>
        <p:nvPicPr>
          <p:cNvPr id="3076" name="Imagem 31" descr="Logos.tif">
            <a:extLst>
              <a:ext uri="{FF2B5EF4-FFF2-40B4-BE49-F238E27FC236}">
                <a16:creationId xmlns:a16="http://schemas.microsoft.com/office/drawing/2014/main" id="{1D2F1D7B-2B12-09F5-8FAA-95DCD1B57A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18D4214-2D8E-24D1-BA0E-ACDC61792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3071813"/>
            <a:ext cx="821531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 Dr. Paul Yonggi Cho. Escreve: “O pastor deve ser a pessoa-chave do empreendimento. Sem o pastor o sistema não substituirá. É um sistema e todo o sistema deve ter um ponto de controle. O fator de controle dos Pequenos Grupos é o pastor”.</a:t>
            </a:r>
            <a:endParaRPr lang="pt-BR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1E9FB5-BBFC-B5F4-A583-6D2A50699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785938"/>
            <a:ext cx="77152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900" b="1" dirty="0">
                <a:solidFill>
                  <a:srgbClr val="FFC000"/>
                </a:solidFill>
                <a:latin typeface="+mj-lt"/>
              </a:rPr>
              <a:t>Falta de visão do Pastor</a:t>
            </a:r>
          </a:p>
        </p:txBody>
      </p:sp>
      <p:pic>
        <p:nvPicPr>
          <p:cNvPr id="4100" name="Imagem 31" descr="Logos.tif">
            <a:extLst>
              <a:ext uri="{FF2B5EF4-FFF2-40B4-BE49-F238E27FC236}">
                <a16:creationId xmlns:a16="http://schemas.microsoft.com/office/drawing/2014/main" id="{433E2419-104C-68C2-69E3-FB7841CAA2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5E51440-1D5B-173E-AA68-099BFAFB2FBD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1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973E89A-D1EF-CEFF-0306-0F70D7AB87D7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44DD61-B680-E8A3-3BE2-24FBD9E63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86063"/>
            <a:ext cx="8215313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Os Pequenos Grupos muitas vezes são novidade, é um novo odre, traz mudanças. Ameaça velhas estruturas, tanto psicológicas como sociais e até espirituais. É necessária a mão pessoal do pastor.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Quando o pastor não está envolvido diretamente, ele pode, muitas vezes, ser a causa da falha destes grupos.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</a:t>
            </a:r>
            <a:endParaRPr lang="pt-PT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788F3D7-1C20-13B4-E6AA-225AE90AAD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785938"/>
            <a:ext cx="771525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900" b="1" dirty="0">
                <a:solidFill>
                  <a:srgbClr val="FFC000"/>
                </a:solidFill>
                <a:latin typeface="+mj-lt"/>
              </a:rPr>
              <a:t>Falta de visão do Pastor</a:t>
            </a:r>
          </a:p>
        </p:txBody>
      </p:sp>
      <p:pic>
        <p:nvPicPr>
          <p:cNvPr id="5124" name="Imagem 31" descr="Logos.tif">
            <a:extLst>
              <a:ext uri="{FF2B5EF4-FFF2-40B4-BE49-F238E27FC236}">
                <a16:creationId xmlns:a16="http://schemas.microsoft.com/office/drawing/2014/main" id="{FFA76D1D-D825-868A-FC64-5810C6BCE0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6052886E-BBC4-3D3C-B3B8-8B993236144E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1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3C7C9BB-8006-EAE8-CF58-821C078602BD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D48ACA4-4AC4-C37A-7D38-67E8D4056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786063"/>
            <a:ext cx="8215313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Os grupos falham quando deixamos a liderança isolada e sem acompanhamento.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Um aspecto deste treinamento é ter material adequado.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Quando falamos de supervisão e treinamento, é bom lembrar que o pastor também precisa do mesmo!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 </a:t>
            </a: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9F4919-DF8A-1A45-4B4E-2DB09B6C2D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Falta de supervisão eficaz e treinamento de líderes</a:t>
            </a:r>
          </a:p>
        </p:txBody>
      </p:sp>
      <p:pic>
        <p:nvPicPr>
          <p:cNvPr id="6148" name="Imagem 31" descr="Logos.tif">
            <a:extLst>
              <a:ext uri="{FF2B5EF4-FFF2-40B4-BE49-F238E27FC236}">
                <a16:creationId xmlns:a16="http://schemas.microsoft.com/office/drawing/2014/main" id="{09E36102-6995-F81C-48E9-BC873F6EA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D74644E-179F-0E2D-6E10-4D73A5482401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2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B4B55E1-A252-FBB3-330F-89118D0C976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77DCF7A-8677-81A7-5A53-F90E276344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928938"/>
            <a:ext cx="7429500" cy="2071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400" b="1" dirty="0">
                <a:solidFill>
                  <a:srgbClr val="92D050"/>
                </a:solidFill>
                <a:latin typeface="+mj-lt"/>
              </a:rPr>
              <a:t>Para ter êxito necessita pelo menos as três qualidades seguintes: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Precisa saber como resolver conflitos. 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Precisa ter um assessor ou conselheiro ao qual dirigir-se</a:t>
            </a:r>
            <a:br>
              <a:rPr lang="pt-PT" sz="2400" b="1" dirty="0">
                <a:solidFill>
                  <a:schemeClr val="bg1"/>
                </a:solidFill>
                <a:latin typeface="+mj-lt"/>
              </a:rPr>
            </a:br>
            <a:r>
              <a:rPr lang="pt-PT" sz="2400" b="1" dirty="0">
                <a:solidFill>
                  <a:schemeClr val="bg1"/>
                </a:solidFill>
                <a:latin typeface="+mj-lt"/>
              </a:rPr>
              <a:t>   quando os problemas surgirem. </a:t>
            </a:r>
          </a:p>
          <a:p>
            <a:pPr marL="0" lvl="2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Precisa ver um modelo ao vivo. 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</a:t>
            </a: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171155-A4BD-1981-CBD1-6B99002EF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Falta de supervisão eficaz e treinamento de líderes</a:t>
            </a:r>
          </a:p>
        </p:txBody>
      </p:sp>
      <p:pic>
        <p:nvPicPr>
          <p:cNvPr id="7172" name="Imagem 31" descr="Logos.tif">
            <a:extLst>
              <a:ext uri="{FF2B5EF4-FFF2-40B4-BE49-F238E27FC236}">
                <a16:creationId xmlns:a16="http://schemas.microsoft.com/office/drawing/2014/main" id="{B3C084EC-A1B0-98FC-6F27-5A98155F44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3A99107B-5C6C-5ABE-2A6B-3F9C46DFC93C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2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A2D0EC5-5375-A993-907C-7F64421D4CD9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9CFF9275-A0AD-9F0F-2D4A-1CA4C6321A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928938"/>
            <a:ext cx="785812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Em muitos casos o pastor não abraça a visão porque tem medo de descentralizar seu poder.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 pastor e seus líderes precisam ter um bom relacionamento e um espírito de companheirismo e amizade. </a:t>
            </a:r>
            <a:endParaRPr lang="pt-BR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B14E80-B862-4053-FE77-93EA5F4A5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643063"/>
            <a:ext cx="77152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Falta um relacionamento estreito entre </a:t>
            </a:r>
            <a:br>
              <a:rPr lang="pt-PT" sz="2800" b="1" dirty="0">
                <a:solidFill>
                  <a:srgbClr val="FFC000"/>
                </a:solidFill>
                <a:latin typeface="+mj-lt"/>
              </a:rPr>
            </a:br>
            <a:r>
              <a:rPr lang="pt-PT" sz="2800" b="1" dirty="0">
                <a:solidFill>
                  <a:srgbClr val="FFC000"/>
                </a:solidFill>
                <a:latin typeface="+mj-lt"/>
              </a:rPr>
              <a:t>os pastores e os líderes</a:t>
            </a:r>
          </a:p>
        </p:txBody>
      </p:sp>
      <p:pic>
        <p:nvPicPr>
          <p:cNvPr id="8196" name="Imagem 31" descr="Logos.tif">
            <a:extLst>
              <a:ext uri="{FF2B5EF4-FFF2-40B4-BE49-F238E27FC236}">
                <a16:creationId xmlns:a16="http://schemas.microsoft.com/office/drawing/2014/main" id="{2BECE4A2-7265-ADAA-5D4B-C5E3C490C5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5FC3729-A300-FE93-1B37-B037E412607C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3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669FB58-6FBC-EDF2-FD47-31D1135AEBA0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006B449-B66C-9A1E-4A4C-4FA24ED76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928938"/>
            <a:ext cx="7858125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Quando o grupo focaliza apenas a si mesmo, perdendo o sentido de missão, acaba se matando. </a:t>
            </a: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O objetivo central dos Pequenos Grupos é estabelecer relacionamentos redentores, com Cristo, uns com os outros, e estendendo-se para os que ainda estão fora do grupo.</a:t>
            </a:r>
            <a:r>
              <a:rPr lang="pt-BR" sz="2400" b="1" dirty="0">
                <a:solidFill>
                  <a:schemeClr val="bg1"/>
                </a:solidFill>
                <a:latin typeface="+mj-lt"/>
              </a:rPr>
              <a:t> </a:t>
            </a:r>
            <a:endParaRPr lang="pt-PT" sz="2400" b="1" dirty="0">
              <a:solidFill>
                <a:schemeClr val="bg1"/>
              </a:solidFill>
              <a:latin typeface="+mj-lt"/>
            </a:endParaRP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E52C9BC-F93A-9723-B228-920C8E3246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Falta de um sentido de missão</a:t>
            </a:r>
          </a:p>
        </p:txBody>
      </p:sp>
      <p:pic>
        <p:nvPicPr>
          <p:cNvPr id="9220" name="Imagem 31" descr="Logos.tif">
            <a:extLst>
              <a:ext uri="{FF2B5EF4-FFF2-40B4-BE49-F238E27FC236}">
                <a16:creationId xmlns:a16="http://schemas.microsoft.com/office/drawing/2014/main" id="{FCDBCBED-7069-E164-5B07-D286084F58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8C813A57-C9C5-F6AC-DED4-A1E25362BF32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4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71ADF6B-8DEA-CBA8-94D0-D4D2B2A92EF4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EF52BC1-BA34-8FC4-77C8-92BF1FDD8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938" y="2928938"/>
            <a:ext cx="78581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pt-PT" sz="2400" b="1" dirty="0">
                <a:solidFill>
                  <a:schemeClr val="bg1"/>
                </a:solidFill>
                <a:latin typeface="+mj-lt"/>
              </a:rPr>
              <a:t> As necessidades de tais pessoas podem ultrapassar a capacidade de resposta do grupo.</a:t>
            </a:r>
            <a:r>
              <a:rPr lang="pt-PT" sz="20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 marL="0" lvl="1">
              <a:spcBef>
                <a:spcPts val="0"/>
              </a:spcBef>
              <a:buFont typeface="Wingdings" pitchFamily="2" charset="2"/>
              <a:buNone/>
              <a:defRPr/>
            </a:pPr>
            <a:endParaRPr lang="pt-BR" sz="2400" b="1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7F6ADE7-06C3-3769-439E-81EF279FA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4438" y="1857375"/>
            <a:ext cx="7715250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0" lvl="1">
              <a:spcBef>
                <a:spcPts val="0"/>
              </a:spcBef>
              <a:defRPr/>
            </a:pPr>
            <a:r>
              <a:rPr lang="pt-PT" sz="2800" b="1" dirty="0">
                <a:solidFill>
                  <a:srgbClr val="FFC000"/>
                </a:solidFill>
                <a:latin typeface="+mj-lt"/>
              </a:rPr>
              <a:t>Pessoas super carentes podem destruir o grupo</a:t>
            </a:r>
          </a:p>
        </p:txBody>
      </p:sp>
      <p:pic>
        <p:nvPicPr>
          <p:cNvPr id="10244" name="Imagem 31" descr="Logos.tif">
            <a:extLst>
              <a:ext uri="{FF2B5EF4-FFF2-40B4-BE49-F238E27FC236}">
                <a16:creationId xmlns:a16="http://schemas.microsoft.com/office/drawing/2014/main" id="{4D5853FB-B733-018D-05AE-846585FCE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938" y="6429375"/>
            <a:ext cx="1581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A2E8590-72EC-D901-9A8A-2A4F359435D0}"/>
              </a:ext>
            </a:extLst>
          </p:cNvPr>
          <p:cNvSpPr txBox="1"/>
          <p:nvPr/>
        </p:nvSpPr>
        <p:spPr>
          <a:xfrm>
            <a:off x="500034" y="1785926"/>
            <a:ext cx="642942" cy="64633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pt-BR" sz="3600" b="1" dirty="0">
                <a:latin typeface="+mj-lt"/>
              </a:rPr>
              <a:t>5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A3450BE-3A2D-7553-F22A-6EB04A708698}"/>
              </a:ext>
            </a:extLst>
          </p:cNvPr>
          <p:cNvSpPr txBox="1"/>
          <p:nvPr/>
        </p:nvSpPr>
        <p:spPr>
          <a:xfrm>
            <a:off x="6929454" y="6396335"/>
            <a:ext cx="2143108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n-lt"/>
              </a:rPr>
              <a:t>CAPÍTULO 11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theme1.xml><?xml version="1.0" encoding="utf-8"?>
<a:theme xmlns:a="http://schemas.openxmlformats.org/drawingml/2006/main" name="Design padrã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535</Words>
  <Application>Microsoft Office PowerPoint</Application>
  <PresentationFormat>Apresentação na tela (4:3)</PresentationFormat>
  <Paragraphs>61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Design padrão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UCB da IASD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iris.dittmar</dc:creator>
  <cp:lastModifiedBy>Pr. Marcelo Augusto de Carvalho</cp:lastModifiedBy>
  <cp:revision>34</cp:revision>
  <dcterms:created xsi:type="dcterms:W3CDTF">2005-12-14T12:57:12Z</dcterms:created>
  <dcterms:modified xsi:type="dcterms:W3CDTF">2026-05-24T04:42:33Z</dcterms:modified>
</cp:coreProperties>
</file>