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25A16D-D698-E1FB-0001-C5ADBFC488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F4FAEC7-320C-4E78-C382-5E961CC468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8A58E8-70E0-4991-BB41-72DDCF799DD6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996CE9F-3D01-5BEB-61A1-194AAD3D8E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6A605B45-0F23-2F9B-5A47-793FB0FC9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B6C716-6C25-79D6-71ED-08D0480564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7F6AB6-14B7-BF1F-FD19-A0154F2A3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EA868-44A1-41D8-A9D4-68C775424E2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8ABC5C-8EA3-9AAD-BFCD-C68FCD82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2952-A7E2-47A4-8B09-D2CA4346FE2D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4D920-5EBF-129D-2B4F-ED326AA2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3A8E63-6103-E70F-A84E-7AD1E93A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6C1EE-55AD-4036-888A-E62020066E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8248571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A9BF10-8543-B509-B515-641D02CB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7FB8-8304-4CE5-AEE6-F82679AF398E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96BF32-5E68-0C18-B313-06C678BE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398309-465A-F9D8-5856-EAAD1E7A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405E3-4986-43DA-BAC6-6EA1704594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804674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6016A-11D2-9609-B425-FDF3421C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E708-D1C7-4601-9070-1E91C0F46D38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8FAE2D-C780-2559-1FBE-1465A754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C5AAC3-3C9B-3B05-D698-2C8264A0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0C673-3080-4AF7-BB79-6CCE090527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1564951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221D93-7551-298D-3BBA-7AC00A19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C57F-776D-4CEE-AE75-35F0222A5D8C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312C66-1F43-85B0-D27F-8DC5DAB8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432307-8188-FA65-24BD-9CB18A07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E400C-E1AE-4045-A5B1-9FD3575968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95347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CD781A-D89A-07AC-EF16-DE5E2473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A1EB-6448-40A6-8585-60C36E578D43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535BF4-23C8-4FF6-837C-ECA1F1D0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575671-4493-615D-3D22-0A5AC073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5773-3F7D-4B25-AD00-7F4814EB8F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0043258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555AFEC-CD2D-89E9-9DB1-893760CA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9C05-F5DE-42D9-B748-E250EA5F470C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7056D37-8170-6794-28DE-1FB08770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5CDAFD7-53E6-A623-7BEA-E4ABD2BE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062E8-D02D-498A-926D-2CF44B2F18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8852959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B8020FA-E516-F891-DB05-85AA3BC7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1DB5-32BF-4B15-BD5A-1EE173D1544F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15FC874-3B59-BE63-CC73-7395AF61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4657E44-AF3E-B4F9-1744-5F0A99DC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C0DCC-1E85-444A-A510-BD8FA4C6B6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4520785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E9D2606-8E1D-7D47-0CF0-28DF3EE3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EECF-B8BE-4088-BEDD-5A7BB06528C6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007B6E5-49D6-E4DA-9AFE-EA14EA7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0C2B159-F89F-EF91-AD85-7319E3A8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C8FA-B597-48F0-ADE4-48669A3133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7287450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480B19F-BDD8-55B3-B165-2DE8478D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6BBB-890A-4DA8-BA53-96895DD6B9B0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F604281-B4A9-C5FD-825D-557BC7BA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309A8A6-F049-42D2-CC54-94365051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918A5-0091-45F7-9381-F8DDA4F04B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499274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74AFD53-732D-26DA-71EE-4F672D95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D4DA-7CAC-4320-A0C6-BC6F197219C6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D45C4FB-7065-CCA2-8E22-60AD609A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B418BEA-5DAF-CE51-ED7E-02675CF8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E2088-1077-4E97-88CA-C6C2B92961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2868069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99743DF-70BD-E2FA-5C24-74677303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CD48-1E92-4AF6-88EE-5DD757E40939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AD7AF2C-60AA-5365-15FC-523548B7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3894DF6-6D5A-C496-FED6-625CAFA7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4064F-7F49-45DB-8C15-55EEE6D6DE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160696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DA43502-A22D-365D-8393-FC3832EA39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930C0CC-F8F0-42EA-65A7-2F976BC535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E4869F-85FC-96AC-4AEF-C21172671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B50CA0-04E7-4F26-801E-3F612734207D}" type="datetimeFigureOut">
              <a:rPr lang="pt-BR"/>
              <a:pPr>
                <a:defRPr/>
              </a:pPr>
              <a:t>24/05/2026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60B7D5-0031-7690-3421-17BE14D67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5231BB-F547-D1BB-D27A-459226B04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F9ED32C-4009-4C3C-9CD5-5176C9443F5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7944EBEE-BB6A-0A8B-B23D-25B699157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4F24EFA-D126-C133-D2F7-8CEAC1C27C0A}"/>
              </a:ext>
            </a:extLst>
          </p:cNvPr>
          <p:cNvSpPr/>
          <p:nvPr/>
        </p:nvSpPr>
        <p:spPr>
          <a:xfrm>
            <a:off x="651441" y="3126292"/>
            <a:ext cx="7795403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MANUAL DO LÍDER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DE PEQUENOS GRUPOS</a:t>
            </a:r>
          </a:p>
        </p:txBody>
      </p:sp>
      <p:pic>
        <p:nvPicPr>
          <p:cNvPr id="2052" name="Imagem 8" descr="Logo PG.tif">
            <a:extLst>
              <a:ext uri="{FF2B5EF4-FFF2-40B4-BE49-F238E27FC236}">
                <a16:creationId xmlns:a16="http://schemas.microsoft.com/office/drawing/2014/main" id="{2E5C8A70-F8FB-C03A-8244-B2BBE3B6D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1357313"/>
            <a:ext cx="20113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">
            <a:extLst>
              <a:ext uri="{FF2B5EF4-FFF2-40B4-BE49-F238E27FC236}">
                <a16:creationId xmlns:a16="http://schemas.microsoft.com/office/drawing/2014/main" id="{2B03CCFD-12CD-973E-B4AE-EEC3DCD03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928688"/>
            <a:ext cx="38576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Mantenha em mente que seu papel é simplesmente envolver a todos por meio de perguntas e encorajar as pessoas a respondê-Ias. Líderes de Pequenos Grupos na verdade lideram mais do que ensinam.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>
            <a:extLst>
              <a:ext uri="{FF2B5EF4-FFF2-40B4-BE49-F238E27FC236}">
                <a16:creationId xmlns:a16="http://schemas.microsoft.com/office/drawing/2014/main" id="{5683DD96-D477-3515-8DAD-143839922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285875"/>
            <a:ext cx="45005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É responsabilidade de todos fazer com que o grupo funcione através da participação. Um bom Iíder procura constantemente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incluir a todos na discussão. As sugestões aqui listadas poderão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Ihe ajudar a ser um líder mais eficiente.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B7719C-FD29-6617-8FAF-13E00CD7AB99}"/>
              </a:ext>
            </a:extLst>
          </p:cNvPr>
          <p:cNvSpPr txBox="1"/>
          <p:nvPr/>
        </p:nvSpPr>
        <p:spPr>
          <a:xfrm>
            <a:off x="1857375" y="2643188"/>
            <a:ext cx="56896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Antes do Estudo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E3C1DA4-DFC0-CB8A-0531-25159EB8B5CA}"/>
              </a:ext>
            </a:extLst>
          </p:cNvPr>
          <p:cNvSpPr txBox="1"/>
          <p:nvPr/>
        </p:nvSpPr>
        <p:spPr>
          <a:xfrm>
            <a:off x="3286125" y="1143000"/>
            <a:ext cx="4929188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800" b="1" dirty="0">
                <a:cs typeface="Arial" pitchFamily="34" charset="0"/>
              </a:rPr>
              <a:t>Estude bem o tema e faça as alterações que achar necessárias.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t-BR" sz="2800" b="1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2. Ore em favor de cada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    pessoa no grupo.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3. Pense em maneiras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    aplicar o estudo à vida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    das pessoas.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2">
            <a:extLst>
              <a:ext uri="{FF2B5EF4-FFF2-40B4-BE49-F238E27FC236}">
                <a16:creationId xmlns:a16="http://schemas.microsoft.com/office/drawing/2014/main" id="{50123183-3E02-554E-D996-A32BB5D59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500063"/>
            <a:ext cx="5000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4. Trabalhe cuidadosamente com cada questão e as notas para o Iíder em</a:t>
            </a:r>
          </a:p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cada estudo.</a:t>
            </a: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5. Leve o grupo a tomar uma decisão diante do</a:t>
            </a:r>
          </a:p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tema estudado.</a:t>
            </a: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16BBDD8-941F-5FA4-77CC-C9DA79AA1CFB}"/>
              </a:ext>
            </a:extLst>
          </p:cNvPr>
          <p:cNvSpPr txBox="1"/>
          <p:nvPr/>
        </p:nvSpPr>
        <p:spPr>
          <a:xfrm>
            <a:off x="1571625" y="2428875"/>
            <a:ext cx="60055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Durante o Estudo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73C5B9B-DABC-A154-D5EA-20598EF33343}"/>
              </a:ext>
            </a:extLst>
          </p:cNvPr>
          <p:cNvSpPr txBox="1"/>
          <p:nvPr/>
        </p:nvSpPr>
        <p:spPr>
          <a:xfrm>
            <a:off x="3571875" y="500063"/>
            <a:ext cx="4929188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1. Comece pontualmente. Isto reforçará a assiduidade e a pontualidade.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2. Encoraje a participação de todos.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itchFamily="34" charset="0"/>
              </a:rPr>
              <a:t>3. Os estudos foram preparados para serem discutidos, e não palestrados.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>
            <a:extLst>
              <a:ext uri="{FF2B5EF4-FFF2-40B4-BE49-F238E27FC236}">
                <a16:creationId xmlns:a16="http://schemas.microsoft.com/office/drawing/2014/main" id="{1BBA42E0-FFDF-7DB2-E226-D9A245666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785813"/>
            <a:ext cx="4929188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4.  As perguntas foram feitas para serem usadas da mesma maneira como</a:t>
            </a:r>
          </a:p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     foram escritas.</a:t>
            </a: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Tx/>
              <a:buAutoNum type="arabicPeriod" startAt="5"/>
            </a:pPr>
            <a:r>
              <a:rPr lang="pt-BR" altLang="pt-BR" sz="2800" b="1">
                <a:cs typeface="Arial" panose="020B0604020202020204" pitchFamily="34" charset="0"/>
              </a:rPr>
              <a:t>Evite responder as suas próprias perguntas.</a:t>
            </a:r>
          </a:p>
          <a:p>
            <a:pPr eaLnBrk="1" hangingPunct="1">
              <a:buFontTx/>
              <a:buAutoNum type="arabicPeriod" startAt="5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Tx/>
              <a:buAutoNum type="arabicPeriod" startAt="5"/>
            </a:pPr>
            <a:r>
              <a:rPr lang="pt-BR" altLang="pt-BR" sz="2800" b="1">
                <a:cs typeface="Arial" panose="020B0604020202020204" pitchFamily="34" charset="0"/>
              </a:rPr>
              <a:t>Incentive duas a três respostas para cada pergunta.</a:t>
            </a: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">
            <a:extLst>
              <a:ext uri="{FF2B5EF4-FFF2-40B4-BE49-F238E27FC236}">
                <a16:creationId xmlns:a16="http://schemas.microsoft.com/office/drawing/2014/main" id="{ABDF2CB9-296E-1070-93D2-F4868E3A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785813"/>
            <a:ext cx="49291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7.  Afirme a importância de toda resposta e nunca rejeite respostas</a:t>
            </a:r>
          </a:p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     declaradamente.</a:t>
            </a: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8. Termine no horário.</a:t>
            </a: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ABA4B0F-4CEE-D24E-3783-DCA5B3414920}"/>
              </a:ext>
            </a:extLst>
          </p:cNvPr>
          <p:cNvSpPr txBox="1"/>
          <p:nvPr/>
        </p:nvSpPr>
        <p:spPr>
          <a:xfrm>
            <a:off x="1428750" y="2214563"/>
            <a:ext cx="600551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Depois do Estudo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38B42D-D07B-23DB-D041-88966E3D179C}"/>
              </a:ext>
            </a:extLst>
          </p:cNvPr>
          <p:cNvSpPr txBox="1"/>
          <p:nvPr/>
        </p:nvSpPr>
        <p:spPr>
          <a:xfrm>
            <a:off x="3143250" y="1071563"/>
            <a:ext cx="435610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Papel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do Líder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>
            <a:extLst>
              <a:ext uri="{FF2B5EF4-FFF2-40B4-BE49-F238E27FC236}">
                <a16:creationId xmlns:a16="http://schemas.microsoft.com/office/drawing/2014/main" id="{67AC3723-3786-695F-4809-12DB5FAE1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85750"/>
            <a:ext cx="7143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t-BR" altLang="pt-BR" sz="2800" b="1">
                <a:cs typeface="Arial" panose="020B0604020202020204" pitchFamily="34" charset="0"/>
              </a:rPr>
              <a:t>Tenha um plano de visitação aos membros do grupo.</a:t>
            </a:r>
          </a:p>
          <a:p>
            <a:pPr eaLnBrk="1" hangingPunct="1">
              <a:buFontTx/>
              <a:buAutoNum type="arabicPeriod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2. Delegue atividades para os demais membros do grupo.</a:t>
            </a: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</p:txBody>
      </p:sp>
      <p:sp>
        <p:nvSpPr>
          <p:cNvPr id="21507" name="Retângulo 3">
            <a:extLst>
              <a:ext uri="{FF2B5EF4-FFF2-40B4-BE49-F238E27FC236}">
                <a16:creationId xmlns:a16="http://schemas.microsoft.com/office/drawing/2014/main" id="{1CC3BD6F-1037-D81F-87E4-49DE06964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214688"/>
            <a:ext cx="36433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3. Tenha um relacionamento social pelo menos uma vez ao mês.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">
            <a:extLst>
              <a:ext uri="{FF2B5EF4-FFF2-40B4-BE49-F238E27FC236}">
                <a16:creationId xmlns:a16="http://schemas.microsoft.com/office/drawing/2014/main" id="{68AA180F-0561-69CB-2042-57AAF627C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785813"/>
            <a:ext cx="492918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4.  Separe tempo para se preparar para o próximo estudo.</a:t>
            </a: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>
              <a:buFontTx/>
              <a:buAutoNum type="arabicPeriod" startAt="5"/>
            </a:pPr>
            <a:r>
              <a:rPr lang="pt-BR" altLang="pt-BR" sz="2800" b="1">
                <a:cs typeface="Arial" panose="020B0604020202020204" pitchFamily="34" charset="0"/>
              </a:rPr>
              <a:t>Demonstre gratidão e alegria em ser pastor deste pequeno rebanho.</a:t>
            </a:r>
          </a:p>
          <a:p>
            <a:pPr eaLnBrk="1" hangingPunct="1">
              <a:buFontTx/>
              <a:buAutoNum type="arabicPeriod" startAt="5"/>
            </a:pPr>
            <a:endParaRPr lang="pt-BR" altLang="pt-BR" sz="2800" b="1"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 b="1">
                <a:cs typeface="Arial" panose="020B0604020202020204" pitchFamily="34" charset="0"/>
              </a:rPr>
              <a:t>6.  Mantenha o foco do grupo em conquistar pessoas para Cristo.</a:t>
            </a:r>
          </a:p>
          <a:p>
            <a:pPr eaLnBrk="1" hangingPunct="1"/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0461B9-C781-0834-5A6B-B274E6902422}"/>
              </a:ext>
            </a:extLst>
          </p:cNvPr>
          <p:cNvSpPr txBox="1"/>
          <p:nvPr/>
        </p:nvSpPr>
        <p:spPr>
          <a:xfrm>
            <a:off x="2786063" y="2357438"/>
            <a:ext cx="346233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Programa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A8C2F07-6C19-0B41-8D77-E227589288F5}"/>
              </a:ext>
            </a:extLst>
          </p:cNvPr>
          <p:cNvSpPr txBox="1"/>
          <p:nvPr/>
        </p:nvSpPr>
        <p:spPr>
          <a:xfrm>
            <a:off x="1928813" y="357188"/>
            <a:ext cx="5429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1. CONFRATERNIZAÇÃO:</a:t>
            </a:r>
          </a:p>
        </p:txBody>
      </p:sp>
      <p:sp>
        <p:nvSpPr>
          <p:cNvPr id="24579" name="CaixaDeTexto 3">
            <a:extLst>
              <a:ext uri="{FF2B5EF4-FFF2-40B4-BE49-F238E27FC236}">
                <a16:creationId xmlns:a16="http://schemas.microsoft.com/office/drawing/2014/main" id="{1E649E6E-E494-1801-1B6E-96CC1FD2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2643188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recepção, colocar a conversa em dia e quebra gelo.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86E61A-55C3-ECFC-CCA4-144CB266E059}"/>
              </a:ext>
            </a:extLst>
          </p:cNvPr>
          <p:cNvSpPr txBox="1"/>
          <p:nvPr/>
        </p:nvSpPr>
        <p:spPr>
          <a:xfrm>
            <a:off x="1500188" y="785813"/>
            <a:ext cx="4929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2. ADORAÇÃO:</a:t>
            </a:r>
          </a:p>
        </p:txBody>
      </p:sp>
      <p:sp>
        <p:nvSpPr>
          <p:cNvPr id="25603" name="CaixaDeTexto 3">
            <a:extLst>
              <a:ext uri="{FF2B5EF4-FFF2-40B4-BE49-F238E27FC236}">
                <a16:creationId xmlns:a16="http://schemas.microsoft.com/office/drawing/2014/main" id="{CB26B4EC-3ECC-30E8-C655-0B97574D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857375"/>
            <a:ext cx="4929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louvor, oração, meditação, testemunho, estudo.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A95B5ED-EF72-A63A-EBD0-92A06EF6ECDA}"/>
              </a:ext>
            </a:extLst>
          </p:cNvPr>
          <p:cNvSpPr txBox="1"/>
          <p:nvPr/>
        </p:nvSpPr>
        <p:spPr>
          <a:xfrm>
            <a:off x="1285875" y="642938"/>
            <a:ext cx="56435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Arial" pitchFamily="34" charset="0"/>
              </a:rPr>
              <a:t>3. ESTUDO RELACIONAL DA BIBLIA:</a:t>
            </a:r>
          </a:p>
        </p:txBody>
      </p:sp>
      <p:sp>
        <p:nvSpPr>
          <p:cNvPr id="26627" name="CaixaDeTexto 3">
            <a:extLst>
              <a:ext uri="{FF2B5EF4-FFF2-40B4-BE49-F238E27FC236}">
                <a16:creationId xmlns:a16="http://schemas.microsoft.com/office/drawing/2014/main" id="{EF9C8AD4-A294-D5EF-9170-2DD8A1576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071688"/>
            <a:ext cx="4929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ênfase na aplicação do texto à vida.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7ABEF1-0E4A-7677-6325-3F9678020A15}"/>
              </a:ext>
            </a:extLst>
          </p:cNvPr>
          <p:cNvSpPr txBox="1"/>
          <p:nvPr/>
        </p:nvSpPr>
        <p:spPr>
          <a:xfrm>
            <a:off x="2928938" y="1500188"/>
            <a:ext cx="4929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4. TESTEMUNHO:</a:t>
            </a:r>
          </a:p>
        </p:txBody>
      </p:sp>
      <p:sp>
        <p:nvSpPr>
          <p:cNvPr id="27651" name="CaixaDeTexto 3">
            <a:extLst>
              <a:ext uri="{FF2B5EF4-FFF2-40B4-BE49-F238E27FC236}">
                <a16:creationId xmlns:a16="http://schemas.microsoft.com/office/drawing/2014/main" id="{2C49CB2D-DAE4-A042-906D-669A26574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786063"/>
            <a:ext cx="4929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planejamento evangelístico do grupo, oração intercessória, duplas.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82DEB5-F08F-60F7-78C6-F14F997A09E5}"/>
              </a:ext>
            </a:extLst>
          </p:cNvPr>
          <p:cNvSpPr txBox="1"/>
          <p:nvPr/>
        </p:nvSpPr>
        <p:spPr>
          <a:xfrm>
            <a:off x="1428750" y="2214563"/>
            <a:ext cx="607060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Dicas para tornar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as reuniões mais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atrativas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>
            <a:extLst>
              <a:ext uri="{FF2B5EF4-FFF2-40B4-BE49-F238E27FC236}">
                <a16:creationId xmlns:a16="http://schemas.microsoft.com/office/drawing/2014/main" id="{DF20FA1B-F47E-5719-6D95-78ADE7FD6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28688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Dica nº 1 - Pontualidade</a:t>
            </a:r>
          </a:p>
        </p:txBody>
      </p:sp>
      <p:sp>
        <p:nvSpPr>
          <p:cNvPr id="29699" name="CaixaDeTexto 3">
            <a:extLst>
              <a:ext uri="{FF2B5EF4-FFF2-40B4-BE49-F238E27FC236}">
                <a16:creationId xmlns:a16="http://schemas.microsoft.com/office/drawing/2014/main" id="{AA29355C-3C0F-1BBC-9BCB-10017748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071688"/>
            <a:ext cx="49291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Iíder deve chegar pelo menos uns quinze minutos antes da hora do início da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reunião. Seu exemplo educará os demais. Pontualidade para iniciar e para finalizar.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2">
            <a:extLst>
              <a:ext uri="{FF2B5EF4-FFF2-40B4-BE49-F238E27FC236}">
                <a16:creationId xmlns:a16="http://schemas.microsoft.com/office/drawing/2014/main" id="{6A42EFFA-D2E7-42D6-E174-9B318968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42875"/>
            <a:ext cx="4929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Dica nº 2 – Recepção</a:t>
            </a:r>
          </a:p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e boas vindas</a:t>
            </a:r>
          </a:p>
        </p:txBody>
      </p:sp>
      <p:sp>
        <p:nvSpPr>
          <p:cNvPr id="30723" name="CaixaDeTexto 3">
            <a:extLst>
              <a:ext uri="{FF2B5EF4-FFF2-40B4-BE49-F238E27FC236}">
                <a16:creationId xmlns:a16="http://schemas.microsoft.com/office/drawing/2014/main" id="{A8276FBF-A1F2-11C8-9D3C-85F8C51F4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14438"/>
            <a:ext cx="7643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Gostamos de voltar a lugares onde fomos bem recebidos e nos sentimos bem. Cada membro ou visitante, deve receber palavras de apreciação nas reuniões.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86BABC91-132A-16D0-11D4-67DF7168F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071563"/>
            <a:ext cx="40719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Cada Iíder provavelmente terá seu próprio estilo para liderar. Alguns passos simples devem ser seguidos por todos os Iíderes de Pequeno Grupo: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2">
            <a:extLst>
              <a:ext uri="{FF2B5EF4-FFF2-40B4-BE49-F238E27FC236}">
                <a16:creationId xmlns:a16="http://schemas.microsoft.com/office/drawing/2014/main" id="{C1778304-E7C4-A526-A349-60FD6057D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500438"/>
            <a:ext cx="7786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Dica nº 3 – Maneiras Agradáveis e Simpáticas</a:t>
            </a:r>
          </a:p>
        </p:txBody>
      </p:sp>
      <p:sp>
        <p:nvSpPr>
          <p:cNvPr id="31747" name="CaixaDeTexto 3">
            <a:extLst>
              <a:ext uri="{FF2B5EF4-FFF2-40B4-BE49-F238E27FC236}">
                <a16:creationId xmlns:a16="http://schemas.microsoft.com/office/drawing/2014/main" id="{33DDBB4C-3A7B-294A-E5EE-E6807E620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500563"/>
            <a:ext cx="7715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 aperto de mão, sorriso nos Iábios, interesse genuíno em ouvir, palavras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amistosas tem poder cativante e contagiante.Não podem faltar no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dia-a-dia do Pequeno Grupo.</a:t>
            </a: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2">
            <a:extLst>
              <a:ext uri="{FF2B5EF4-FFF2-40B4-BE49-F238E27FC236}">
                <a16:creationId xmlns:a16="http://schemas.microsoft.com/office/drawing/2014/main" id="{850C7D50-BC45-0700-69DF-A896728C7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785813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Dica nº 4 – Cânticos</a:t>
            </a:r>
          </a:p>
        </p:txBody>
      </p:sp>
      <p:sp>
        <p:nvSpPr>
          <p:cNvPr id="32771" name="CaixaDeTexto 3">
            <a:extLst>
              <a:ext uri="{FF2B5EF4-FFF2-40B4-BE49-F238E27FC236}">
                <a16:creationId xmlns:a16="http://schemas.microsoft.com/office/drawing/2014/main" id="{7434AC71-14C3-7FE9-B033-868BA93C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000250"/>
            <a:ext cx="49291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Evitar saturar "este" ou "aquele" cântico, escolhendo e variando a cada semana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cânticos que expressem e motivem louvor, gratidão, confiança, esperança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 missão.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2">
            <a:extLst>
              <a:ext uri="{FF2B5EF4-FFF2-40B4-BE49-F238E27FC236}">
                <a16:creationId xmlns:a16="http://schemas.microsoft.com/office/drawing/2014/main" id="{0B619E10-FC50-C31B-6672-EC480FCA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143250"/>
            <a:ext cx="7429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Dica nº 5 – Compartilhar Tristezas e Alegrias</a:t>
            </a:r>
          </a:p>
        </p:txBody>
      </p:sp>
      <p:sp>
        <p:nvSpPr>
          <p:cNvPr id="33795" name="CaixaDeTexto 3">
            <a:extLst>
              <a:ext uri="{FF2B5EF4-FFF2-40B4-BE49-F238E27FC236}">
                <a16:creationId xmlns:a16="http://schemas.microsoft.com/office/drawing/2014/main" id="{10BD6F09-EC17-2B6F-5EF3-B0263C4D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108450"/>
            <a:ext cx="79295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Pequeno Grupo é como uma família. Cada membro deve se interessar pelo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bem-estar do outro. Deve-se incentivar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uma conversa informal onde cada um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possa contar sobre a semana, fazer seus pedidos de oração e agradecimentos.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2">
            <a:extLst>
              <a:ext uri="{FF2B5EF4-FFF2-40B4-BE49-F238E27FC236}">
                <a16:creationId xmlns:a16="http://schemas.microsoft.com/office/drawing/2014/main" id="{41A434F9-6158-267C-381C-89D3C35EC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000125"/>
            <a:ext cx="4929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Dica nº 6 – Oração</a:t>
            </a:r>
          </a:p>
        </p:txBody>
      </p:sp>
      <p:sp>
        <p:nvSpPr>
          <p:cNvPr id="34819" name="CaixaDeTexto 3">
            <a:extLst>
              <a:ext uri="{FF2B5EF4-FFF2-40B4-BE49-F238E27FC236}">
                <a16:creationId xmlns:a16="http://schemas.microsoft.com/office/drawing/2014/main" id="{DA1F0A7F-593C-CBAB-8497-AD0EA75F4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71688"/>
            <a:ext cx="49291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É preciso dedicar tempo para oração. Varie a maneira de orar no Pequeno Grupo: individual (silenciosa), em duplas, em trios, em quartetos. Cuidar para ter os elementos básicos da adoração: louvor, confissão, petição, intercessão e gratidão.</a:t>
            </a: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2">
            <a:extLst>
              <a:ext uri="{FF2B5EF4-FFF2-40B4-BE49-F238E27FC236}">
                <a16:creationId xmlns:a16="http://schemas.microsoft.com/office/drawing/2014/main" id="{96761C94-BEC0-72F5-4F90-88153FFC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714375"/>
            <a:ext cx="4929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Dica nº 7 – Apresentação das Visitas</a:t>
            </a:r>
          </a:p>
        </p:txBody>
      </p:sp>
      <p:sp>
        <p:nvSpPr>
          <p:cNvPr id="35843" name="CaixaDeTexto 3">
            <a:extLst>
              <a:ext uri="{FF2B5EF4-FFF2-40B4-BE49-F238E27FC236}">
                <a16:creationId xmlns:a16="http://schemas.microsoft.com/office/drawing/2014/main" id="{746920B7-40FD-5F66-EBD5-DB3401506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2214563"/>
            <a:ext cx="39290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Cada membro deve ser incentivado a convidar amigos, parentes e vizinhos.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Além da calorosa recepção, deve haver um momento em que o visitante é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apresentado.</a:t>
            </a:r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2">
            <a:extLst>
              <a:ext uri="{FF2B5EF4-FFF2-40B4-BE49-F238E27FC236}">
                <a16:creationId xmlns:a16="http://schemas.microsoft.com/office/drawing/2014/main" id="{9134C945-EAD5-FCDE-B939-29DC3BC4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0"/>
            <a:ext cx="4929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  <a:cs typeface="Arial" panose="020B0604020202020204" pitchFamily="34" charset="0"/>
              </a:rPr>
              <a:t>Dica nº 8 – Estudo da Bíblia</a:t>
            </a:r>
          </a:p>
          <a:p>
            <a:pPr algn="ctr" eaLnBrk="1" hangingPunct="1"/>
            <a:endParaRPr lang="pt-BR" altLang="pt-BR" sz="28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6867" name="CaixaDeTexto 3">
            <a:extLst>
              <a:ext uri="{FF2B5EF4-FFF2-40B4-BE49-F238E27FC236}">
                <a16:creationId xmlns:a16="http://schemas.microsoft.com/office/drawing/2014/main" id="{33F03FEF-6EEF-AD7F-779A-614BCBB8B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785813"/>
            <a:ext cx="7429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Deve ser feito em forma de dinâmica de grupo onde todos são levados a ler 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expressar de forma simples o seu ponto de vista, experiências e compreensão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sobre o tema.</a:t>
            </a:r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>
            <a:extLst>
              <a:ext uri="{FF2B5EF4-FFF2-40B4-BE49-F238E27FC236}">
                <a16:creationId xmlns:a16="http://schemas.microsoft.com/office/drawing/2014/main" id="{C919D840-806B-D48F-6F99-AAA32C29A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071563"/>
            <a:ext cx="421481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"Que pequenos grupos se reúnam a noite e pela manhã para estudarem a Bíblia por eles mesmos. Que tenham períodos de oração, que sejam fortalecidos, iluminados e santificados pelo Espírito Santo...</a:t>
            </a:r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3">
            <a:extLst>
              <a:ext uri="{FF2B5EF4-FFF2-40B4-BE49-F238E27FC236}">
                <a16:creationId xmlns:a16="http://schemas.microsoft.com/office/drawing/2014/main" id="{51BEF1B7-B9F9-193E-C79D-87B512F17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42875"/>
            <a:ext cx="450056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...Que testemunho você teria do amorável relacionamento sentido entre os companheiros de trabalho, nestes preciosos períodos enquanto buscam as bênçãos de Deus.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Que cada um conte suas experiências em palavras simples".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(Ellen G. White -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Testemonies For The Church, 195).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1937537-FFF4-8791-DD87-490270831B5B}"/>
              </a:ext>
            </a:extLst>
          </p:cNvPr>
          <p:cNvSpPr txBox="1"/>
          <p:nvPr/>
        </p:nvSpPr>
        <p:spPr>
          <a:xfrm>
            <a:off x="928688" y="714375"/>
            <a:ext cx="40719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1. Não espere que o estudo funcione sem </a:t>
            </a:r>
            <a:r>
              <a:rPr lang="pt-BR" sz="2800" b="1" dirty="0" err="1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prepará-Io</a:t>
            </a: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:</a:t>
            </a:r>
          </a:p>
        </p:txBody>
      </p:sp>
      <p:sp>
        <p:nvSpPr>
          <p:cNvPr id="5123" name="CaixaDeTexto 2">
            <a:extLst>
              <a:ext uri="{FF2B5EF4-FFF2-40B4-BE49-F238E27FC236}">
                <a16:creationId xmlns:a16="http://schemas.microsoft.com/office/drawing/2014/main" id="{6074EB38-ACF7-B8DF-5D1F-F623C316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428875"/>
            <a:ext cx="40719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Ir para uma reunião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despreparado, esperando que as perguntas para discussão tomem todo o tempo por si só, não alcançará o que você deseja.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1FA96B-84C7-4FB6-ED03-00EA3C1EDF1E}"/>
              </a:ext>
            </a:extLst>
          </p:cNvPr>
          <p:cNvSpPr txBox="1"/>
          <p:nvPr/>
        </p:nvSpPr>
        <p:spPr>
          <a:xfrm>
            <a:off x="642938" y="571500"/>
            <a:ext cx="47148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2. Prepare-se com o "Propósito" e "Resultado Final" em mente:</a:t>
            </a:r>
          </a:p>
        </p:txBody>
      </p:sp>
      <p:sp>
        <p:nvSpPr>
          <p:cNvPr id="6147" name="CaixaDeTexto 2">
            <a:extLst>
              <a:ext uri="{FF2B5EF4-FFF2-40B4-BE49-F238E27FC236}">
                <a16:creationId xmlns:a16="http://schemas.microsoft.com/office/drawing/2014/main" id="{3A941A0E-65DB-5FC4-1A27-7A318440F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428875"/>
            <a:ext cx="40719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Os grupos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fogem do assunto quando a discussão vagueia por outras questões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interessantes,mas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fora do assunto.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04AA4C0-A576-0A12-BB38-F2ABF1BAC323}"/>
              </a:ext>
            </a:extLst>
          </p:cNvPr>
          <p:cNvSpPr txBox="1"/>
          <p:nvPr/>
        </p:nvSpPr>
        <p:spPr>
          <a:xfrm>
            <a:off x="1000125" y="1428750"/>
            <a:ext cx="47148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3. Prepare-se para liderar pessoas, não apenas reuniões.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D025F5-0CF0-C1A4-D7BB-848B4153BD83}"/>
              </a:ext>
            </a:extLst>
          </p:cNvPr>
          <p:cNvSpPr txBox="1"/>
          <p:nvPr/>
        </p:nvSpPr>
        <p:spPr>
          <a:xfrm>
            <a:off x="3000375" y="785813"/>
            <a:ext cx="47148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4. Ore pelos membros do seu grupo:</a:t>
            </a:r>
          </a:p>
        </p:txBody>
      </p:sp>
      <p:sp>
        <p:nvSpPr>
          <p:cNvPr id="8195" name="CaixaDeTexto 2">
            <a:extLst>
              <a:ext uri="{FF2B5EF4-FFF2-40B4-BE49-F238E27FC236}">
                <a16:creationId xmlns:a16="http://schemas.microsoft.com/office/drawing/2014/main" id="{2C5DBA67-4A89-42CB-A85B-4898D1B8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428875"/>
            <a:ext cx="4071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Entregue as pessoas e suas necessidades a Deus por meio da oração.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86ED95-B6FC-E59A-A53F-93C9B485E44F}"/>
              </a:ext>
            </a:extLst>
          </p:cNvPr>
          <p:cNvSpPr txBox="1"/>
          <p:nvPr/>
        </p:nvSpPr>
        <p:spPr>
          <a:xfrm>
            <a:off x="642938" y="571500"/>
            <a:ext cx="47148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5. Visão e paixão missionária:</a:t>
            </a:r>
          </a:p>
        </p:txBody>
      </p:sp>
      <p:sp>
        <p:nvSpPr>
          <p:cNvPr id="9219" name="CaixaDeTexto 2">
            <a:extLst>
              <a:ext uri="{FF2B5EF4-FFF2-40B4-BE49-F238E27FC236}">
                <a16:creationId xmlns:a16="http://schemas.microsoft.com/office/drawing/2014/main" id="{F6A3E1D9-BB51-5791-C76E-4748A350A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286000"/>
            <a:ext cx="40719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Procure despertar nos membros do grupo 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paixão de buscar e salvar a ovelha perdida.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D0590BE-6653-4685-1D5A-9F9AB8ABA562}"/>
              </a:ext>
            </a:extLst>
          </p:cNvPr>
          <p:cNvSpPr txBox="1"/>
          <p:nvPr/>
        </p:nvSpPr>
        <p:spPr>
          <a:xfrm>
            <a:off x="2143125" y="2214563"/>
            <a:ext cx="4706938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Como Liderar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Uma Reunião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953</Words>
  <Application>Microsoft Office PowerPoint</Application>
  <PresentationFormat>Apresentação na tela (4:3)</PresentationFormat>
  <Paragraphs>113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Calibri</vt:lpstr>
      <vt:lpstr>Arial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alana.bergamo</dc:creator>
  <cp:lastModifiedBy>Pr. Marcelo Augusto de Carvalho</cp:lastModifiedBy>
  <cp:revision>6</cp:revision>
  <dcterms:created xsi:type="dcterms:W3CDTF">2009-11-19T18:49:10Z</dcterms:created>
  <dcterms:modified xsi:type="dcterms:W3CDTF">2026-05-24T04:43:19Z</dcterms:modified>
</cp:coreProperties>
</file>