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83" r:id="rId7"/>
    <p:sldId id="284" r:id="rId8"/>
    <p:sldId id="262" r:id="rId9"/>
    <p:sldId id="267" r:id="rId10"/>
    <p:sldId id="280" r:id="rId11"/>
    <p:sldId id="268" r:id="rId12"/>
    <p:sldId id="259" r:id="rId13"/>
    <p:sldId id="281" r:id="rId14"/>
    <p:sldId id="274" r:id="rId15"/>
    <p:sldId id="282" r:id="rId16"/>
    <p:sldId id="275" r:id="rId17"/>
    <p:sldId id="273"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959A0-C7AA-4CED-A46D-1C9762F2CBB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59E05C5-9C53-4BD9-9B18-2D9B93F65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0877E0F-5819-43A7-9717-25C786C44990}"/>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5" name="Espaço Reservado para Rodapé 4">
            <a:extLst>
              <a:ext uri="{FF2B5EF4-FFF2-40B4-BE49-F238E27FC236}">
                <a16:creationId xmlns:a16="http://schemas.microsoft.com/office/drawing/2014/main" id="{F2C13FAE-2835-4793-8471-BDA373673E3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2D85717-C2C6-4240-9AA6-3799B02E520A}"/>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174957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6A0A7-226A-49EB-9BC3-FC570176F4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C681D19-59D6-4827-9AA3-04DF3EA86C2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F4FE27-3A84-425F-97AF-51555FD0BC7A}"/>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5" name="Espaço Reservado para Rodapé 4">
            <a:extLst>
              <a:ext uri="{FF2B5EF4-FFF2-40B4-BE49-F238E27FC236}">
                <a16:creationId xmlns:a16="http://schemas.microsoft.com/office/drawing/2014/main" id="{DD82B84F-19FF-4BE8-AA1B-84329AA258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B42334F-719E-43C0-BA58-1829F68409E0}"/>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25859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020A42-A7DD-4685-ADAF-65B127B8C8A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A606048-89C3-413E-B653-1A67564B387F}"/>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9FC6169-45A5-4E94-A3FB-65CA25EC7BB3}"/>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5" name="Espaço Reservado para Rodapé 4">
            <a:extLst>
              <a:ext uri="{FF2B5EF4-FFF2-40B4-BE49-F238E27FC236}">
                <a16:creationId xmlns:a16="http://schemas.microsoft.com/office/drawing/2014/main" id="{03A3670F-ACAD-43A4-BB41-DDDB41B556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843D17E-395F-40BF-9B1E-308D15AE75E2}"/>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74835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F8F08-4B4B-476C-B227-B864BA475CE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C25D892-D500-48FF-878A-3A4363EC9324}"/>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400121-DF5E-4DB5-9DB6-20316E3C6337}"/>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5" name="Espaço Reservado para Rodapé 4">
            <a:extLst>
              <a:ext uri="{FF2B5EF4-FFF2-40B4-BE49-F238E27FC236}">
                <a16:creationId xmlns:a16="http://schemas.microsoft.com/office/drawing/2014/main" id="{59AAAA9E-C4E2-446C-A408-BB42C19B411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7E77498-6169-43A5-834C-8BF96E95012F}"/>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245039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9F44F-CD2D-4799-9F4B-0B4E1835F38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7305B16-449D-4B6D-AE84-1468588491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D4B615DB-C300-4F75-8C17-E2DF2BE99E05}"/>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5" name="Espaço Reservado para Rodapé 4">
            <a:extLst>
              <a:ext uri="{FF2B5EF4-FFF2-40B4-BE49-F238E27FC236}">
                <a16:creationId xmlns:a16="http://schemas.microsoft.com/office/drawing/2014/main" id="{D433A5BD-FBBC-4F1B-883A-240E96B9E7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A2AF20-C97F-4DB9-812C-B84A852437C1}"/>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35744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6B57A1-AA4D-4FD3-AFEB-FFB037A3C11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368185-774D-4F53-A325-62E421003358}"/>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CABAFBB-B786-44AA-883C-8A9D7EF9AEA2}"/>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731C043-43A8-4BBB-8AD9-FDAF521F0068}"/>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6" name="Espaço Reservado para Rodapé 5">
            <a:extLst>
              <a:ext uri="{FF2B5EF4-FFF2-40B4-BE49-F238E27FC236}">
                <a16:creationId xmlns:a16="http://schemas.microsoft.com/office/drawing/2014/main" id="{865A2124-411D-49B7-88CD-37679A9A062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3082772-A9B0-426C-9BA4-76E075DFDD76}"/>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303975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C0F89-33EC-4705-AD51-0D20E2C9A16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4F8EAAD-5532-43D5-B977-EE97C2922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5E106482-B87A-4B86-A217-48F1405BE9E0}"/>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EE812CF-6227-40D7-89FF-2EF97058F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D4169B8E-111F-49D0-91E9-FC396488D8A4}"/>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B968F71-ADF4-40F5-8337-AB4513FC53A9}"/>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8" name="Espaço Reservado para Rodapé 7">
            <a:extLst>
              <a:ext uri="{FF2B5EF4-FFF2-40B4-BE49-F238E27FC236}">
                <a16:creationId xmlns:a16="http://schemas.microsoft.com/office/drawing/2014/main" id="{4B6CD07A-F57A-47CF-A02F-C52E14E65CD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61E9BE5E-BED6-452A-A55F-B71CC834329C}"/>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36680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2CD07-B2AA-45CA-A954-70E91ECFA41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73B97BC-3031-4091-AD58-224A927C50CF}"/>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4" name="Espaço Reservado para Rodapé 3">
            <a:extLst>
              <a:ext uri="{FF2B5EF4-FFF2-40B4-BE49-F238E27FC236}">
                <a16:creationId xmlns:a16="http://schemas.microsoft.com/office/drawing/2014/main" id="{725D6213-874C-4664-A5F9-E6CC4F91E6F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4EF44AF-45CD-4C5B-980F-1D90E8B156A9}"/>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216766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7DDD743-7AA3-46BC-BC0E-5271E7346C2E}"/>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3" name="Espaço Reservado para Rodapé 2">
            <a:extLst>
              <a:ext uri="{FF2B5EF4-FFF2-40B4-BE49-F238E27FC236}">
                <a16:creationId xmlns:a16="http://schemas.microsoft.com/office/drawing/2014/main" id="{38EC7A08-9CAA-4960-B053-74ABA19F042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0D8FF7B-5C6B-4E38-A6BF-A861EB6EA7E5}"/>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23446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1F9CA-28F9-4A9D-8F21-8CC682486DC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83CEA41-353E-479C-B70E-C3762D0F1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5D2D391-5789-4350-B6A2-C732633FF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6A8F35D-37A9-4BEE-B101-452DFBBD2384}"/>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6" name="Espaço Reservado para Rodapé 5">
            <a:extLst>
              <a:ext uri="{FF2B5EF4-FFF2-40B4-BE49-F238E27FC236}">
                <a16:creationId xmlns:a16="http://schemas.microsoft.com/office/drawing/2014/main" id="{07A0383C-ED87-4F0C-B9B0-EB02C133E95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2EAB6A-5834-42BF-80F6-4C0401931A22}"/>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34963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ADE27-3297-4AA5-9C5F-2D3C49D582A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1BD143E-1E19-4B5D-A2AC-55A3DBCC5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2069868-0965-477F-8D9B-FCF8455F8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E38BE846-039D-44CA-B95C-ED8B188FDF93}"/>
              </a:ext>
            </a:extLst>
          </p:cNvPr>
          <p:cNvSpPr>
            <a:spLocks noGrp="1"/>
          </p:cNvSpPr>
          <p:nvPr>
            <p:ph type="dt" sz="half" idx="10"/>
          </p:nvPr>
        </p:nvSpPr>
        <p:spPr/>
        <p:txBody>
          <a:bodyPr/>
          <a:lstStyle/>
          <a:p>
            <a:fld id="{7E6573EC-B2BB-4473-9879-24EE5BA26A08}" type="datetimeFigureOut">
              <a:rPr lang="pt-BR" smtClean="0"/>
              <a:t>16/12/2018</a:t>
            </a:fld>
            <a:endParaRPr lang="pt-BR"/>
          </a:p>
        </p:txBody>
      </p:sp>
      <p:sp>
        <p:nvSpPr>
          <p:cNvPr id="6" name="Espaço Reservado para Rodapé 5">
            <a:extLst>
              <a:ext uri="{FF2B5EF4-FFF2-40B4-BE49-F238E27FC236}">
                <a16:creationId xmlns:a16="http://schemas.microsoft.com/office/drawing/2014/main" id="{C3C61D55-98F1-4B28-8C6D-BE33B6EEDE3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AD7D73E-1CD6-47B4-9512-06199C670434}"/>
              </a:ext>
            </a:extLst>
          </p:cNvPr>
          <p:cNvSpPr>
            <a:spLocks noGrp="1"/>
          </p:cNvSpPr>
          <p:nvPr>
            <p:ph type="sldNum" sz="quarter" idx="12"/>
          </p:nvPr>
        </p:nvSpPr>
        <p:spPr/>
        <p:txBody>
          <a:bodyPr/>
          <a:lstStyle/>
          <a:p>
            <a:fld id="{B4C68B8A-DE80-435F-BB1D-D960DFCB4AA9}" type="slidenum">
              <a:rPr lang="pt-BR" smtClean="0"/>
              <a:t>‹nº›</a:t>
            </a:fld>
            <a:endParaRPr lang="pt-BR"/>
          </a:p>
        </p:txBody>
      </p:sp>
    </p:spTree>
    <p:extLst>
      <p:ext uri="{BB962C8B-B14F-4D97-AF65-F5344CB8AC3E}">
        <p14:creationId xmlns:p14="http://schemas.microsoft.com/office/powerpoint/2010/main" val="37369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FE245A0-E1A4-475C-ABF2-CBA92E8F3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610889A-07BE-42E6-AAEF-656777AA6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8FB44E-16ED-453E-AA44-C029E11C3E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573EC-B2BB-4473-9879-24EE5BA26A08}" type="datetimeFigureOut">
              <a:rPr lang="pt-BR" smtClean="0"/>
              <a:t>16/12/2018</a:t>
            </a:fld>
            <a:endParaRPr lang="pt-BR"/>
          </a:p>
        </p:txBody>
      </p:sp>
      <p:sp>
        <p:nvSpPr>
          <p:cNvPr id="5" name="Espaço Reservado para Rodapé 4">
            <a:extLst>
              <a:ext uri="{FF2B5EF4-FFF2-40B4-BE49-F238E27FC236}">
                <a16:creationId xmlns:a16="http://schemas.microsoft.com/office/drawing/2014/main" id="{02CE8251-9E4F-43FA-ADC2-E4D841DC7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D211545-A400-4CD5-B1C2-2B124A0AF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68B8A-DE80-435F-BB1D-D960DFCB4AA9}" type="slidenum">
              <a:rPr lang="pt-BR" smtClean="0"/>
              <a:t>‹nº›</a:t>
            </a:fld>
            <a:endParaRPr lang="pt-BR"/>
          </a:p>
        </p:txBody>
      </p:sp>
    </p:spTree>
    <p:extLst>
      <p:ext uri="{BB962C8B-B14F-4D97-AF65-F5344CB8AC3E}">
        <p14:creationId xmlns:p14="http://schemas.microsoft.com/office/powerpoint/2010/main" val="2004053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9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504826" y="1390651"/>
            <a:ext cx="5867400" cy="37528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14CF7126-0E3D-4CB0-B807-48139FEAD9E8}"/>
              </a:ext>
            </a:extLst>
          </p:cNvPr>
          <p:cNvSpPr txBox="1"/>
          <p:nvPr/>
        </p:nvSpPr>
        <p:spPr>
          <a:xfrm>
            <a:off x="614362" y="1514476"/>
            <a:ext cx="5414963" cy="3416320"/>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       Não deixe para o amanhã o que você pode fazer hoje. Afaste-se por um momento. Não reaja imediatamente ao problema. Peça a direção de Deus e, em seguida, enfrente as </a:t>
            </a:r>
            <a:r>
              <a:rPr lang="pt-BR" sz="2400" b="1" dirty="0" err="1">
                <a:latin typeface="Arial" panose="020B0604020202020204" pitchFamily="34" charset="0"/>
                <a:cs typeface="Arial" panose="020B0604020202020204" pitchFamily="34" charset="0"/>
              </a:rPr>
              <a:t>diﬁculdades</a:t>
            </a:r>
            <a:r>
              <a:rPr lang="pt-BR" sz="2400" b="1" dirty="0">
                <a:latin typeface="Arial" panose="020B0604020202020204" pitchFamily="34" charset="0"/>
                <a:cs typeface="Arial" panose="020B0604020202020204" pitchFamily="34" charset="0"/>
              </a:rPr>
              <a:t>. O pior que você pode fazer é adiar a solução do problema, pois isso gera </a:t>
            </a:r>
            <a:r>
              <a:rPr lang="pt-BR" sz="2400" b="1" dirty="0" err="1">
                <a:latin typeface="Arial" panose="020B0604020202020204" pitchFamily="34" charset="0"/>
                <a:cs typeface="Arial" panose="020B0604020202020204" pitchFamily="34" charset="0"/>
              </a:rPr>
              <a:t>desconﬁança</a:t>
            </a:r>
            <a:r>
              <a:rPr lang="pt-BR"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632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780246"/>
            <a:ext cx="9315450"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O que o líder cristão deve fazer ao se sentir cansado de tantos problemas? Conselhos Para a Igreja, p. 47:</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5</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912143" y="2552700"/>
            <a:ext cx="8367712" cy="3046988"/>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“Venham a Jesus, e vocês terão descanso e paz. Poderão ter agora mesmo essa bênção. Satanás sugere que vocês são desamparados, que não poderão abençoar-se a si mesmos. É verdade; vocês são desamparados. Mas exaltem a Jesus diante dele: ‘Tenho um Salvador ressurgido. Nele </a:t>
            </a:r>
            <a:r>
              <a:rPr lang="pt-BR" sz="2400" b="1" dirty="0" err="1">
                <a:solidFill>
                  <a:srgbClr val="FF0000"/>
                </a:solidFill>
                <a:latin typeface="Arial" panose="020B0604020202020204" pitchFamily="34" charset="0"/>
                <a:cs typeface="Arial" panose="020B0604020202020204" pitchFamily="34" charset="0"/>
              </a:rPr>
              <a:t>conﬁo</a:t>
            </a:r>
            <a:r>
              <a:rPr lang="pt-BR" sz="2400" b="1" dirty="0">
                <a:solidFill>
                  <a:srgbClr val="FF0000"/>
                </a:solidFill>
                <a:latin typeface="Arial" panose="020B0604020202020204" pitchFamily="34" charset="0"/>
                <a:cs typeface="Arial" panose="020B0604020202020204" pitchFamily="34" charset="0"/>
              </a:rPr>
              <a:t>, e Ele nunca permitirá que eu seja confundido. Em Seu nome triunfarei. Ele é minha justiça e minha coroa de glória.’”</a:t>
            </a:r>
          </a:p>
        </p:txBody>
      </p:sp>
    </p:spTree>
    <p:extLst>
      <p:ext uri="{BB962C8B-B14F-4D97-AF65-F5344CB8AC3E}">
        <p14:creationId xmlns:p14="http://schemas.microsoft.com/office/powerpoint/2010/main" val="34406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EC11CB6-920D-4EA4-BE5D-A4ED92EF70C6}"/>
              </a:ext>
            </a:extLst>
          </p:cNvPr>
          <p:cNvSpPr txBox="1"/>
          <p:nvPr/>
        </p:nvSpPr>
        <p:spPr>
          <a:xfrm>
            <a:off x="1204912" y="3013501"/>
            <a:ext cx="9315450" cy="1200329"/>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a:t>
            </a:r>
          </a:p>
        </p:txBody>
      </p:sp>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780246"/>
            <a:ext cx="9315450"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O que você deve fazer diante dos problemas?</a:t>
            </a:r>
          </a:p>
          <a:p>
            <a:r>
              <a:rPr lang="pt-BR" sz="2800" b="1" dirty="0">
                <a:latin typeface="Arial" panose="020B0604020202020204" pitchFamily="34" charset="0"/>
                <a:cs typeface="Arial" panose="020B0604020202020204" pitchFamily="34" charset="0"/>
              </a:rPr>
              <a:t>Tiago 1:5</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6</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719262" y="2943225"/>
            <a:ext cx="8367712" cy="1200329"/>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 E, se algum de vós tem falta de sabedoria, peça-a a Deus, que a todos dá liberalmente, e o não lança em rosto, e ser-lhe-á dada.</a:t>
            </a:r>
          </a:p>
        </p:txBody>
      </p:sp>
    </p:spTree>
    <p:extLst>
      <p:ext uri="{BB962C8B-B14F-4D97-AF65-F5344CB8AC3E}">
        <p14:creationId xmlns:p14="http://schemas.microsoft.com/office/powerpoint/2010/main" val="118817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504826" y="1390650"/>
            <a:ext cx="5867400" cy="3648075"/>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14CF7126-0E3D-4CB0-B807-48139FEAD9E8}"/>
              </a:ext>
            </a:extLst>
          </p:cNvPr>
          <p:cNvSpPr txBox="1"/>
          <p:nvPr/>
        </p:nvSpPr>
        <p:spPr>
          <a:xfrm>
            <a:off x="614362" y="1514476"/>
            <a:ext cx="5414963" cy="3416320"/>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       Deus nunca deixa de responder ao </a:t>
            </a:r>
            <a:r>
              <a:rPr lang="pt-BR" sz="2400" b="1" dirty="0" err="1">
                <a:latin typeface="Arial" panose="020B0604020202020204" pitchFamily="34" charset="0"/>
                <a:cs typeface="Arial" panose="020B0604020202020204" pitchFamily="34" charset="0"/>
              </a:rPr>
              <a:t>ﬁlho</a:t>
            </a:r>
            <a:r>
              <a:rPr lang="pt-BR" sz="2400" b="1" dirty="0">
                <a:latin typeface="Arial" panose="020B0604020202020204" pitchFamily="34" charset="0"/>
                <a:cs typeface="Arial" panose="020B0604020202020204" pitchFamily="34" charset="0"/>
              </a:rPr>
              <a:t> sincero que busca conselho Nele. Entretanto, os líderes da Terra também devem ser considerados. Consulte o ancião ou o pastor da igreja, e eles, com muito prazer, irão ajudar. Porém, não tente resolver o problema sozinho.</a:t>
            </a:r>
          </a:p>
        </p:txBody>
      </p:sp>
    </p:spTree>
    <p:extLst>
      <p:ext uri="{BB962C8B-B14F-4D97-AF65-F5344CB8AC3E}">
        <p14:creationId xmlns:p14="http://schemas.microsoft.com/office/powerpoint/2010/main" val="20763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841801"/>
            <a:ext cx="9577388" cy="830997"/>
          </a:xfrm>
          <a:prstGeom prst="rect">
            <a:avLst/>
          </a:prstGeom>
          <a:noFill/>
        </p:spPr>
        <p:txBody>
          <a:bodyPr wrap="square" rtlCol="0">
            <a:spAutoFit/>
          </a:bodyPr>
          <a:lstStyle/>
          <a:p>
            <a:r>
              <a:rPr lang="pt-BR" sz="2400" b="1" dirty="0">
                <a:latin typeface="Arial" panose="020B0604020202020204" pitchFamily="34" charset="0"/>
                <a:cs typeface="Arial" panose="020B0604020202020204" pitchFamily="34" charset="0"/>
              </a:rPr>
              <a:t>O  que fazem os que se negam a trabalhar em harmonia com os demais? Conselhos Para a Igreja, p. 42: </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7</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652587" y="2673252"/>
            <a:ext cx="8367712" cy="2677656"/>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 “Os que se recusam a trabalhar em boa harmonia desonram grandemente a Deus. O inimigo deleita-se em vê-los trabalhando para </a:t>
            </a:r>
            <a:r>
              <a:rPr lang="pt-BR" sz="2400" b="1" dirty="0" err="1">
                <a:solidFill>
                  <a:srgbClr val="FF0000"/>
                </a:solidFill>
                <a:latin typeface="Arial" panose="020B0604020202020204" pitchFamily="34" charset="0"/>
                <a:cs typeface="Arial" panose="020B0604020202020204" pitchFamily="34" charset="0"/>
              </a:rPr>
              <a:t>ﬁns</a:t>
            </a:r>
            <a:r>
              <a:rPr lang="pt-BR" sz="2400" b="1" dirty="0">
                <a:solidFill>
                  <a:srgbClr val="FF0000"/>
                </a:solidFill>
                <a:latin typeface="Arial" panose="020B0604020202020204" pitchFamily="34" charset="0"/>
                <a:cs typeface="Arial" panose="020B0604020202020204" pitchFamily="34" charset="0"/>
              </a:rPr>
              <a:t> mutuamente contrários. Essas pessoas precisam cultivar o amor fraternal e a ternura de coração. Se pudessem correr a cortina que lhes vela o futuro e ver o resultado de sua desunião, por certo seriam levados a arrepender-se.”</a:t>
            </a:r>
          </a:p>
        </p:txBody>
      </p:sp>
    </p:spTree>
    <p:extLst>
      <p:ext uri="{BB962C8B-B14F-4D97-AF65-F5344CB8AC3E}">
        <p14:creationId xmlns:p14="http://schemas.microsoft.com/office/powerpoint/2010/main" val="24546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841801"/>
            <a:ext cx="9615488" cy="830997"/>
          </a:xfrm>
          <a:prstGeom prst="rect">
            <a:avLst/>
          </a:prstGeom>
          <a:noFill/>
        </p:spPr>
        <p:txBody>
          <a:bodyPr wrap="square" rtlCol="0">
            <a:spAutoFit/>
          </a:bodyPr>
          <a:lstStyle/>
          <a:p>
            <a:r>
              <a:rPr lang="pt-BR" sz="2400" b="1" dirty="0">
                <a:latin typeface="Arial" panose="020B0604020202020204" pitchFamily="34" charset="0"/>
                <a:cs typeface="Arial" panose="020B0604020202020204" pitchFamily="34" charset="0"/>
              </a:rPr>
              <a:t>Qual é o testemunho mais poderoso em favor do cristianismo? Conselhos Para a Igreja, p. 43: </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8</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719262" y="2347259"/>
            <a:ext cx="8367712" cy="3416320"/>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 “A harmonia e a união que existem entre homens de disposições várias constituem o mais forte testemunho que se possa dar de que Deus enviou Seu Filho ao mundo para salvar os pecadores. É nosso privilégio dar este testemunho. Mas para fazer isso, precisamos colocar-nos sob a ordem de Cristo. Nosso caráter tem que ser moldado de conformidade com o caráter Dele, nossa vontade tem que ser rendida à Sua. Então trabalharemos juntos sem um pensamento de colisão.”</a:t>
            </a:r>
          </a:p>
        </p:txBody>
      </p:sp>
    </p:spTree>
    <p:extLst>
      <p:ext uri="{BB962C8B-B14F-4D97-AF65-F5344CB8AC3E}">
        <p14:creationId xmlns:p14="http://schemas.microsoft.com/office/powerpoint/2010/main" val="64341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828799" y="841801"/>
            <a:ext cx="8982075" cy="830997"/>
          </a:xfrm>
          <a:prstGeom prst="rect">
            <a:avLst/>
          </a:prstGeom>
          <a:noFill/>
        </p:spPr>
        <p:txBody>
          <a:bodyPr wrap="square" rtlCol="0">
            <a:spAutoFit/>
          </a:bodyPr>
          <a:lstStyle/>
          <a:p>
            <a:r>
              <a:rPr lang="pt-BR" sz="2400" b="1" dirty="0">
                <a:latin typeface="Arial" panose="020B0604020202020204" pitchFamily="34" charset="0"/>
                <a:cs typeface="Arial" panose="020B0604020202020204" pitchFamily="34" charset="0"/>
              </a:rPr>
              <a:t>Qual é o grande </a:t>
            </a:r>
            <a:r>
              <a:rPr lang="pt-BR" sz="2400" b="1" dirty="0" err="1">
                <a:latin typeface="Arial" panose="020B0604020202020204" pitchFamily="34" charset="0"/>
                <a:cs typeface="Arial" panose="020B0604020202020204" pitchFamily="34" charset="0"/>
              </a:rPr>
              <a:t>desaﬁo</a:t>
            </a:r>
            <a:r>
              <a:rPr lang="pt-BR" sz="2400" b="1" dirty="0">
                <a:latin typeface="Arial" panose="020B0604020202020204" pitchFamily="34" charset="0"/>
                <a:cs typeface="Arial" panose="020B0604020202020204" pitchFamily="34" charset="0"/>
              </a:rPr>
              <a:t> dos líderes cristãos? Conselhos Para a Igreja, p. 44: </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1" y="534025"/>
            <a:ext cx="1738314"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9</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690687" y="2556809"/>
            <a:ext cx="8367712" cy="4154984"/>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 “Não é o grande número de instituições, grandes edifícios, nem a aparência externa, que Deus requer, mas a ação harmoniosa de um povo peculiar, um povo escolhido por Deus e precioso, unido um ao outro, tendo a vida escondida com Cristo em Deus. Cada homem deve estar em seu lugar, desempenhando sua tarefa, exercendo </a:t>
            </a:r>
            <a:r>
              <a:rPr lang="pt-BR" sz="2400" b="1" dirty="0" err="1">
                <a:solidFill>
                  <a:srgbClr val="FF0000"/>
                </a:solidFill>
                <a:latin typeface="Arial" panose="020B0604020202020204" pitchFamily="34" charset="0"/>
                <a:cs typeface="Arial" panose="020B0604020202020204" pitchFamily="34" charset="0"/>
              </a:rPr>
              <a:t>inﬂuência</a:t>
            </a:r>
            <a:r>
              <a:rPr lang="pt-BR" sz="2400" b="1" dirty="0">
                <a:solidFill>
                  <a:srgbClr val="FF0000"/>
                </a:solidFill>
                <a:latin typeface="Arial" panose="020B0604020202020204" pitchFamily="34" charset="0"/>
                <a:cs typeface="Arial" panose="020B0604020202020204" pitchFamily="34" charset="0"/>
              </a:rPr>
              <a:t> correta em pensamento, palavras e ações. Quando todos os obreiros assim procederem, e não antes, Sua obra será um todo completo e simétrico.”</a:t>
            </a:r>
          </a:p>
          <a:p>
            <a:pPr algn="ctr"/>
            <a:endParaRPr lang="pt-BR"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22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03F64652-ED01-4F70-B839-945B01DA8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93" y="887537"/>
            <a:ext cx="11978988" cy="5082926"/>
          </a:xfrm>
          <a:prstGeom prst="rect">
            <a:avLst/>
          </a:prstGeom>
        </p:spPr>
      </p:pic>
      <p:sp>
        <p:nvSpPr>
          <p:cNvPr id="9" name="CaixaDeTexto 8">
            <a:extLst>
              <a:ext uri="{FF2B5EF4-FFF2-40B4-BE49-F238E27FC236}">
                <a16:creationId xmlns:a16="http://schemas.microsoft.com/office/drawing/2014/main" id="{805FF6B4-E41A-4DEE-B476-5E1B04308495}"/>
              </a:ext>
            </a:extLst>
          </p:cNvPr>
          <p:cNvSpPr txBox="1"/>
          <p:nvPr/>
        </p:nvSpPr>
        <p:spPr>
          <a:xfrm>
            <a:off x="2362200" y="1304925"/>
            <a:ext cx="2957861" cy="523220"/>
          </a:xfrm>
          <a:prstGeom prst="rect">
            <a:avLst/>
          </a:prstGeom>
          <a:noFill/>
        </p:spPr>
        <p:txBody>
          <a:bodyPr wrap="none" rtlCol="0">
            <a:spAutoFit/>
          </a:bodyPr>
          <a:lstStyle/>
          <a:p>
            <a:r>
              <a:rPr lang="pt-BR" sz="2800" b="1" dirty="0">
                <a:solidFill>
                  <a:schemeClr val="bg1"/>
                </a:solidFill>
                <a:latin typeface="Arial Black" panose="020B0A04020102020204" pitchFamily="34" charset="0"/>
              </a:rPr>
              <a:t>MEU DESAFIO</a:t>
            </a:r>
          </a:p>
        </p:txBody>
      </p:sp>
      <p:sp>
        <p:nvSpPr>
          <p:cNvPr id="10" name="CaixaDeTexto 9">
            <a:extLst>
              <a:ext uri="{FF2B5EF4-FFF2-40B4-BE49-F238E27FC236}">
                <a16:creationId xmlns:a16="http://schemas.microsoft.com/office/drawing/2014/main" id="{B8F5A068-A3C1-47AA-B2EE-FE042AB41915}"/>
              </a:ext>
            </a:extLst>
          </p:cNvPr>
          <p:cNvSpPr txBox="1"/>
          <p:nvPr/>
        </p:nvSpPr>
        <p:spPr>
          <a:xfrm>
            <a:off x="3152775" y="2644170"/>
            <a:ext cx="6991349" cy="1569660"/>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Ajudar alguém que esteja passando por algum conflito durante esta semana e contar como foi essa experiência no próximo encontro de meu pequeno grupo.</a:t>
            </a:r>
          </a:p>
        </p:txBody>
      </p:sp>
    </p:spTree>
    <p:extLst>
      <p:ext uri="{BB962C8B-B14F-4D97-AF65-F5344CB8AC3E}">
        <p14:creationId xmlns:p14="http://schemas.microsoft.com/office/powerpoint/2010/main" val="15160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79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9D632FD-C1BB-4729-8F48-DFD5D739BF66}"/>
              </a:ext>
            </a:extLst>
          </p:cNvPr>
          <p:cNvSpPr txBox="1"/>
          <p:nvPr/>
        </p:nvSpPr>
        <p:spPr>
          <a:xfrm>
            <a:off x="2514601" y="1981200"/>
            <a:ext cx="6962774" cy="3985706"/>
          </a:xfrm>
          <a:prstGeom prst="rect">
            <a:avLst/>
          </a:prstGeom>
          <a:noFill/>
        </p:spPr>
        <p:txBody>
          <a:bodyPr wrap="square" rtlCol="0">
            <a:spAutoFit/>
          </a:bodyPr>
          <a:lstStyle/>
          <a:p>
            <a:pPr algn="ctr"/>
            <a:r>
              <a:rPr lang="pt-BR" sz="2300" b="1" dirty="0">
                <a:latin typeface="Arial" panose="020B0604020202020204" pitchFamily="34" charset="0"/>
                <a:cs typeface="Arial" panose="020B0604020202020204" pitchFamily="34" charset="0"/>
              </a:rPr>
              <a:t>Viver envolve ter que solucionar problemas desde o momento em que nascemos até nossa morte. São problemas pessoais, </a:t>
            </a:r>
            <a:r>
              <a:rPr lang="pt-BR" sz="2300" b="1" dirty="0" err="1">
                <a:latin typeface="Arial" panose="020B0604020202020204" pitchFamily="34" charset="0"/>
                <a:cs typeface="Arial" panose="020B0604020202020204" pitchFamily="34" charset="0"/>
              </a:rPr>
              <a:t>proﬁssionais</a:t>
            </a:r>
            <a:r>
              <a:rPr lang="pt-BR" sz="2300" b="1" dirty="0">
                <a:latin typeface="Arial" panose="020B0604020202020204" pitchFamily="34" charset="0"/>
                <a:cs typeface="Arial" panose="020B0604020202020204" pitchFamily="34" charset="0"/>
              </a:rPr>
              <a:t>, familiares, ou seja, problemas de todos os tipos. </a:t>
            </a:r>
            <a:r>
              <a:rPr lang="pt-BR" sz="2300" b="1" dirty="0" err="1">
                <a:latin typeface="Arial" panose="020B0604020202020204" pitchFamily="34" charset="0"/>
                <a:cs typeface="Arial" panose="020B0604020202020204" pitchFamily="34" charset="0"/>
              </a:rPr>
              <a:t>Deﬁnimos</a:t>
            </a:r>
            <a:r>
              <a:rPr lang="pt-BR" sz="2300" b="1" dirty="0">
                <a:latin typeface="Arial" panose="020B0604020202020204" pitchFamily="34" charset="0"/>
                <a:cs typeface="Arial" panose="020B0604020202020204" pitchFamily="34" charset="0"/>
              </a:rPr>
              <a:t> “problema” como um obstáculo no caminho que nos leva ao lugar em que desejamos chegar. Pode ser uma circunstância, uma pessoa ou até um líder. Os problemas não existem para destruir pessoas, mas para fortalecer nossa atitude diante da vida e, assim, nos fazer crescer.</a:t>
            </a:r>
          </a:p>
        </p:txBody>
      </p:sp>
    </p:spTree>
    <p:extLst>
      <p:ext uri="{BB962C8B-B14F-4D97-AF65-F5344CB8AC3E}">
        <p14:creationId xmlns:p14="http://schemas.microsoft.com/office/powerpoint/2010/main" val="400695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14CF7126-0E3D-4CB0-B807-48139FEAD9E8}"/>
              </a:ext>
            </a:extLst>
          </p:cNvPr>
          <p:cNvSpPr txBox="1"/>
          <p:nvPr/>
        </p:nvSpPr>
        <p:spPr>
          <a:xfrm>
            <a:off x="1204912" y="3013501"/>
            <a:ext cx="9315450" cy="1200329"/>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a:t>
            </a:r>
          </a:p>
        </p:txBody>
      </p:sp>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780246"/>
            <a:ext cx="9315450"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O que um líder sábio faz com o grupo que dirige? Provérbios 28:2</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1</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543049" y="2943225"/>
            <a:ext cx="8543925" cy="1569660"/>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Pela transgressão da terra muitos são os seus príncipes, mas por homem prudente e entendido a sua continuidade será prolongada.</a:t>
            </a:r>
          </a:p>
          <a:p>
            <a:pPr algn="ctr"/>
            <a:endParaRPr lang="pt-BR"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29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814387" y="1238250"/>
            <a:ext cx="5795963" cy="5114925"/>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14CF7126-0E3D-4CB0-B807-48139FEAD9E8}"/>
              </a:ext>
            </a:extLst>
          </p:cNvPr>
          <p:cNvSpPr txBox="1"/>
          <p:nvPr/>
        </p:nvSpPr>
        <p:spPr>
          <a:xfrm>
            <a:off x="823912" y="1384726"/>
            <a:ext cx="5691188" cy="4893647"/>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 A  palavra “caudilho” vem do latim </a:t>
            </a:r>
            <a:r>
              <a:rPr lang="pt-BR" sz="2400" b="1" dirty="0" err="1">
                <a:latin typeface="Arial" panose="020B0604020202020204" pitchFamily="34" charset="0"/>
                <a:cs typeface="Arial" panose="020B0604020202020204" pitchFamily="34" charset="0"/>
              </a:rPr>
              <a:t>capitellium</a:t>
            </a:r>
            <a:r>
              <a:rPr lang="pt-BR" sz="2400" b="1" dirty="0">
                <a:latin typeface="Arial" panose="020B0604020202020204" pitchFamily="34" charset="0"/>
                <a:cs typeface="Arial" panose="020B0604020202020204" pitchFamily="34" charset="0"/>
              </a:rPr>
              <a:t>, que </a:t>
            </a:r>
            <a:r>
              <a:rPr lang="pt-BR" sz="2400" b="1" dirty="0" err="1">
                <a:latin typeface="Arial" panose="020B0604020202020204" pitchFamily="34" charset="0"/>
                <a:cs typeface="Arial" panose="020B0604020202020204" pitchFamily="34" charset="0"/>
              </a:rPr>
              <a:t>signiﬁca</a:t>
            </a:r>
            <a:r>
              <a:rPr lang="pt-BR" sz="2400" b="1" dirty="0">
                <a:latin typeface="Arial" panose="020B0604020202020204" pitchFamily="34" charset="0"/>
                <a:cs typeface="Arial" panose="020B0604020202020204" pitchFamily="34" charset="0"/>
              </a:rPr>
              <a:t> cabeça. É um termo utilizado para fazer referência a um líder militar ou um ideólogo. É empregado para qualquer pessoa que guia outras contra o que está estabelecido. Os caudilhos aparecem quando existem líderes fracos, incapazes de lidar com problemas e </a:t>
            </a:r>
            <a:r>
              <a:rPr lang="pt-BR" sz="2400" b="1" dirty="0" err="1">
                <a:latin typeface="Arial" panose="020B0604020202020204" pitchFamily="34" charset="0"/>
                <a:cs typeface="Arial" panose="020B0604020202020204" pitchFamily="34" charset="0"/>
              </a:rPr>
              <a:t>conﬂitos</a:t>
            </a:r>
            <a:r>
              <a:rPr lang="pt-BR" sz="2400" b="1" dirty="0">
                <a:latin typeface="Arial" panose="020B0604020202020204" pitchFamily="34" charset="0"/>
                <a:cs typeface="Arial" panose="020B0604020202020204" pitchFamily="34" charset="0"/>
              </a:rPr>
              <a:t>. Um líder que segue os conselhos divinos inspira sonhos e promove estabilidade no grupo que dirige.</a:t>
            </a:r>
          </a:p>
        </p:txBody>
      </p:sp>
    </p:spTree>
    <p:extLst>
      <p:ext uri="{BB962C8B-B14F-4D97-AF65-F5344CB8AC3E}">
        <p14:creationId xmlns:p14="http://schemas.microsoft.com/office/powerpoint/2010/main" val="23875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14CF7126-0E3D-4CB0-B807-48139FEAD9E8}"/>
              </a:ext>
            </a:extLst>
          </p:cNvPr>
          <p:cNvSpPr txBox="1"/>
          <p:nvPr/>
        </p:nvSpPr>
        <p:spPr>
          <a:xfrm>
            <a:off x="1204912" y="3013501"/>
            <a:ext cx="9315450" cy="461665"/>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_____________________________________________________</a:t>
            </a:r>
          </a:p>
        </p:txBody>
      </p:sp>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780246"/>
            <a:ext cx="9315450"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O que a verdade faz na vida de quem a aceita? </a:t>
            </a:r>
          </a:p>
          <a:p>
            <a:r>
              <a:rPr lang="pt-BR" sz="2800" b="1" dirty="0">
                <a:latin typeface="Arial" panose="020B0604020202020204" pitchFamily="34" charset="0"/>
                <a:cs typeface="Arial" panose="020B0604020202020204" pitchFamily="34" charset="0"/>
              </a:rPr>
              <a:t>João 8:32</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2</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543049" y="2943225"/>
            <a:ext cx="8543925" cy="461665"/>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E conhecereis a verdade, e a verdade vos libertará.</a:t>
            </a:r>
          </a:p>
        </p:txBody>
      </p:sp>
    </p:spTree>
    <p:extLst>
      <p:ext uri="{BB962C8B-B14F-4D97-AF65-F5344CB8AC3E}">
        <p14:creationId xmlns:p14="http://schemas.microsoft.com/office/powerpoint/2010/main" val="223754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814387" y="1543050"/>
            <a:ext cx="5795963" cy="4444335"/>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14CF7126-0E3D-4CB0-B807-48139FEAD9E8}"/>
              </a:ext>
            </a:extLst>
          </p:cNvPr>
          <p:cNvSpPr txBox="1"/>
          <p:nvPr/>
        </p:nvSpPr>
        <p:spPr>
          <a:xfrm>
            <a:off x="814387" y="1832401"/>
            <a:ext cx="5691188" cy="4154984"/>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  Os problemas não existem para ser ignorados, mas para ser resolvidos. Por mais dolorosa que seja a verdade, a atitude correta de um líder cristão deve ser aceitá-la e tratar de corrigir as coisas. A verdade liberta. Não creia que ter fé seja fazer de conta que o problema não existe. De nada adianta se esquivar do problema e alegar que ele não é seu.</a:t>
            </a:r>
          </a:p>
          <a:p>
            <a:pPr algn="ct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61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643062" y="786155"/>
            <a:ext cx="9315450" cy="830997"/>
          </a:xfrm>
          <a:prstGeom prst="rect">
            <a:avLst/>
          </a:prstGeom>
          <a:noFill/>
        </p:spPr>
        <p:txBody>
          <a:bodyPr wrap="square" rtlCol="0">
            <a:spAutoFit/>
          </a:bodyPr>
          <a:lstStyle/>
          <a:p>
            <a:r>
              <a:rPr lang="pt-BR" sz="2400" b="1" dirty="0">
                <a:latin typeface="Arial" panose="020B0604020202020204" pitchFamily="34" charset="0"/>
                <a:cs typeface="Arial" panose="020B0604020202020204" pitchFamily="34" charset="0"/>
              </a:rPr>
              <a:t>O que o líder cristão deve fazer para que seu grupo entenda como resolver os problemas? Conselhos Para a Igreja, p. 46: </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3</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681162" y="2168991"/>
            <a:ext cx="8367712" cy="4154984"/>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 “Temos que aprender na escola de Cristo. Coisa alguma senão Sua justiça pode dar-nos direito a uma única das bênçãos do concerto da graça. Por muito tempo desejamos e procuramos obter essas bênçãos, mas não as recebemos porque temos acariciado a ideia de que poderíamos fazer alguma coisa para nos tornar dignos delas. Não temos olhado para fora de nós mesmos, crendo que Jesus é um Salvador vivo. Não devemos pensar que nossa própria graça e méritos nos salvem; a graça de Cristo é nossa única esperança de salvação.”</a:t>
            </a:r>
          </a:p>
        </p:txBody>
      </p:sp>
    </p:spTree>
    <p:extLst>
      <p:ext uri="{BB962C8B-B14F-4D97-AF65-F5344CB8AC3E}">
        <p14:creationId xmlns:p14="http://schemas.microsoft.com/office/powerpoint/2010/main" val="246136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3C27960-728D-4CC9-AC48-7D7273F35D05}"/>
              </a:ext>
            </a:extLst>
          </p:cNvPr>
          <p:cNvSpPr txBox="1"/>
          <p:nvPr/>
        </p:nvSpPr>
        <p:spPr>
          <a:xfrm>
            <a:off x="1204912" y="3013501"/>
            <a:ext cx="9315450" cy="830997"/>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__________________________________________________________________________________________________________</a:t>
            </a:r>
          </a:p>
        </p:txBody>
      </p:sp>
      <p:sp>
        <p:nvSpPr>
          <p:cNvPr id="2" name="Retângulo: Cantos Arredondados 1">
            <a:extLst>
              <a:ext uri="{FF2B5EF4-FFF2-40B4-BE49-F238E27FC236}">
                <a16:creationId xmlns:a16="http://schemas.microsoft.com/office/drawing/2014/main" id="{8EC66346-82EE-4D12-B60B-45BAB7B0CA1F}"/>
              </a:ext>
            </a:extLst>
          </p:cNvPr>
          <p:cNvSpPr/>
          <p:nvPr/>
        </p:nvSpPr>
        <p:spPr>
          <a:xfrm>
            <a:off x="690562" y="638175"/>
            <a:ext cx="10810875" cy="1238250"/>
          </a:xfrm>
          <a:prstGeom prst="roundRect">
            <a:avLst/>
          </a:prstGeom>
          <a:solidFill>
            <a:srgbClr val="009FE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64F78CB6-F885-4D21-BDDD-18FA945C5598}"/>
              </a:ext>
            </a:extLst>
          </p:cNvPr>
          <p:cNvSpPr txBox="1"/>
          <p:nvPr/>
        </p:nvSpPr>
        <p:spPr>
          <a:xfrm>
            <a:off x="1719262" y="780246"/>
            <a:ext cx="9315450"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Como o líder cristão deve enfrentar os problemas? Efésios 4:26</a:t>
            </a:r>
          </a:p>
        </p:txBody>
      </p:sp>
      <p:sp>
        <p:nvSpPr>
          <p:cNvPr id="4" name="CaixaDeTexto 3">
            <a:extLst>
              <a:ext uri="{FF2B5EF4-FFF2-40B4-BE49-F238E27FC236}">
                <a16:creationId xmlns:a16="http://schemas.microsoft.com/office/drawing/2014/main" id="{07B90F13-14A4-4DC3-AA8B-BC9C0D71B72F}"/>
              </a:ext>
            </a:extLst>
          </p:cNvPr>
          <p:cNvSpPr txBox="1"/>
          <p:nvPr/>
        </p:nvSpPr>
        <p:spPr>
          <a:xfrm>
            <a:off x="690562" y="534025"/>
            <a:ext cx="1028700" cy="1446550"/>
          </a:xfrm>
          <a:prstGeom prst="rect">
            <a:avLst/>
          </a:prstGeom>
          <a:noFill/>
        </p:spPr>
        <p:txBody>
          <a:bodyPr wrap="square" rtlCol="0">
            <a:spAutoFit/>
          </a:bodyPr>
          <a:lstStyle/>
          <a:p>
            <a:r>
              <a:rPr lang="pt-BR"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pitchFamily="34" charset="0"/>
              </a:rPr>
              <a:t>4</a:t>
            </a:r>
          </a:p>
        </p:txBody>
      </p:sp>
      <p:sp>
        <p:nvSpPr>
          <p:cNvPr id="5" name="CaixaDeTexto 4">
            <a:extLst>
              <a:ext uri="{FF2B5EF4-FFF2-40B4-BE49-F238E27FC236}">
                <a16:creationId xmlns:a16="http://schemas.microsoft.com/office/drawing/2014/main" id="{B56F4D3C-566D-4D3F-9B3A-74836F9C84FF}"/>
              </a:ext>
            </a:extLst>
          </p:cNvPr>
          <p:cNvSpPr txBox="1"/>
          <p:nvPr/>
        </p:nvSpPr>
        <p:spPr>
          <a:xfrm>
            <a:off x="1719262" y="2943225"/>
            <a:ext cx="8367712" cy="830997"/>
          </a:xfrm>
          <a:prstGeom prst="rect">
            <a:avLst/>
          </a:prstGeom>
          <a:noFill/>
        </p:spPr>
        <p:txBody>
          <a:bodyPr wrap="square" rtlCol="0">
            <a:spAutoFit/>
          </a:bodyPr>
          <a:lstStyle/>
          <a:p>
            <a:pPr algn="ctr"/>
            <a:r>
              <a:rPr lang="pt-BR" sz="2400" b="1" dirty="0">
                <a:solidFill>
                  <a:srgbClr val="FF0000"/>
                </a:solidFill>
                <a:latin typeface="Arial" panose="020B0604020202020204" pitchFamily="34" charset="0"/>
                <a:cs typeface="Arial" panose="020B0604020202020204" pitchFamily="34" charset="0"/>
              </a:rPr>
              <a:t>Irai-vos, e não pequeis; não se ponha o sol sobre a vossa ira.</a:t>
            </a:r>
          </a:p>
        </p:txBody>
      </p:sp>
    </p:spTree>
    <p:extLst>
      <p:ext uri="{BB962C8B-B14F-4D97-AF65-F5344CB8AC3E}">
        <p14:creationId xmlns:p14="http://schemas.microsoft.com/office/powerpoint/2010/main" val="1788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1058</Words>
  <Application>Microsoft Office PowerPoint</Application>
  <PresentationFormat>Widescreen</PresentationFormat>
  <Paragraphs>40</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UNASP-SP - Alana Seifert Costa Bergamo</dc:creator>
  <cp:lastModifiedBy>UNASP-SP - Alana Seifert Costa Bergamo</cp:lastModifiedBy>
  <cp:revision>21</cp:revision>
  <dcterms:created xsi:type="dcterms:W3CDTF">2018-12-15T22:18:18Z</dcterms:created>
  <dcterms:modified xsi:type="dcterms:W3CDTF">2018-12-17T00:17:38Z</dcterms:modified>
</cp:coreProperties>
</file>