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9" r:id="rId2"/>
    <p:sldId id="256" r:id="rId3"/>
    <p:sldId id="257" r:id="rId4"/>
    <p:sldId id="284" r:id="rId5"/>
    <p:sldId id="258" r:id="rId6"/>
    <p:sldId id="259" r:id="rId7"/>
    <p:sldId id="260" r:id="rId8"/>
    <p:sldId id="285" r:id="rId9"/>
    <p:sldId id="261" r:id="rId10"/>
    <p:sldId id="262" r:id="rId11"/>
    <p:sldId id="263" r:id="rId12"/>
    <p:sldId id="264" r:id="rId13"/>
    <p:sldId id="265" r:id="rId14"/>
    <p:sldId id="268" r:id="rId15"/>
    <p:sldId id="267" r:id="rId16"/>
    <p:sldId id="292" r:id="rId17"/>
    <p:sldId id="269" r:id="rId18"/>
    <p:sldId id="270" r:id="rId19"/>
    <p:sldId id="271" r:id="rId20"/>
    <p:sldId id="272" r:id="rId21"/>
    <p:sldId id="274" r:id="rId22"/>
    <p:sldId id="276" r:id="rId23"/>
    <p:sldId id="275" r:id="rId24"/>
    <p:sldId id="277" r:id="rId25"/>
    <p:sldId id="278" r:id="rId26"/>
    <p:sldId id="287" r:id="rId27"/>
    <p:sldId id="290" r:id="rId28"/>
    <p:sldId id="282" r:id="rId29"/>
    <p:sldId id="279" r:id="rId30"/>
    <p:sldId id="280" r:id="rId31"/>
    <p:sldId id="291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00"/>
    <a:srgbClr val="F67C00"/>
    <a:srgbClr val="00FFFF"/>
    <a:srgbClr val="85CAF3"/>
    <a:srgbClr val="FF8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3" autoAdjust="0"/>
    <p:restoredTop sz="94660"/>
  </p:normalViewPr>
  <p:slideViewPr>
    <p:cSldViewPr>
      <p:cViewPr varScale="1">
        <p:scale>
          <a:sx n="63" d="100"/>
          <a:sy n="63" d="100"/>
        </p:scale>
        <p:origin x="9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1205591-0007-42AD-96C2-E2382F55AA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BDFAA48-37D6-4644-81D0-D8AFDEC397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6AEB4FA-3837-4937-A912-62E4007684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8D3BB64-E2CE-494D-B508-EF8A9BAADE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19739B-A0F5-4F88-AF32-4D2E482136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55E02-561B-452E-B4D9-4805F1DFB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075A54-ABDB-4E0E-AEAA-D8F05C07E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47941B-E3F1-4E7C-91E8-0CC3CF6C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2B00F-BCB3-46BC-93A8-C5043FDF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82A2D6-4C87-4289-B95F-5116646F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5C6D0-CCF5-427C-BB7C-5C40C3AA11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725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B7649-AA0A-4FFE-8B7D-EF6E3B8A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63D62E-3FD3-4382-8989-FD02BEE2F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4A75AC-AC7C-417C-A804-043A2DF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F5E28F-93B6-40EB-8548-4567594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E445B2-2506-48CD-B4FB-F38AC27F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FEB5-2CE9-43C6-AB0A-81C116EA81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07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9B6CDC-4CD0-44F0-AC3E-D60FA6B89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2FD04F-4FD4-485C-8980-12B95FEBB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8A4CFB-26BD-407E-BD15-CA7AFB19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C84500-5DC3-46B8-9E9A-6709B63E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E1096D-4B3B-425E-BE3B-8B2F2960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6E73E-8EDD-4113-A7B7-2BF3E92632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519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33436-A451-4DBB-A41B-33903F17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98A23B-D5A9-4707-BEA1-66763F585E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Imagem Online 3">
            <a:extLst>
              <a:ext uri="{FF2B5EF4-FFF2-40B4-BE49-F238E27FC236}">
                <a16:creationId xmlns:a16="http://schemas.microsoft.com/office/drawing/2014/main" id="{66B638DF-D199-4BBF-BDE3-A507C07581B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1519F5-98CD-4E77-9B5E-59CD3B59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B7C0B-1708-4F3D-A6F7-3BDF4E72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30D22C-F5A2-47BF-9A98-8C9A70D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6D894-0C62-4EAE-A2DC-BA9EE66990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81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A63AF-4876-4B5F-8408-DFE5AA0A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BE0709-929E-4F22-A15F-365319979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222D2D-BE4B-474E-9B71-EC23C548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16B39D-BADC-4017-B3DD-5B6BD644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8E587-4B01-4CC6-8ED5-4323DFC4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5E9A9-6070-4053-81BB-4DECF84635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11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B640-648A-4E70-8E19-76623B1A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1F853D-6188-41FC-9BDE-75678A01E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5F06F-8090-4D7B-B4E4-13667CF9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854CCD-48A2-4760-9F47-57ED3C81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E1D448-97B0-417B-A2F3-4E9BB4BF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7963B-2D02-433E-AEA5-9817104089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55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F72BB-AE7D-465E-A7DD-A2037BF7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54C317-9F5D-4925-90FC-0C49A7EA8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F3D72-181C-434B-95DD-014E92DD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FBF183-0926-4993-B154-D95FF14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100DD0-EC07-4482-A0C4-9E54A0A1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1846FA-6606-4722-B718-1CD25CA0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920C7-F0F4-4CD7-958B-1E714449AA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908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7FCB9-7A99-4B22-B597-1316CDF3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638028-C59E-4B2C-A820-58BA299A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AF9296-AD8C-4EA3-9204-6CE0D9EC5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759E71-75AD-4267-856D-EA44743CD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472072-78C7-49A6-AA47-7775CBE40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0CDCFF-055F-462A-A5EC-A3372B28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6787A0-E2E3-4398-A80A-DDDDCDE5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624D74-3D8D-4622-AD29-636327AB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C02C-2666-4832-B085-997FEDEA5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5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4CAD7-9924-48AD-976A-EB0D23E7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23740C-E5E6-4933-AD6A-774380EA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55E091-9B24-4092-BCC7-F848E8C5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1AE2D7-0FFA-4DB8-9B30-E014BFFE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9ED6A-FBBE-4CF2-9CD4-AC09666B47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57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A6A98A-B4E4-407C-8EDD-0C342AB9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49A6F2-45E5-4313-9AE1-5601DD05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1F4B2F-E07B-4101-934B-76A63CEA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59FE6-2843-48C0-831E-FD5E08FB7A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1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4B0DE-4025-46DD-9522-37113038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3AE8A6-BB12-4DBC-850E-EA762F99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18C9DC-F307-4597-B463-AC566911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C881E0-21D9-413A-B571-F266D825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D0EACC-FCF7-49A7-BC6B-0EDF7367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B68845-4B7D-4A47-83F9-D46A8B8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23077-94F0-4C2D-98F1-3239C03C09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626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F6D53-9F09-46AA-9162-7032E819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EC1F4D-E55A-44E9-870A-D9A198F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CA2107-120A-42C4-87E3-19535B1B3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22A32E-313E-4CDB-A19B-47314D9D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1D3256-7DEF-4CB1-8A3C-1D726BC8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B7FDA3-C295-4343-AAD0-F2F6A7CA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0415-3087-4149-B8CD-9148DF16D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62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6AC890-509D-44CB-938F-515C744CE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C2E4F-2BFD-4CF9-928D-C1443DBAC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BF53B5-4FB4-4405-8D2E-A17BDB6AE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F3BF2D-8A1B-4176-AC39-9A566E2E42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8B68DE-356B-458C-9D95-AE21D73042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378D36-A5BB-4144-8721-59A2632FB3C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9152" name="Rectangle 1024">
            <a:extLst>
              <a:ext uri="{FF2B5EF4-FFF2-40B4-BE49-F238E27FC236}">
                <a16:creationId xmlns:a16="http://schemas.microsoft.com/office/drawing/2014/main" id="{3CB1DA4D-5D94-4E8A-8320-B81FDF4EEF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FF6B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399DB7DB-8D7B-4EBF-AB37-B38D4D7C8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4267200" cy="5867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FFFF00"/>
                </a:solidFill>
              </a:rPr>
              <a:t>2ª. Observa os mandamentos da Lei de Deus.</a:t>
            </a:r>
            <a:r>
              <a:rPr lang="pt-BR" altLang="pt-BR" sz="24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>
                <a:solidFill>
                  <a:schemeClr val="bg1"/>
                </a:solidFill>
              </a:rPr>
              <a:t>“Se me amardes, guardareis os meus mandamentos”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>
                <a:solidFill>
                  <a:schemeClr val="bg1"/>
                </a:solidFill>
              </a:rPr>
              <a:t>   João 14:15.</a:t>
            </a:r>
          </a:p>
          <a:p>
            <a:pPr>
              <a:lnSpc>
                <a:spcPct val="90000"/>
              </a:lnSpc>
            </a:pPr>
            <a:endParaRPr lang="pt-BR" altLang="pt-BR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altLang="pt-BR" sz="2400">
                <a:solidFill>
                  <a:schemeClr val="bg1"/>
                </a:solidFill>
              </a:rPr>
              <a:t>“Aqui está a perseverança dos santos, os que guardam os mandamentos de Deuse a fé em Jesus.” Apocalipse 14:12.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77C1FE8-FECE-463F-BC9F-14372B666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752600"/>
            <a:ext cx="6324600" cy="47244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“Lembra-te do dia do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sábado, para o santificar...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Porque em seis dias fez o Senhor o céu e a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terra, o mar e tudo o que neles   há, e ao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sétimo dia descansou;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      por isso o Senhor abençoou o dia do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                        sábado, e o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                          santificou”.  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pt-BR" altLang="pt-BR" sz="2400"/>
              <a:t>                             Êxodo 20:8-11</a:t>
            </a:r>
          </a:p>
        </p:txBody>
      </p:sp>
      <p:sp>
        <p:nvSpPr>
          <p:cNvPr id="45056" name="Rectangle 0">
            <a:extLst>
              <a:ext uri="{FF2B5EF4-FFF2-40B4-BE49-F238E27FC236}">
                <a16:creationId xmlns:a16="http://schemas.microsoft.com/office/drawing/2014/main" id="{CFC1443E-A31F-4ECC-AB19-06E98CC0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5791200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pt-BR" altLang="pt-BR" sz="3000" b="1">
                <a:solidFill>
                  <a:srgbClr val="FF0000"/>
                </a:solidFill>
              </a:rPr>
              <a:t>3ª. Guarda o sábado como sinal de santificação.</a:t>
            </a:r>
            <a:endParaRPr lang="pt-BR" altLang="pt-BR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D5BA8BA2-EDEF-4E65-B1CC-5C6F26F31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3505200" cy="5638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altLang="pt-BR" sz="2800" b="1">
                <a:solidFill>
                  <a:srgbClr val="FFFF00"/>
                </a:solidFill>
              </a:rPr>
              <a:t>“Também lhes dei os meus sábados, para servirem de sinal entre mim e eles; para que soubessem que Eu sou o Senhor que os santifica”. Ezequiel 20:12.</a:t>
            </a:r>
            <a:endParaRPr lang="pt-BR" altLang="pt-BR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D1334C69-CF71-4D60-AB2A-7BC3A982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6096000" cy="3200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</a:rPr>
              <a:t>“E viu-se um grande sinal no céu: uma mulher vestida do sol, tendo a lua debaixo dos seus pés, e uma coroa de doze estrelas sobre a sua cabeça”.  Apocalipse 12:1.</a:t>
            </a:r>
          </a:p>
        </p:txBody>
      </p:sp>
      <p:sp>
        <p:nvSpPr>
          <p:cNvPr id="46080" name="Rectangle 0">
            <a:extLst>
              <a:ext uri="{FF2B5EF4-FFF2-40B4-BE49-F238E27FC236}">
                <a16:creationId xmlns:a16="http://schemas.microsoft.com/office/drawing/2014/main" id="{D709263D-8FF2-4A63-8DB3-69EA8120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44196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4000" b="1">
                <a:solidFill>
                  <a:srgbClr val="FF0000"/>
                </a:solidFill>
              </a:rPr>
              <a:t>4ª. Preserva a Doutrina Pura da Bíblia.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AF9597A6-9C69-49BE-9EA4-2CFE4BD3C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35052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00"/>
                </a:solidFill>
              </a:rPr>
              <a:t>A pureza da mulher simboliza a verdadeira doutrina da igreja.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7B39E4A-1568-476B-BAD2-0C6D8F02A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267200" cy="58356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90488" indent="-90488">
              <a:lnSpc>
                <a:spcPct val="120000"/>
              </a:lnSpc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“...Vem, mostrar-te-ei a condenação da grande prostituta que está assentada sobre muitas águas; com a qual se prostituíram os reis da terra; e os que habitam sobre a terra se embriagaram com o vinho da sua prostituição...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090D464-6A18-4F9A-AA89-A36AA45EB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267200" cy="58356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90488" indent="-90488">
              <a:lnSpc>
                <a:spcPct val="110000"/>
              </a:lnSpc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…e tinha na mão um cálice de ouro, cheio das abominações, e da imundícia da prostituição;  e na sua fronte estava escrito um nome simbólico: A grande Babilônia, a mãe das prostituições e das abominações da terra”. Apocalipse 17:1-5.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Rectangle 0">
            <a:extLst>
              <a:ext uri="{FF2B5EF4-FFF2-40B4-BE49-F238E27FC236}">
                <a16:creationId xmlns:a16="http://schemas.microsoft.com/office/drawing/2014/main" id="{E3445FB4-775F-4AA7-813B-22867EF1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6019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DE0D44-904C-4497-901A-96524E2A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1054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87338" indent="-287338">
              <a:lnSpc>
                <a:spcPct val="110000"/>
              </a:lnSpc>
              <a:buFontTx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5ª. Possui o Dom Profético</a:t>
            </a:r>
            <a:endParaRPr lang="pt-BR" altLang="pt-BR" sz="2800">
              <a:solidFill>
                <a:srgbClr val="FFFF00"/>
              </a:solidFill>
            </a:endParaRPr>
          </a:p>
          <a:p>
            <a:pPr marL="287338" indent="-287338">
              <a:lnSpc>
                <a:spcPct val="110000"/>
              </a:lnSpc>
              <a:buFontTx/>
              <a:buNone/>
            </a:pPr>
            <a:r>
              <a:rPr lang="pt-BR" altLang="pt-BR" sz="1800">
                <a:solidFill>
                  <a:srgbClr val="FFFF00"/>
                </a:solidFill>
              </a:rPr>
              <a:t>  </a:t>
            </a:r>
            <a:endParaRPr lang="pt-BR" altLang="pt-BR" sz="1800" b="1">
              <a:solidFill>
                <a:srgbClr val="FFFF00"/>
              </a:solidFill>
            </a:endParaRPr>
          </a:p>
          <a:p>
            <a:pPr marL="287338" indent="-287338">
              <a:lnSpc>
                <a:spcPct val="110000"/>
              </a:lnSpc>
            </a:pPr>
            <a:endParaRPr lang="pt-BR" altLang="pt-BR" sz="1800" b="1">
              <a:solidFill>
                <a:srgbClr val="FFFF00"/>
              </a:solidFill>
            </a:endParaRPr>
          </a:p>
          <a:p>
            <a:pPr marL="287338" indent="-287338">
              <a:lnSpc>
                <a:spcPct val="110000"/>
              </a:lnSpc>
            </a:pPr>
            <a:r>
              <a:rPr lang="pt-BR" altLang="pt-BR" sz="2000" b="1">
                <a:solidFill>
                  <a:srgbClr val="FFFF00"/>
                </a:solidFill>
              </a:rPr>
              <a:t>“E o dragão irou-se contra a mulher, e foi fazer guerra aos demais filhos dela, os que guardam os mandamentos de Deus, e mantêm o testemunho de Jesus”. Apocalipse 12:17.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1A8EC716-BFCF-4767-80C6-8CA6F7C55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5814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pt-BR" altLang="pt-BR" sz="3600" b="1">
                <a:solidFill>
                  <a:srgbClr val="FFFF00"/>
                </a:solidFill>
              </a:rPr>
              <a:t>	“... pois o testemunho de Jesus é o Espírito da Profecia”.  Apocalipse 19:10.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" name="Rectangle 0">
            <a:extLst>
              <a:ext uri="{FF2B5EF4-FFF2-40B4-BE49-F238E27FC236}">
                <a16:creationId xmlns:a16="http://schemas.microsoft.com/office/drawing/2014/main" id="{F8FB8EFF-A799-4087-A659-363C87B51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6400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43541DD-AE5D-40DD-B216-0B6E5C1DC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60438"/>
            <a:ext cx="5181600" cy="452596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b="1">
                <a:solidFill>
                  <a:srgbClr val="FF0000"/>
                </a:solidFill>
              </a:rPr>
              <a:t>6ª. A Igreja Verdadeira Surgiu da Profecia Bíblica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 b="1"/>
          </a:p>
          <a:p>
            <a:pPr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</a:rPr>
              <a:t>“Ele me respondeu: Até duas mil e trezentas tardes e manhãs; então o santuário será purificado”.  Daniel 8:14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</a:rPr>
              <a:t>A purificação do santuário celestial teve início em 1844.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65DDBC41-A48B-42C4-9481-31A3FE819D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609600"/>
            <a:ext cx="5181600" cy="2743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2800">
                <a:solidFill>
                  <a:srgbClr val="FFFF00"/>
                </a:solidFill>
              </a:rPr>
              <a:t>“Para que, se eu tardar, fiques ciente de como se deve proceder na </a:t>
            </a:r>
            <a:r>
              <a:rPr lang="pt-BR" altLang="pt-BR" sz="2800" b="1">
                <a:solidFill>
                  <a:srgbClr val="FFFF00"/>
                </a:solidFill>
              </a:rPr>
              <a:t>casa de Deus, que é a igreja do Deus vivo,</a:t>
            </a:r>
            <a:r>
              <a:rPr lang="pt-BR" altLang="pt-BR" sz="2800" b="1">
                <a:solidFill>
                  <a:schemeClr val="bg1"/>
                </a:solidFill>
              </a:rPr>
              <a:t> coluna e baluarte  da verdade</a:t>
            </a:r>
            <a:r>
              <a:rPr lang="pt-BR" altLang="pt-BR" sz="2800">
                <a:solidFill>
                  <a:srgbClr val="FFFF00"/>
                </a:solidFill>
              </a:rPr>
              <a:t>”. I Timóteo 3:15.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" name="Rectangle 0">
            <a:extLst>
              <a:ext uri="{FF2B5EF4-FFF2-40B4-BE49-F238E27FC236}">
                <a16:creationId xmlns:a16="http://schemas.microsoft.com/office/drawing/2014/main" id="{39C06F57-24DE-4D05-A63B-5808E0758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4495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B0C9E63-E305-413F-82E3-BC921E7E2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4038600" cy="4525963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FF0000"/>
                </a:solidFill>
              </a:rPr>
              <a:t>7ª. Prega o Evangelho Eterno</a:t>
            </a:r>
            <a:endParaRPr lang="pt-BR" altLang="pt-BR" b="1"/>
          </a:p>
          <a:p>
            <a:pPr>
              <a:lnSpc>
                <a:spcPct val="90000"/>
              </a:lnSpc>
              <a:buFontTx/>
              <a:buNone/>
            </a:pPr>
            <a:endParaRPr lang="pt-BR" altLang="pt-BR" b="1"/>
          </a:p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FFFF00"/>
                </a:solidFill>
              </a:rPr>
              <a:t>“E este evangelho do reino será pregado no mundo inteiro, em testemunho a todas as nações, e então virá o fim”. Mateus 24:14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6181A63D-5226-4F1E-8E6F-C88523FC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4419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61E3086-9818-485E-868B-C7DEF4D19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38100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3600" b="1">
                <a:solidFill>
                  <a:srgbClr val="FF0000"/>
                </a:solidFill>
              </a:rPr>
              <a:t>8ª. Observa as Leis de Saúde e Temperança</a:t>
            </a:r>
            <a:endParaRPr lang="pt-BR" altLang="pt-BR" sz="2000" b="1">
              <a:solidFill>
                <a:srgbClr val="FF0000"/>
              </a:solidFill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139A0BF-5B6B-404A-B57A-6092D550F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077200" cy="281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pt-BR" altLang="pt-BR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400" b="1">
                <a:solidFill>
                  <a:srgbClr val="FFFF00"/>
                </a:solidFill>
              </a:rPr>
              <a:t>“Ou não sabeis que o vosso corpo é santuário do Espírito Santo, que habita em vós, o qual possuís da parte de Deus, e que não sois de vós mesmos? </a:t>
            </a:r>
          </a:p>
          <a:p>
            <a:pPr>
              <a:lnSpc>
                <a:spcPct val="80000"/>
              </a:lnSpc>
            </a:pPr>
            <a:endParaRPr lang="pt-BR" altLang="pt-BR" sz="20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400" b="1">
                <a:solidFill>
                  <a:srgbClr val="FFFF00"/>
                </a:solidFill>
              </a:rPr>
              <a:t>Portanto, quer comais quer bebais, ou façais, qualquer outra coisa, fazei tudo para glória de Deus”.         </a:t>
            </a:r>
            <a:r>
              <a:rPr lang="pt-BR" altLang="pt-BR" sz="2000" b="1">
                <a:solidFill>
                  <a:srgbClr val="FFFF00"/>
                </a:solidFill>
              </a:rPr>
              <a:t>I Cor. 10:31.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5DB20630-594B-4312-8FBF-12B1334C1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0" y="838200"/>
            <a:ext cx="4167188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altLang="pt-BR" sz="2400" b="1">
                <a:solidFill>
                  <a:srgbClr val="FF0000"/>
                </a:solidFill>
              </a:rPr>
              <a:t>9ª. Crê na Mortalidade da Alma.</a:t>
            </a:r>
            <a:endParaRPr lang="pt-BR" altLang="pt-BR" sz="2400"/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Não existe alma fora do corpo.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400"/>
              <a:t> 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“Porque os vivos sabem que hão de morrer, mas os mortos não sabem cousa nenhuma, nem tampouco terão eles recompensa, porque a sua memória jaz no esquecimento”. Eclesiastes 9:5.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3432548-EC02-44F4-90A0-F6E0C58B8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4267200" cy="579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altLang="pt-BR" sz="2200" b="1"/>
              <a:t>A Bíblia ensina que o homem é mortal.</a:t>
            </a:r>
          </a:p>
          <a:p>
            <a:pPr>
              <a:lnSpc>
                <a:spcPct val="110000"/>
              </a:lnSpc>
            </a:pPr>
            <a:endParaRPr lang="pt-BR" altLang="pt-BR" sz="2200" b="1"/>
          </a:p>
          <a:p>
            <a:pPr>
              <a:lnSpc>
                <a:spcPct val="110000"/>
              </a:lnSpc>
            </a:pPr>
            <a:r>
              <a:rPr lang="pt-BR" altLang="pt-BR" sz="2200" b="1"/>
              <a:t>“E, tendo assim falado, acrescentou: Lázaro, o nosso amigo, dorme, mas vou despertá-lo do sono. …Jesus falara da sua morte; eles, porém, entenderam que falava do repouso do sono. Então Jesus lhes disse claramente: Lázaro morreu”.     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altLang="pt-BR" sz="2200" b="1"/>
              <a:t>    João 11:11-14.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91B3B08-99E5-44F2-866C-E540BB0F3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762000"/>
            <a:ext cx="3476625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/>
              <a:t>“Não vos admireis disso, porque vem a hora em que todos os que estão nos sepulcros ouvirão a sua voz e sairão: os que tiverem feito o bem, para a ressurreição da vida, e os que tiverem praticado o mal, para a ressurreição do juízo”.  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/>
              <a:t>João 5:28 e 29.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3F22F11F-9114-4268-913E-B6E224179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0" y="620713"/>
            <a:ext cx="41148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	10ª. Pratica o Batismo Bíblico.</a:t>
            </a:r>
            <a:endParaRPr lang="pt-BR" altLang="pt-BR" sz="2800" b="1"/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90000"/>
              </a:lnSpc>
            </a:pPr>
            <a:r>
              <a:rPr lang="pt-BR" altLang="pt-BR" sz="2800"/>
              <a:t>Crê que o verdadeiro batismo é por imersão.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 sz="2800"/>
          </a:p>
          <a:p>
            <a:pPr>
              <a:lnSpc>
                <a:spcPct val="90000"/>
              </a:lnSpc>
            </a:pPr>
            <a:r>
              <a:rPr lang="pt-BR" altLang="pt-BR" sz="2800"/>
              <a:t>“Quem crer e for batizado será salvo; mas quem não crer será condenado”. Marcos 16:16. </a:t>
            </a:r>
          </a:p>
          <a:p>
            <a:pPr>
              <a:lnSpc>
                <a:spcPct val="9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A42FD27C-F1F0-4027-8CA9-8CC6F6D8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457200"/>
            <a:ext cx="3886200" cy="566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b="1"/>
              <a:t>“Por esse tempo, dirigiu-se Jesus da Galiléia para o Jordão, a fim de que João O batizasse... </a:t>
            </a:r>
          </a:p>
          <a:p>
            <a:pPr>
              <a:lnSpc>
                <a:spcPct val="90000"/>
              </a:lnSpc>
            </a:pPr>
            <a:r>
              <a:rPr lang="en-US" altLang="pt-BR" sz="2800" b="1"/>
              <a:t>Batizado Jesus, saiu logo da água…” </a:t>
            </a:r>
            <a:r>
              <a:rPr lang="pt-BR" altLang="pt-BR" sz="2400" b="1"/>
              <a:t>Mat. 3:13,16. </a:t>
            </a:r>
          </a:p>
          <a:p>
            <a:pPr>
              <a:lnSpc>
                <a:spcPct val="90000"/>
              </a:lnSpc>
            </a:pPr>
            <a:endParaRPr lang="pt-BR" altLang="pt-BR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800" b="1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967FCE4-1AAC-443D-8037-F8BAE661A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67400" y="1752600"/>
            <a:ext cx="2590800" cy="449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altLang="pt-BR" sz="2800" b="1"/>
              <a:t>Para alcançar o Céu, devemos andar no caminho verdadeiro.</a:t>
            </a:r>
          </a:p>
          <a:p>
            <a:pPr>
              <a:lnSpc>
                <a:spcPct val="110000"/>
              </a:lnSpc>
              <a:buFontTx/>
              <a:buNone/>
            </a:pPr>
            <a:endParaRPr lang="pt-BR" altLang="pt-BR" sz="28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D6CDD293-9015-4ABB-AEEB-0CCBC017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49275"/>
            <a:ext cx="3886200" cy="5775325"/>
          </a:xfrm>
        </p:spPr>
        <p:txBody>
          <a:bodyPr/>
          <a:lstStyle/>
          <a:p>
            <a:pPr marL="90488" indent="-90488">
              <a:lnSpc>
                <a:spcPct val="120000"/>
              </a:lnSpc>
              <a:buFontTx/>
              <a:buNone/>
            </a:pPr>
            <a:r>
              <a:rPr lang="pt-BR" altLang="pt-BR" sz="2800" b="1"/>
              <a:t>“…Eu sou o caminho, e a verdade, e a vida; ninguém vem ao Pai senão por mim.” </a:t>
            </a:r>
          </a:p>
          <a:p>
            <a:pPr marL="90488" indent="-90488">
              <a:lnSpc>
                <a:spcPct val="120000"/>
              </a:lnSpc>
              <a:buFontTx/>
              <a:buNone/>
            </a:pPr>
            <a:r>
              <a:rPr lang="pt-BR" altLang="pt-BR" sz="2000" b="1"/>
              <a:t>João 14:6.</a:t>
            </a:r>
            <a:endParaRPr lang="pt-BR" altLang="pt-BR" sz="2800" b="1"/>
          </a:p>
          <a:p>
            <a:pPr marL="90488" indent="-90488">
              <a:lnSpc>
                <a:spcPct val="120000"/>
              </a:lnSpc>
              <a:buFontTx/>
              <a:buNone/>
            </a:pPr>
            <a:endParaRPr lang="pt-BR" altLang="pt-BR" sz="2800" b="1"/>
          </a:p>
          <a:p>
            <a:pPr marL="90488" indent="-90488">
              <a:lnSpc>
                <a:spcPct val="120000"/>
              </a:lnSpc>
              <a:buFontTx/>
              <a:buNone/>
            </a:pPr>
            <a:r>
              <a:rPr lang="pt-BR" altLang="pt-BR" sz="2800" b="1"/>
              <a:t>“…e o que vem a mim, de modo nenhum o lançarei fora.” </a:t>
            </a:r>
          </a:p>
          <a:p>
            <a:pPr marL="90488" indent="-90488">
              <a:lnSpc>
                <a:spcPct val="120000"/>
              </a:lnSpc>
              <a:buFontTx/>
              <a:buNone/>
            </a:pPr>
            <a:r>
              <a:rPr lang="pt-BR" altLang="pt-BR" sz="2000" b="1"/>
              <a:t>João 6:37.</a:t>
            </a:r>
            <a:r>
              <a:rPr lang="pt-BR" altLang="pt-BR" sz="2800" b="1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B73D03DB-E503-4B98-A363-7995747F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4114800"/>
            <a:ext cx="7924800" cy="2438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“Guardai-vos dos falsos profetas, que vêm a vós disfarçados em ovelhas, mas interiormente são lobos devoradores”.  Mateus 7:15.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D7810AE-3B84-481D-85D6-32E89881D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28194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zh-CN" b="1">
                <a:solidFill>
                  <a:srgbClr val="FFFF00"/>
                </a:solidFill>
                <a:ea typeface="SimSun" panose="02010600030101010101" pitchFamily="2" charset="-122"/>
              </a:rPr>
              <a:t>No mundo hoje, há muitas pessoas “confusas". </a:t>
            </a:r>
          </a:p>
          <a:p>
            <a:pPr>
              <a:lnSpc>
                <a:spcPct val="90000"/>
              </a:lnSpc>
            </a:pPr>
            <a:endParaRPr lang="pt-BR" altLang="zh-CN" b="1">
              <a:solidFill>
                <a:srgbClr val="FFFF00"/>
              </a:solidFill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pt-BR" altLang="zh-CN" b="1">
                <a:solidFill>
                  <a:srgbClr val="FFFF00"/>
                </a:solidFill>
                <a:ea typeface="SimSun" panose="02010600030101010101" pitchFamily="2" charset="-122"/>
              </a:rPr>
              <a:t>Não sabem no que crer. </a:t>
            </a:r>
          </a:p>
          <a:p>
            <a:pPr>
              <a:lnSpc>
                <a:spcPct val="90000"/>
              </a:lnSpc>
            </a:pPr>
            <a:endParaRPr lang="pt-BR" altLang="pt-BR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5641960-818A-4AAF-9D78-04BA0EEAB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457200"/>
            <a:ext cx="3886200" cy="5943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altLang="pt-BR" sz="2400" b="1"/>
              <a:t>Jesus diz: </a:t>
            </a:r>
          </a:p>
          <a:p>
            <a:pPr>
              <a:lnSpc>
                <a:spcPct val="120000"/>
              </a:lnSpc>
            </a:pPr>
            <a:endParaRPr lang="pt-BR" altLang="pt-BR" sz="2400" b="1"/>
          </a:p>
          <a:p>
            <a:pPr>
              <a:lnSpc>
                <a:spcPct val="120000"/>
              </a:lnSpc>
            </a:pPr>
            <a:r>
              <a:rPr lang="pt-BR" altLang="pt-BR" sz="2400" b="1"/>
              <a:t>“Tenho ainda outras ovelhas que não são deste aprisco; a essas também me importa conduzir, e elas ouvirão a minha voz; e haverá um rebanho e um pastor.”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altLang="pt-BR" sz="2400" b="1"/>
              <a:t>    João 10:16.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>
            <a:extLst>
              <a:ext uri="{FF2B5EF4-FFF2-40B4-BE49-F238E27FC236}">
                <a16:creationId xmlns:a16="http://schemas.microsoft.com/office/drawing/2014/main" id="{0EE68796-C9A8-4B80-8252-6605D8B0BD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2971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Hoje Jesus está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lhe convidando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para fazer parte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de Sua família.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EEC90AD8-20DF-418D-9FC9-EE6DB38CF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4724400" cy="1905000"/>
          </a:xfrm>
          <a:solidFill>
            <a:schemeClr val="accent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altLang="zh-CN" sz="3600" b="1">
                <a:solidFill>
                  <a:srgbClr val="FFFF00"/>
                </a:solidFill>
                <a:ea typeface="SimSun" panose="02010600030101010101" pitchFamily="2" charset="-122"/>
              </a:rPr>
              <a:t>Muitos herdaram a religião de seus pais ou avós.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5469739-AFB5-49AD-9705-0841CDAB8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3657600" cy="5334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altLang="pt-BR" b="1">
                <a:solidFill>
                  <a:srgbClr val="FFFF00"/>
                </a:solidFill>
              </a:rPr>
              <a:t>Muita gente é sincera em sua crença.  </a:t>
            </a:r>
          </a:p>
          <a:p>
            <a:pPr>
              <a:lnSpc>
                <a:spcPct val="110000"/>
              </a:lnSpc>
              <a:buFontTx/>
              <a:buNone/>
            </a:pPr>
            <a:endParaRPr lang="pt-BR" altLang="pt-BR" b="1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pt-BR" altLang="pt-BR" b="1">
                <a:solidFill>
                  <a:srgbClr val="FFFF00"/>
                </a:solidFill>
              </a:rPr>
              <a:t>Mas, não basta a sinceridade - temos que estar no caminho certo!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AEB97A5-6D9A-4D3C-87C2-CBC2C74F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5334000" cy="2667000"/>
          </a:xfrm>
          <a:solidFill>
            <a:srgbClr val="993300">
              <a:alpha val="63000"/>
            </a:srgb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endParaRPr lang="pt-BR" altLang="pt-BR" sz="24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pt-BR" altLang="pt-BR" sz="2400" b="1">
                <a:solidFill>
                  <a:schemeClr val="bg1"/>
                </a:solidFill>
              </a:rPr>
              <a:t>A Bíblia diz: "Há caminho, que parece direito ao homem, mas afinal são caminhos de morte." Provérbios 16:25. </a:t>
            </a:r>
          </a:p>
        </p:txBody>
      </p:sp>
      <p:sp>
        <p:nvSpPr>
          <p:cNvPr id="6144" name="WordArt 0">
            <a:extLst>
              <a:ext uri="{FF2B5EF4-FFF2-40B4-BE49-F238E27FC236}">
                <a16:creationId xmlns:a16="http://schemas.microsoft.com/office/drawing/2014/main" id="{9B809EAE-FEEF-463F-B0B3-58F415E47F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13716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VIDA</a:t>
            </a:r>
          </a:p>
        </p:txBody>
      </p:sp>
      <p:sp>
        <p:nvSpPr>
          <p:cNvPr id="6145" name="WordArt 1">
            <a:extLst>
              <a:ext uri="{FF2B5EF4-FFF2-40B4-BE49-F238E27FC236}">
                <a16:creationId xmlns:a16="http://schemas.microsoft.com/office/drawing/2014/main" id="{9FEF7926-F69E-4DCA-A3F3-26F86C991D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14478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atin typeface="Arial Black" panose="020B0A04020102020204" pitchFamily="34" charset="0"/>
              </a:rPr>
              <a:t>MORTE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1">
            <a:extLst>
              <a:ext uri="{FF2B5EF4-FFF2-40B4-BE49-F238E27FC236}">
                <a16:creationId xmlns:a16="http://schemas.microsoft.com/office/drawing/2014/main" id="{5710F435-EC9A-42C3-819C-7528BBEF2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6096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COMO CONHECER A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IGREJA VERDADEIRA?</a:t>
            </a:r>
          </a:p>
        </p:txBody>
      </p:sp>
      <p:sp>
        <p:nvSpPr>
          <p:cNvPr id="7171" name="WordArt 3">
            <a:extLst>
              <a:ext uri="{FF2B5EF4-FFF2-40B4-BE49-F238E27FC236}">
                <a16:creationId xmlns:a16="http://schemas.microsoft.com/office/drawing/2014/main" id="{FC047CE4-8593-48AD-A430-93A9821FFF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429000"/>
            <a:ext cx="4038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QUAIS SÃO AS SUAS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CARACTERÍSTICAS?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476EA540-F690-4A54-965F-04B3684D9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685800"/>
            <a:ext cx="611028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FF0000"/>
                </a:solidFill>
              </a:rPr>
              <a:t>1ª. Crê na salvação pela fé.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/>
              <a:t> </a:t>
            </a:r>
          </a:p>
          <a:p>
            <a:pPr>
              <a:lnSpc>
                <a:spcPct val="90000"/>
              </a:lnSpc>
            </a:pPr>
            <a:r>
              <a:rPr lang="pt-BR" altLang="pt-BR"/>
              <a:t>“Porque pela graça sois salvos, por meio da fé; e isto não vem de vós, é dom de Deus; não vem das obras, para que ninguém se glorie”. Efésios 2: 8 e 9</a:t>
            </a:r>
          </a:p>
          <a:p>
            <a:pPr>
              <a:lnSpc>
                <a:spcPct val="90000"/>
              </a:lnSpc>
            </a:pPr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8757869-334D-400C-B13F-C6EA7C18F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609600"/>
            <a:ext cx="4835525" cy="4897438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pt-BR" altLang="pt-BR" sz="2800" b="1"/>
          </a:p>
          <a:p>
            <a:pPr>
              <a:lnSpc>
                <a:spcPct val="120000"/>
              </a:lnSpc>
            </a:pPr>
            <a:r>
              <a:rPr lang="pt-BR" altLang="pt-BR" sz="2800" b="1"/>
              <a:t>“E em nenhum outro há salvação; porque debaixo do céu nenhum outro nome há, dado entre os homens, em que devamos ser salvos”.  Atos 4:12.</a:t>
            </a:r>
          </a:p>
          <a:p>
            <a:pPr>
              <a:lnSpc>
                <a:spcPct val="120000"/>
              </a:lnSpc>
              <a:buFontTx/>
              <a:buNone/>
            </a:pPr>
            <a:endParaRPr lang="pt-BR" altLang="pt-BR" sz="2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1009</Words>
  <Application>Microsoft Office PowerPoint</Application>
  <PresentationFormat>Apresentação na tela (4:3)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SimSun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Divisão Sul-Americana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Saber Qual é a Igreja Verdadeira?</dc:title>
  <dc:subject>SEMANA DE COLHEITA 2004</dc:subject>
  <dc:creator>Pr. MARCELO AUGUSTO DE CARVALHO; Sede Administrativa</dc:creator>
  <cp:keywords>www.4tons.com.br</cp:keywords>
  <dc:description>COMÉRCIO PROIBIDO. USO PESSOAL</dc:description>
  <cp:lastModifiedBy>Pr. Marcelo Carvalho</cp:lastModifiedBy>
  <cp:revision>66</cp:revision>
  <dcterms:created xsi:type="dcterms:W3CDTF">2003-11-03T17:00:53Z</dcterms:created>
  <dcterms:modified xsi:type="dcterms:W3CDTF">2019-11-26T14:19:57Z</dcterms:modified>
  <cp:category>SM-EVANGELISMO</cp:category>
</cp:coreProperties>
</file>