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9" r:id="rId2"/>
    <p:sldId id="256" r:id="rId3"/>
    <p:sldId id="257" r:id="rId4"/>
    <p:sldId id="265" r:id="rId5"/>
    <p:sldId id="271" r:id="rId6"/>
    <p:sldId id="258" r:id="rId7"/>
    <p:sldId id="277" r:id="rId8"/>
    <p:sldId id="266" r:id="rId9"/>
    <p:sldId id="272" r:id="rId10"/>
    <p:sldId id="259" r:id="rId11"/>
    <p:sldId id="273" r:id="rId12"/>
    <p:sldId id="267" r:id="rId13"/>
    <p:sldId id="260" r:id="rId14"/>
    <p:sldId id="275" r:id="rId15"/>
    <p:sldId id="261" r:id="rId16"/>
    <p:sldId id="262" r:id="rId17"/>
    <p:sldId id="274" r:id="rId18"/>
    <p:sldId id="263" r:id="rId19"/>
    <p:sldId id="268" r:id="rId20"/>
    <p:sldId id="278" r:id="rId21"/>
    <p:sldId id="276" r:id="rId22"/>
    <p:sldId id="264" r:id="rId23"/>
    <p:sldId id="269" r:id="rId24"/>
    <p:sldId id="270" r:id="rId25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66"/>
    <a:srgbClr val="8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74B73CB3-C76A-4AE2-928B-FFC540E2302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3315" name="Group 3">
              <a:extLst>
                <a:ext uri="{FF2B5EF4-FFF2-40B4-BE49-F238E27FC236}">
                  <a16:creationId xmlns:a16="http://schemas.microsoft.com/office/drawing/2014/main" id="{E4EBB714-FAB2-4AED-8C1D-615C03FB6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3316" name="Freeform 4">
                <a:extLst>
                  <a:ext uri="{FF2B5EF4-FFF2-40B4-BE49-F238E27FC236}">
                    <a16:creationId xmlns:a16="http://schemas.microsoft.com/office/drawing/2014/main" id="{D364E587-7895-479B-B023-B77AA45007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17" name="Freeform 5">
                <a:extLst>
                  <a:ext uri="{FF2B5EF4-FFF2-40B4-BE49-F238E27FC236}">
                    <a16:creationId xmlns:a16="http://schemas.microsoft.com/office/drawing/2014/main" id="{E0A18BDA-2022-45A7-B455-1CDBF9D4D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3318" name="Freeform 6">
              <a:extLst>
                <a:ext uri="{FF2B5EF4-FFF2-40B4-BE49-F238E27FC236}">
                  <a16:creationId xmlns:a16="http://schemas.microsoft.com/office/drawing/2014/main" id="{81232AC7-8516-484E-81BC-9979362736E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9" name="Freeform 7">
              <a:extLst>
                <a:ext uri="{FF2B5EF4-FFF2-40B4-BE49-F238E27FC236}">
                  <a16:creationId xmlns:a16="http://schemas.microsoft.com/office/drawing/2014/main" id="{F56FF906-C3C1-4C63-804F-AF68D9F336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20" name="Freeform 8">
              <a:extLst>
                <a:ext uri="{FF2B5EF4-FFF2-40B4-BE49-F238E27FC236}">
                  <a16:creationId xmlns:a16="http://schemas.microsoft.com/office/drawing/2014/main" id="{4BA2BB21-4658-4363-9EFF-48844E7EC2E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3321" name="Group 9">
              <a:extLst>
                <a:ext uri="{FF2B5EF4-FFF2-40B4-BE49-F238E27FC236}">
                  <a16:creationId xmlns:a16="http://schemas.microsoft.com/office/drawing/2014/main" id="{C4685410-BD37-43B1-8683-730F260E9A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3322" name="Freeform 10">
                <a:extLst>
                  <a:ext uri="{FF2B5EF4-FFF2-40B4-BE49-F238E27FC236}">
                    <a16:creationId xmlns:a16="http://schemas.microsoft.com/office/drawing/2014/main" id="{45E55945-7032-4E8C-9FF3-35839739533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3" name="Freeform 11">
                <a:extLst>
                  <a:ext uri="{FF2B5EF4-FFF2-40B4-BE49-F238E27FC236}">
                    <a16:creationId xmlns:a16="http://schemas.microsoft.com/office/drawing/2014/main" id="{5D8926CD-4C9E-439B-8AA5-7738473AF72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4" name="Freeform 12">
                <a:extLst>
                  <a:ext uri="{FF2B5EF4-FFF2-40B4-BE49-F238E27FC236}">
                    <a16:creationId xmlns:a16="http://schemas.microsoft.com/office/drawing/2014/main" id="{2DC2C002-554D-45CF-9444-BA8EAC6FBCE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5" name="Freeform 13">
                <a:extLst>
                  <a:ext uri="{FF2B5EF4-FFF2-40B4-BE49-F238E27FC236}">
                    <a16:creationId xmlns:a16="http://schemas.microsoft.com/office/drawing/2014/main" id="{9F8F2BBE-0399-4715-AD27-6DDA51E3062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6" name="Freeform 14">
                <a:extLst>
                  <a:ext uri="{FF2B5EF4-FFF2-40B4-BE49-F238E27FC236}">
                    <a16:creationId xmlns:a16="http://schemas.microsoft.com/office/drawing/2014/main" id="{8B413E68-070E-49BD-AA5C-0D726EBE620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7" name="Freeform 15">
                <a:extLst>
                  <a:ext uri="{FF2B5EF4-FFF2-40B4-BE49-F238E27FC236}">
                    <a16:creationId xmlns:a16="http://schemas.microsoft.com/office/drawing/2014/main" id="{391F38CC-3B6B-48EE-9B3E-5B6F64C4E8C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1014451D-128C-4A03-AD8F-F6D486A0943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50F02313-245B-4AF1-AD40-B9BA530CECB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13330" name="Rectangle 18">
            <a:extLst>
              <a:ext uri="{FF2B5EF4-FFF2-40B4-BE49-F238E27FC236}">
                <a16:creationId xmlns:a16="http://schemas.microsoft.com/office/drawing/2014/main" id="{82A4E775-2F50-47AE-BEDE-A5777E1037B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29C8D8F9-2403-4052-A1F8-BE28EE31D9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332" name="Rectangle 20">
            <a:extLst>
              <a:ext uri="{FF2B5EF4-FFF2-40B4-BE49-F238E27FC236}">
                <a16:creationId xmlns:a16="http://schemas.microsoft.com/office/drawing/2014/main" id="{6178BECE-14CE-4DFA-953C-D162126741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6183C2-17B0-4F79-AA3F-6A50EF836EA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26C64-053B-4980-B377-9C6C87D6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83C522-15C6-4543-9189-5A3D342A0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8D01B0-ED44-459A-AD76-FFEAF041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7357D3-36EB-4F4E-8F37-2EDB5BF2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9831A5-8F55-4BDB-8A8A-D584AFAB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F3194-A95C-4FEF-AD0C-ED9A1736E7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9635532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E2662E-09CA-48A9-BEF8-D9AF4E5662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28E01C-DE81-4125-82E1-CE668A460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7C525B-43D3-4F47-A5A8-E111CB5B1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0434FD-D260-40F8-A7E4-42B023FA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1CC85A-F8E3-413D-96B3-7170B8B4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DC3FB-A2CE-425E-9D71-88AEC9212A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2148665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6E7AF-B847-4ABD-8187-555ED0B35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AC1FBA-506B-475A-90C0-7A2C4FC6A86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74C53B-2D5D-490F-8FB0-D3D71A857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63C0FD9-501F-4EB9-8FD9-5A473468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158036-35C2-4FAC-9C36-72CF21CE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027F7C-BF37-45C7-AA80-845A849B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A5A15B-5883-42C5-87BB-F0AE827B44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4191486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8E0DA-7AE0-407F-9A9F-710AB026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A3EFDA-DC4F-4957-9EF7-E5342E8F2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8D5AE5-E8D8-49D5-8BF6-D5DA91DF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72429B-E620-405F-8B45-B8936CF3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E75BEF-E5BF-4F28-8F16-64294D6E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AFD99-ED9D-46F5-ACFF-B60B4A41A63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922064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C0C2AB-C996-44D8-B5AC-00A0B0800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C3361A-3B67-4932-87E7-EF8A2F35D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5804BF-D159-4A1C-A4DB-3FF8B33F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B7426F-560F-4C3C-ACAD-AAAEECC0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1C7AFA-A22D-4D54-9E01-8F318F13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9EB29-127F-4CEE-8B6F-9BDD2C0BE9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339454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2912D-E90C-426C-BF2F-2A02681A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1E536A-6F4F-4C20-BD82-AD6BE436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A2FC1B-508B-4AAD-B5DD-3F276310E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134F22-FE13-4633-89B4-F8BB4591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42FAB0-CD00-46A8-A9EA-FF7766699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C2A811-3BF8-486E-B594-85F9BB1F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8DC6-ABE5-44A3-9326-C3E3EDBF8C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631737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3CDD1-F527-4EFD-82B6-9192338C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AF6E9F-AA97-4B13-B853-B87F3DBF1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F047C0-403A-4A6E-96D1-00DDF31C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43CAC4-BDA9-46A2-B73F-1EC7E5C4B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03924F0-3D0D-4629-A919-FEB0A4749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2860336-79CE-40DD-AF15-D7E85DBF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97EF8E1-FCC5-432A-835F-622D4315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B40FA71-0CDA-4FE4-846F-0264D0AC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46730-89AF-4384-8A1D-389ADC8FF81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5622959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CD3DE-910E-4625-AC05-8C7D12EF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C904254-0D61-43E3-B39B-C50F0726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5990DC4-DF55-4C7C-958B-36B98164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988BC6B-61B2-4D69-AF23-B5B380DAB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95B9D-DD6C-4EB8-8528-2B7FC66C03B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1074965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9825DAC-12FB-45A5-A4F8-2B91502E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2EE486-75D8-453E-9803-DB94D2CF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AC9BCFC-31E7-49F1-9384-D5819C12B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CB8B9-FF62-4138-A453-82F7064E534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1219772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56608-5693-4B02-A378-7099EF99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C0D3B9-0DEA-4BCC-85CC-90F30EC3A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23A3F7-40FC-41F6-BB4A-7E337BDE0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2FB12C-B253-42E8-B363-8D106D79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484DEE-DD0E-402E-BC26-C59991D1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FF82C4-2E31-44C5-A3E6-CF472F03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765AE-28DD-4A25-BB36-137F7850E3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0421303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62DDE-046A-4C48-938B-8E03CC9F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3CD4E2C-3A21-4F43-A734-085C19A60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224FEF-6251-4CC3-AE22-5EF7D7FD9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728D27-F6AB-4ED8-A4F5-AF79C2FA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35DAEC-F4BC-4545-90F8-406ECA16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BB271E-F17E-4D9F-8545-0F6E76DD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9EC6D-D82B-42D6-878A-CBAAEFC7CA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0485741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66"/>
            </a:gs>
            <a:gs pos="100000">
              <a:srgbClr val="0000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DFAE8ABE-19A3-465A-9FF0-005BAD5CCCFE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291" name="Freeform 3">
              <a:extLst>
                <a:ext uri="{FF2B5EF4-FFF2-40B4-BE49-F238E27FC236}">
                  <a16:creationId xmlns:a16="http://schemas.microsoft.com/office/drawing/2014/main" id="{D90D87A7-DA71-481D-8A62-F3A11B4499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292" name="Freeform 4">
              <a:extLst>
                <a:ext uri="{FF2B5EF4-FFF2-40B4-BE49-F238E27FC236}">
                  <a16:creationId xmlns:a16="http://schemas.microsoft.com/office/drawing/2014/main" id="{E078C496-D73B-40D1-894D-C17811F98D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2293" name="Group 5">
              <a:extLst>
                <a:ext uri="{FF2B5EF4-FFF2-40B4-BE49-F238E27FC236}">
                  <a16:creationId xmlns:a16="http://schemas.microsoft.com/office/drawing/2014/main" id="{D5A6598C-2714-4426-8F93-261B6EB1C5B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294" name="Freeform 6">
                <a:extLst>
                  <a:ext uri="{FF2B5EF4-FFF2-40B4-BE49-F238E27FC236}">
                    <a16:creationId xmlns:a16="http://schemas.microsoft.com/office/drawing/2014/main" id="{B8CE0198-9100-4FE4-B732-C0A9E01EBD8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5" name="Freeform 7">
                <a:extLst>
                  <a:ext uri="{FF2B5EF4-FFF2-40B4-BE49-F238E27FC236}">
                    <a16:creationId xmlns:a16="http://schemas.microsoft.com/office/drawing/2014/main" id="{9F84EC3F-664D-4E00-9BD3-4C89351EB75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6" name="Freeform 8">
                <a:extLst>
                  <a:ext uri="{FF2B5EF4-FFF2-40B4-BE49-F238E27FC236}">
                    <a16:creationId xmlns:a16="http://schemas.microsoft.com/office/drawing/2014/main" id="{B22ABD4B-FC1F-4BF3-AEA2-DACDF09E99D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7" name="Freeform 9">
                <a:extLst>
                  <a:ext uri="{FF2B5EF4-FFF2-40B4-BE49-F238E27FC236}">
                    <a16:creationId xmlns:a16="http://schemas.microsoft.com/office/drawing/2014/main" id="{2906D1D2-5AA4-46DD-8348-52DE7CDC4FC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8" name="Freeform 10">
                <a:extLst>
                  <a:ext uri="{FF2B5EF4-FFF2-40B4-BE49-F238E27FC236}">
                    <a16:creationId xmlns:a16="http://schemas.microsoft.com/office/drawing/2014/main" id="{8A10BF5B-5274-40DC-9FEF-C29A6FD1112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9" name="Freeform 11">
                <a:extLst>
                  <a:ext uri="{FF2B5EF4-FFF2-40B4-BE49-F238E27FC236}">
                    <a16:creationId xmlns:a16="http://schemas.microsoft.com/office/drawing/2014/main" id="{125529B9-9124-4F68-8DF8-22365D60DE3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0" name="Freeform 12">
                <a:extLst>
                  <a:ext uri="{FF2B5EF4-FFF2-40B4-BE49-F238E27FC236}">
                    <a16:creationId xmlns:a16="http://schemas.microsoft.com/office/drawing/2014/main" id="{0686DA90-A3F8-4D83-97FB-D30CC29FC36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1" name="Freeform 13">
                <a:extLst>
                  <a:ext uri="{FF2B5EF4-FFF2-40B4-BE49-F238E27FC236}">
                    <a16:creationId xmlns:a16="http://schemas.microsoft.com/office/drawing/2014/main" id="{F2A1296E-3BB7-4DA9-9012-595217A0561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2" name="Freeform 14">
                <a:extLst>
                  <a:ext uri="{FF2B5EF4-FFF2-40B4-BE49-F238E27FC236}">
                    <a16:creationId xmlns:a16="http://schemas.microsoft.com/office/drawing/2014/main" id="{E37B8561-65AF-4917-B0FB-FCD2CB384C7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7CEA6789-5E89-41CB-8434-FB33B52C5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765C2423-8DD7-4FD4-96DA-692385304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2305" name="Rectangle 17">
            <a:extLst>
              <a:ext uri="{FF2B5EF4-FFF2-40B4-BE49-F238E27FC236}">
                <a16:creationId xmlns:a16="http://schemas.microsoft.com/office/drawing/2014/main" id="{EE9F7E4B-E0D3-451C-8323-317EF932E2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4A310BF6-A8F1-4511-9D36-BAC3FB8909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A975369B-E428-41F8-A8D7-67F35200BD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F5CB95-631D-427D-8484-EF1A01EB569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comb/>
  </p:transition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ermonárioColheita FUNDO">
            <a:extLst>
              <a:ext uri="{FF2B5EF4-FFF2-40B4-BE49-F238E27FC236}">
                <a16:creationId xmlns:a16="http://schemas.microsoft.com/office/drawing/2014/main" id="{A5F0BAD8-87F4-474B-BD11-30C5686F2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7" name="Picture 3" descr="Acnsion2">
            <a:extLst>
              <a:ext uri="{FF2B5EF4-FFF2-40B4-BE49-F238E27FC236}">
                <a16:creationId xmlns:a16="http://schemas.microsoft.com/office/drawing/2014/main" id="{73D67BBB-E182-434E-88E3-BB79C5824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" t="6134" r="8971" b="13678"/>
          <a:stretch>
            <a:fillRect/>
          </a:stretch>
        </p:blipFill>
        <p:spPr bwMode="auto">
          <a:xfrm>
            <a:off x="2436813" y="112713"/>
            <a:ext cx="4445000" cy="66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8" name="Rectangle 4">
            <a:extLst>
              <a:ext uri="{FF2B5EF4-FFF2-40B4-BE49-F238E27FC236}">
                <a16:creationId xmlns:a16="http://schemas.microsoft.com/office/drawing/2014/main" id="{901B0C69-F9E5-4C8B-810B-222358F08F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777162" cy="108108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pt-BR" altLang="pt-BR">
                <a:solidFill>
                  <a:srgbClr val="CC3300"/>
                </a:solidFill>
                <a:latin typeface="Arial Black" panose="020B0A04020102020204" pitchFamily="34" charset="0"/>
              </a:rPr>
              <a:t>PORQUE EM NENHUM OUTRO HÁ SALVAÇÃO.</a:t>
            </a:r>
          </a:p>
        </p:txBody>
      </p:sp>
      <p:sp>
        <p:nvSpPr>
          <p:cNvPr id="31749" name="WordArt 5">
            <a:extLst>
              <a:ext uri="{FF2B5EF4-FFF2-40B4-BE49-F238E27FC236}">
                <a16:creationId xmlns:a16="http://schemas.microsoft.com/office/drawing/2014/main" id="{FEC8D16C-F139-4BC2-9F8C-CB725DCEDEB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6509">
            <a:off x="2336800" y="1381125"/>
            <a:ext cx="44608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Mistral" panose="03090702030407020403" pitchFamily="66" charset="0"/>
              </a:rPr>
              <a:t>SÓ JESUS</a:t>
            </a:r>
          </a:p>
        </p:txBody>
      </p:sp>
      <p:pic>
        <p:nvPicPr>
          <p:cNvPr id="31750" name="Picture 6" descr="logo USB transparente">
            <a:extLst>
              <a:ext uri="{FF2B5EF4-FFF2-40B4-BE49-F238E27FC236}">
                <a16:creationId xmlns:a16="http://schemas.microsoft.com/office/drawing/2014/main" id="{AF2D3CE0-B645-47BB-BF17-1145F5AFD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6069013"/>
            <a:ext cx="1022350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94A0B44E-2A4B-4E1D-AE0B-0273B8539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453437" cy="2693988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just"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3600" b="1">
                <a:effectLst/>
                <a:latin typeface="Arial Unicode MS" pitchFamily="34" charset="-128"/>
              </a:rPr>
              <a:t>A mulher de nossa história padecia de uma grave enfermidade. Um fluxo de sangue que persistia já há doze anos. </a:t>
            </a:r>
          </a:p>
          <a:p>
            <a:pPr algn="just"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3600" b="1">
                <a:effectLst/>
                <a:latin typeface="Arial Unicode MS" pitchFamily="34" charset="-128"/>
              </a:rPr>
              <a:t>Estava condenada ao isolamento total.</a:t>
            </a:r>
          </a:p>
        </p:txBody>
      </p:sp>
      <p:sp>
        <p:nvSpPr>
          <p:cNvPr id="5124" name="WordArt 4">
            <a:extLst>
              <a:ext uri="{FF2B5EF4-FFF2-40B4-BE49-F238E27FC236}">
                <a16:creationId xmlns:a16="http://schemas.microsoft.com/office/drawing/2014/main" id="{EFA9F41E-50FA-4FEE-94CF-11778FB145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1989138"/>
            <a:ext cx="7200900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4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II. Um Castigo de Deus</a:t>
            </a:r>
          </a:p>
        </p:txBody>
      </p:sp>
      <p:sp>
        <p:nvSpPr>
          <p:cNvPr id="5126" name="Oval 6" descr="touch_of_faith_zoom22">
            <a:extLst>
              <a:ext uri="{FF2B5EF4-FFF2-40B4-BE49-F238E27FC236}">
                <a16:creationId xmlns:a16="http://schemas.microsoft.com/office/drawing/2014/main" id="{2EC3665C-2152-41D8-85C3-67EB9049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5EA5004-CB16-4BF1-8BB4-07E25C3DC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850" y="1809750"/>
            <a:ext cx="8801100" cy="5192713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just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3400">
                <a:effectLst/>
                <a:latin typeface="Arial Unicode MS" pitchFamily="34" charset="-128"/>
              </a:rPr>
              <a:t>Já havia padecido à mão de vários médicos. Só piorava.</a:t>
            </a:r>
          </a:p>
          <a:p>
            <a:pPr algn="just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3400">
                <a:effectLst/>
                <a:latin typeface="Arial Unicode MS" pitchFamily="34" charset="-128"/>
              </a:rPr>
              <a:t>A medicina da época era bastante rudimentar e supersticiosa. Tratada pelo método do susto ou pelo grão de cevada encontrado no excremento de uma mula branca.</a:t>
            </a:r>
          </a:p>
          <a:p>
            <a:pPr algn="just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3400">
                <a:latin typeface="Arial Unicode MS" pitchFamily="34" charset="-128"/>
              </a:rPr>
              <a:t>Não admira de que cada dia piorava o seu estado!</a:t>
            </a:r>
            <a:endParaRPr lang="pt-BR" altLang="pt-BR" sz="3400">
              <a:effectLst/>
              <a:latin typeface="Arial Unicode MS" pitchFamily="34" charset="-128"/>
            </a:endParaRPr>
          </a:p>
        </p:txBody>
      </p:sp>
      <p:sp>
        <p:nvSpPr>
          <p:cNvPr id="23556" name="Oval 4" descr="touch_of_faith_zoom22">
            <a:extLst>
              <a:ext uri="{FF2B5EF4-FFF2-40B4-BE49-F238E27FC236}">
                <a16:creationId xmlns:a16="http://schemas.microsoft.com/office/drawing/2014/main" id="{21A68762-D2C3-4A7B-B193-5250A1DE3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Oval 6" descr="touch_of_faith_zoom22">
            <a:extLst>
              <a:ext uri="{FF2B5EF4-FFF2-40B4-BE49-F238E27FC236}">
                <a16:creationId xmlns:a16="http://schemas.microsoft.com/office/drawing/2014/main" id="{66E33A05-4C8B-4D40-9D1D-507C09A72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58B3D9E1-C879-4D7B-800F-38D02E8F3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4475" y="1681163"/>
            <a:ext cx="8504238" cy="491648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just">
              <a:lnSpc>
                <a:spcPct val="95000"/>
              </a:lnSpc>
              <a:spcAft>
                <a:spcPct val="2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>
                <a:latin typeface="Arial Unicode MS" pitchFamily="34" charset="-128"/>
              </a:rPr>
              <a:t>Ela era considerada imunda pela lei judaica.</a:t>
            </a:r>
          </a:p>
          <a:p>
            <a:pPr algn="just">
              <a:lnSpc>
                <a:spcPct val="95000"/>
              </a:lnSpc>
              <a:spcAft>
                <a:spcPct val="2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>
                <a:latin typeface="Arial Unicode MS" pitchFamily="34" charset="-128"/>
              </a:rPr>
              <a:t>Estava tomada de frustração, vergonha, baixa auto-estima, medo e para completar, complexo de culpa.</a:t>
            </a:r>
          </a:p>
          <a:p>
            <a:pPr algn="just">
              <a:lnSpc>
                <a:spcPct val="95000"/>
              </a:lnSpc>
              <a:spcAft>
                <a:spcPct val="2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>
                <a:latin typeface="Arial Unicode MS" pitchFamily="34" charset="-128"/>
              </a:rPr>
              <a:t>A idéia de ser culpada diante de Deus, e de estar pagando pelos próprios pecados a atormentava intensamente.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 descr="touch_of_faith_zoom22">
            <a:extLst>
              <a:ext uri="{FF2B5EF4-FFF2-40B4-BE49-F238E27FC236}">
                <a16:creationId xmlns:a16="http://schemas.microsoft.com/office/drawing/2014/main" id="{EA1E50BD-178D-4165-8ECB-29927A70F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8D6A40-BE4C-4F97-875C-DD9D356E9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208963" cy="4392613"/>
          </a:xfrm>
        </p:spPr>
        <p:txBody>
          <a:bodyPr/>
          <a:lstStyle/>
          <a:p>
            <a:pPr marL="365125" indent="-365125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pt-BR" altLang="pt-BR" sz="3400">
                <a:latin typeface="Arial Unicode MS" pitchFamily="34" charset="-128"/>
              </a:rPr>
              <a:t>Apesar  de essa mulher estar sendo vítima de um ensino equivocado - numa coisa ela estava certa: ela era culpada diante de Deus, porque era uma pecadora.</a:t>
            </a:r>
          </a:p>
          <a:p>
            <a:pPr marL="365125" indent="-365125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pt-BR" altLang="pt-BR" sz="3400">
                <a:latin typeface="Arial Unicode MS" pitchFamily="34" charset="-128"/>
              </a:rPr>
              <a:t>Nem toda doença é resultado do pecado da pessoa. Nem é evidência do castigo de Deus.</a:t>
            </a:r>
          </a:p>
        </p:txBody>
      </p:sp>
      <p:sp>
        <p:nvSpPr>
          <p:cNvPr id="6149" name="WordArt 5">
            <a:extLst>
              <a:ext uri="{FF2B5EF4-FFF2-40B4-BE49-F238E27FC236}">
                <a16:creationId xmlns:a16="http://schemas.microsoft.com/office/drawing/2014/main" id="{FF60C9FD-F688-472F-9E4C-C0325D7B3B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8313" y="620713"/>
            <a:ext cx="5903912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III. Todos São Culpados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 descr="touch_of_faith_zoom22">
            <a:extLst>
              <a:ext uri="{FF2B5EF4-FFF2-40B4-BE49-F238E27FC236}">
                <a16:creationId xmlns:a16="http://schemas.microsoft.com/office/drawing/2014/main" id="{47BC027D-8927-49D7-89E8-AB34A7A87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7C7B41F-AFE0-4CC5-849D-6C2A867D5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353425" cy="4319587"/>
          </a:xfrm>
        </p:spPr>
        <p:txBody>
          <a:bodyPr/>
          <a:lstStyle/>
          <a:p>
            <a:pPr marL="365125" indent="-365125">
              <a:spcAft>
                <a:spcPct val="15000"/>
              </a:spcAft>
              <a:buFont typeface="Wingdings" panose="05000000000000000000" pitchFamily="2" charset="2"/>
              <a:buChar char="ð"/>
            </a:pPr>
            <a:r>
              <a:rPr lang="pt-BR" altLang="pt-BR" sz="3400" b="1">
                <a:latin typeface="Arial Unicode MS" pitchFamily="34" charset="-128"/>
              </a:rPr>
              <a:t>Mas em última instância todo ser humano é culpado.</a:t>
            </a:r>
          </a:p>
          <a:p>
            <a:pPr marL="365125" indent="-365125">
              <a:spcAft>
                <a:spcPct val="15000"/>
              </a:spcAft>
              <a:buFont typeface="Wingdings" panose="05000000000000000000" pitchFamily="2" charset="2"/>
              <a:buChar char="ð"/>
            </a:pPr>
            <a:r>
              <a:rPr lang="pt-BR" altLang="pt-BR" sz="3400" b="1">
                <a:latin typeface="Arial Unicode MS" pitchFamily="34" charset="-128"/>
              </a:rPr>
              <a:t>“A morte passou a todos os homens, porque todos pecaram.”</a:t>
            </a:r>
            <a:r>
              <a:rPr lang="pt-BR" altLang="pt-BR" sz="2600" b="1">
                <a:latin typeface="Arial Unicode MS" pitchFamily="34" charset="-128"/>
              </a:rPr>
              <a:t>Rom 5:12</a:t>
            </a:r>
          </a:p>
          <a:p>
            <a:pPr marL="365125" indent="-365125">
              <a:spcAft>
                <a:spcPct val="15000"/>
              </a:spcAft>
              <a:buFont typeface="Wingdings" panose="05000000000000000000" pitchFamily="2" charset="2"/>
              <a:buChar char="ð"/>
            </a:pPr>
            <a:r>
              <a:rPr lang="pt-BR" altLang="pt-BR" sz="3400" b="1">
                <a:latin typeface="Arial Unicode MS" pitchFamily="34" charset="-128"/>
              </a:rPr>
              <a:t>“O salário do pecado é a morte”. </a:t>
            </a:r>
            <a:r>
              <a:rPr lang="pt-BR" altLang="pt-BR" sz="2600" b="1">
                <a:latin typeface="Arial Unicode MS" pitchFamily="34" charset="-128"/>
              </a:rPr>
              <a:t>Rom 3:23</a:t>
            </a:r>
          </a:p>
          <a:p>
            <a:pPr marL="365125" indent="-365125">
              <a:spcAft>
                <a:spcPct val="15000"/>
              </a:spcAft>
              <a:buFont typeface="Wingdings" panose="05000000000000000000" pitchFamily="2" charset="2"/>
              <a:buChar char="ð"/>
            </a:pPr>
            <a:r>
              <a:rPr lang="pt-BR" altLang="pt-BR" sz="3400" b="1">
                <a:latin typeface="Arial Unicode MS" pitchFamily="34" charset="-128"/>
              </a:rPr>
              <a:t>Todos somos moralmente culpados, e merecemos a morte</a:t>
            </a:r>
          </a:p>
        </p:txBody>
      </p:sp>
      <p:sp>
        <p:nvSpPr>
          <p:cNvPr id="25604" name="WordArt 4">
            <a:extLst>
              <a:ext uri="{FF2B5EF4-FFF2-40B4-BE49-F238E27FC236}">
                <a16:creationId xmlns:a16="http://schemas.microsoft.com/office/drawing/2014/main" id="{AE1EC2CF-56AD-4F87-A6EE-33CE479729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5976937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III. Todos São Culpados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4A8509C9-4F3D-4B7F-8B96-3CF09CCF5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424862" cy="4465638"/>
          </a:xfrm>
        </p:spPr>
        <p:txBody>
          <a:bodyPr/>
          <a:lstStyle/>
          <a:p>
            <a:pPr marL="365125" indent="-365125"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/>
              <a:t>Só há uma forma de nossa dívida ser paga: “Sem derramamento de sangue não há remissão de pecados”. </a:t>
            </a:r>
            <a:r>
              <a:rPr lang="pt-BR" altLang="pt-BR" sz="2400"/>
              <a:t>(Heb. 9:22)</a:t>
            </a:r>
          </a:p>
          <a:p>
            <a:pPr marL="365125" indent="-365125"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/>
              <a:t>Deus providenciou para nós o pagamento de nossa dívida.</a:t>
            </a:r>
          </a:p>
          <a:p>
            <a:pPr marL="365125" indent="-365125"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/>
              <a:t>“Cristo nos resgatou da maldição da lei, fazendo-se Ele próprio maldição em nosso lugar.” </a:t>
            </a:r>
            <a:r>
              <a:rPr lang="pt-BR" altLang="pt-BR" sz="2400"/>
              <a:t>(Gal. 3:13)</a:t>
            </a:r>
          </a:p>
        </p:txBody>
      </p:sp>
      <p:sp>
        <p:nvSpPr>
          <p:cNvPr id="7172" name="WordArt 4">
            <a:extLst>
              <a:ext uri="{FF2B5EF4-FFF2-40B4-BE49-F238E27FC236}">
                <a16:creationId xmlns:a16="http://schemas.microsoft.com/office/drawing/2014/main" id="{21011F29-2DAD-42CA-9731-46880275F0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549275"/>
            <a:ext cx="5903913" cy="792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IV. A Solução Divina</a:t>
            </a:r>
          </a:p>
        </p:txBody>
      </p:sp>
      <p:sp>
        <p:nvSpPr>
          <p:cNvPr id="7174" name="Oval 6" descr="touch_of_faith_zoom22">
            <a:extLst>
              <a:ext uri="{FF2B5EF4-FFF2-40B4-BE49-F238E27FC236}">
                <a16:creationId xmlns:a16="http://schemas.microsoft.com/office/drawing/2014/main" id="{D80D5102-EC28-49FD-9D02-B1F734578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9C37EBD6-F7A0-4BB8-8BF9-8841C0F4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750" y="2017713"/>
            <a:ext cx="8743950" cy="43608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Cristo satisfez a justiça que a lei exigia. “ A lei de Jeová, o fundamento de seu governo no céu e na terra, era tão sagrada como Ele próprio.” </a:t>
            </a:r>
            <a:r>
              <a:rPr lang="pt-BR" altLang="pt-BR" sz="2600"/>
              <a:t>(HR 46-48)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A cruz resolveu o problema de como Deus ser justo e misericordioso ao mesmo tempo. </a:t>
            </a:r>
            <a:r>
              <a:rPr lang="pt-BR" altLang="pt-BR" sz="2600"/>
              <a:t>(Rom. 3:26)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Jesus exclamou na sua última agonia “Está Consumado”.</a:t>
            </a:r>
          </a:p>
        </p:txBody>
      </p:sp>
      <p:sp>
        <p:nvSpPr>
          <p:cNvPr id="8197" name="Oval 5" descr="touch_of_faith_zoom22">
            <a:extLst>
              <a:ext uri="{FF2B5EF4-FFF2-40B4-BE49-F238E27FC236}">
                <a16:creationId xmlns:a16="http://schemas.microsoft.com/office/drawing/2014/main" id="{41B51516-6A49-422D-BBF9-388155B9A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Oval 3" descr="touch_of_faith_zoom22">
            <a:extLst>
              <a:ext uri="{FF2B5EF4-FFF2-40B4-BE49-F238E27FC236}">
                <a16:creationId xmlns:a16="http://schemas.microsoft.com/office/drawing/2014/main" id="{21F810E6-D135-4E85-BD5C-FA99D1C0B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8AE7040-EA82-4118-815C-EED28E5D5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625" y="1416050"/>
            <a:ext cx="8855075" cy="52911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A expressão do grego é Telestei e significa “Pago!” ou “Está Pago!”. 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É semelhante ao carimbo que alguns caixas colocam hoje nas notas de compra após o pagamento.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A humanidade foi redimida para sempre.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sz="3400"/>
              <a:t>Porém, a morte de Cristo somente elimina a culpa do pecador que crê em Cristo e confessa seus pecados em arrependimento.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8CA0BA29-54D6-4145-A2A7-4451EE98E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81988" cy="1296987"/>
          </a:xfrm>
        </p:spPr>
        <p:txBody>
          <a:bodyPr/>
          <a:lstStyle/>
          <a:p>
            <a:pPr marL="365125" indent="-365125">
              <a:buFont typeface="Wingdings" panose="05000000000000000000" pitchFamily="2" charset="2"/>
              <a:buChar char="v"/>
            </a:pPr>
            <a:r>
              <a:rPr lang="pt-BR" altLang="pt-BR"/>
              <a:t>Sua vida e caráter santos substitui o nosso caráter.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7217B85E-6CE2-4211-A9F7-D8DDBE5E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500438"/>
            <a:ext cx="8424863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179388" indent="11113" algn="l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lvl="1" algn="ctr">
              <a:buFontTx/>
              <a:buNone/>
            </a:pPr>
            <a:r>
              <a:rPr lang="pt-BR" altLang="pt-BR" sz="4000">
                <a:solidFill>
                  <a:srgbClr val="FFFF00"/>
                </a:solidFill>
                <a:effectLst/>
                <a:latin typeface="Script MT Bold" panose="03040602040607080904" pitchFamily="66" charset="0"/>
              </a:rPr>
              <a:t>“A justiça de Cristo é aceita em lugar do fracasso do homem. Deus recebe, perdoa, justifica a alma arrependida e crente, trata-a como se fosse justa e ama-a tal qual ama Seu filho”.</a:t>
            </a:r>
            <a:r>
              <a:rPr lang="pt-BR" altLang="pt-BR" sz="3600">
                <a:solidFill>
                  <a:srgbClr val="FFFF00"/>
                </a:solidFill>
                <a:effectLst/>
                <a:latin typeface="Script MT Bold" panose="03040602040607080904" pitchFamily="66" charset="0"/>
              </a:rPr>
              <a:t> </a:t>
            </a:r>
            <a:r>
              <a:rPr lang="pt-BR" altLang="pt-BR" sz="1600">
                <a:solidFill>
                  <a:srgbClr val="FFFF00"/>
                </a:solidFill>
                <a:effectLst/>
                <a:latin typeface="Arial Unicode MS" pitchFamily="34" charset="-128"/>
              </a:rPr>
              <a:t>(ME vol. I, 367)</a:t>
            </a:r>
          </a:p>
        </p:txBody>
      </p:sp>
      <p:sp>
        <p:nvSpPr>
          <p:cNvPr id="9223" name="Oval 7" descr="touch_of_faith_zoom22">
            <a:extLst>
              <a:ext uri="{FF2B5EF4-FFF2-40B4-BE49-F238E27FC236}">
                <a16:creationId xmlns:a16="http://schemas.microsoft.com/office/drawing/2014/main" id="{5DA8F921-3EFC-4964-B93E-82A84AB33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F80438C6-5F42-49CC-AD89-CBB215E65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997200"/>
            <a:ext cx="8208962" cy="316865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sz="4800">
                <a:solidFill>
                  <a:srgbClr val="FFFF00"/>
                </a:solidFill>
                <a:latin typeface="Script MT Bold" panose="03040602040607080904" pitchFamily="66" charset="0"/>
              </a:rPr>
              <a:t>“ Deus nos perdoa e nos aceita novamente em Sua presença, como se nunca houvéssemos pecado”. </a:t>
            </a:r>
            <a:r>
              <a:rPr lang="pt-BR" altLang="pt-BR" sz="2800">
                <a:solidFill>
                  <a:srgbClr val="FFFF00"/>
                </a:solidFill>
                <a:latin typeface="Arial Unicode MS" pitchFamily="34" charset="-128"/>
              </a:rPr>
              <a:t>(CC, 62)</a:t>
            </a:r>
          </a:p>
        </p:txBody>
      </p:sp>
      <p:sp>
        <p:nvSpPr>
          <p:cNvPr id="18436" name="Oval 4" descr="touch_of_faith_zoom22">
            <a:extLst>
              <a:ext uri="{FF2B5EF4-FFF2-40B4-BE49-F238E27FC236}">
                <a16:creationId xmlns:a16="http://schemas.microsoft.com/office/drawing/2014/main" id="{A86C43CA-80F6-4725-BC6B-D578A85AB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2592388" cy="18002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C7A9314-908E-4D42-B043-FB230C42F4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9563" y="4733925"/>
            <a:ext cx="8569325" cy="1557338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pt-BR" altLang="pt-BR" sz="2800">
                <a:solidFill>
                  <a:srgbClr val="FFFF00"/>
                </a:solidFill>
                <a:latin typeface="Script MT Bold" panose="03040602040607080904" pitchFamily="66" charset="0"/>
              </a:rPr>
              <a:t>“</a:t>
            </a:r>
            <a:r>
              <a:rPr lang="pt-BR" altLang="pt-BR" sz="4400">
                <a:solidFill>
                  <a:srgbClr val="FFFF00"/>
                </a:solidFill>
                <a:latin typeface="Script MT Bold" panose="03040602040607080904" pitchFamily="66" charset="0"/>
              </a:rPr>
              <a:t>E Ele lhe disse: Filha, a tua fé te salvou; vai-te em paz, e fica livre do teu mal.”</a:t>
            </a:r>
            <a:r>
              <a:rPr lang="pt-BR" altLang="pt-BR">
                <a:solidFill>
                  <a:srgbClr val="FFFF00"/>
                </a:solidFill>
                <a:latin typeface="Script MT Bold" panose="03040602040607080904" pitchFamily="66" charset="0"/>
              </a:rPr>
              <a:t>Marc 5:39</a:t>
            </a:r>
          </a:p>
        </p:txBody>
      </p:sp>
      <p:sp>
        <p:nvSpPr>
          <p:cNvPr id="2056" name="WordArt 8">
            <a:extLst>
              <a:ext uri="{FF2B5EF4-FFF2-40B4-BE49-F238E27FC236}">
                <a16:creationId xmlns:a16="http://schemas.microsoft.com/office/drawing/2014/main" id="{19B8ADF6-15AF-4126-8E2E-3E36881FA9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27313" y="1052513"/>
            <a:ext cx="61214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C9FCB"/>
                    </a:gs>
                    <a:gs pos="13000">
                      <a:srgbClr val="F8B049">
                        <a:alpha val="96620"/>
                      </a:srgbClr>
                    </a:gs>
                    <a:gs pos="21001">
                      <a:srgbClr val="F8B049">
                        <a:alpha val="94540"/>
                      </a:srgbClr>
                    </a:gs>
                    <a:gs pos="63000">
                      <a:srgbClr val="FEE7F2">
                        <a:alpha val="83620"/>
                      </a:srgbClr>
                    </a:gs>
                    <a:gs pos="67000">
                      <a:srgbClr val="F952A0">
                        <a:alpha val="82580"/>
                      </a:srgbClr>
                    </a:gs>
                    <a:gs pos="69000">
                      <a:srgbClr val="C50849">
                        <a:alpha val="82060"/>
                      </a:srgbClr>
                    </a:gs>
                    <a:gs pos="82001">
                      <a:srgbClr val="B43E85">
                        <a:alpha val="78680"/>
                      </a:srgbClr>
                    </a:gs>
                    <a:gs pos="100000">
                      <a:srgbClr val="F8B049">
                        <a:alpha val="74001"/>
                      </a:srgbClr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chemeClr val="bg1"/>
                  </a:outerShdw>
                </a:effectLst>
                <a:latin typeface="Arial Black" panose="020B0A04020102020204" pitchFamily="34" charset="0"/>
              </a:rPr>
              <a:t>VAI-TE EM PAZ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C7121C9A-2334-451B-82A0-64B87877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208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BR" altLang="pt-BR" sz="3600">
                <a:latin typeface="Arial Black" panose="020B0A04020102020204" pitchFamily="34" charset="0"/>
              </a:rPr>
              <a:t>TEMA 1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5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val 2" descr="touch_of_faith_zoom22">
            <a:extLst>
              <a:ext uri="{FF2B5EF4-FFF2-40B4-BE49-F238E27FC236}">
                <a16:creationId xmlns:a16="http://schemas.microsoft.com/office/drawing/2014/main" id="{37E4D531-50B5-4769-B714-7680B28A1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2592388" cy="18002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699" name="WordArt 3">
            <a:extLst>
              <a:ext uri="{FF2B5EF4-FFF2-40B4-BE49-F238E27FC236}">
                <a16:creationId xmlns:a16="http://schemas.microsoft.com/office/drawing/2014/main" id="{2F3AD667-F1A4-4E83-99D8-0CE9658AF90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1350" y="244475"/>
            <a:ext cx="4362450" cy="663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CONCLUSÃO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B914C664-BC2F-42C4-A126-AA1A6705F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1349375"/>
            <a:ext cx="8424862" cy="496887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625475" indent="-350838">
              <a:spcAft>
                <a:spcPct val="20000"/>
              </a:spcAft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</a:rPr>
              <a:t>“</a:t>
            </a:r>
            <a:r>
              <a:rPr lang="pt-BR" altLang="pt-BR" sz="3600" b="1">
                <a:effectLst/>
                <a:latin typeface="Arial Unicode MS" pitchFamily="34" charset="-128"/>
              </a:rPr>
              <a:t>Quem me tocou?” Marc 5:31</a:t>
            </a:r>
          </a:p>
          <a:p>
            <a:pPr marL="625475" indent="-350838">
              <a:spcAft>
                <a:spcPct val="20000"/>
              </a:spcAft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  <a:latin typeface="Arial Unicode MS" pitchFamily="34" charset="-128"/>
              </a:rPr>
              <a:t>	Jesus sabia quem o havia tocado. </a:t>
            </a:r>
          </a:p>
          <a:p>
            <a:pPr marL="625475" indent="-350838">
              <a:spcAft>
                <a:spcPct val="20000"/>
              </a:spcAft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  <a:latin typeface="Arial Unicode MS" pitchFamily="34" charset="-128"/>
              </a:rPr>
              <a:t>	Mas algo mais tinha que ser feito.</a:t>
            </a:r>
          </a:p>
          <a:p>
            <a:pPr marL="625475" indent="-350838">
              <a:spcAft>
                <a:spcPct val="20000"/>
              </a:spcAft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  <a:latin typeface="Arial Unicode MS" pitchFamily="34" charset="-128"/>
              </a:rPr>
              <a:t> Jesus não queria curá-la apenas       fisicamente.</a:t>
            </a:r>
          </a:p>
          <a:p>
            <a:pPr marL="625475" indent="-350838">
              <a:spcAft>
                <a:spcPct val="20000"/>
              </a:spcAft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  <a:latin typeface="Arial Unicode MS" pitchFamily="34" charset="-128"/>
              </a:rPr>
              <a:t>Queria ajudá-la publicamente a libertar-se do complexo de culpa.</a:t>
            </a:r>
          </a:p>
          <a:p>
            <a:pPr marL="1181100" lvl="1">
              <a:spcAft>
                <a:spcPct val="20000"/>
              </a:spcAft>
              <a:buFontTx/>
              <a:buNone/>
              <a:tabLst>
                <a:tab pos="715963" algn="l"/>
                <a:tab pos="898525" algn="l"/>
              </a:tabLst>
            </a:pPr>
            <a:endParaRPr lang="pt-BR" altLang="pt-BR" sz="3200" b="1">
              <a:effectLst/>
              <a:latin typeface="Arial Unicode MS" pitchFamily="34" charset="-128"/>
            </a:endParaRPr>
          </a:p>
          <a:p>
            <a:pPr marL="625475" indent="-350838">
              <a:spcAft>
                <a:spcPct val="20000"/>
              </a:spcAft>
              <a:buFont typeface="Wingdings" panose="05000000000000000000" pitchFamily="2" charset="2"/>
              <a:buNone/>
              <a:tabLst>
                <a:tab pos="715963" algn="l"/>
                <a:tab pos="898525" algn="l"/>
              </a:tabLst>
            </a:pPr>
            <a:r>
              <a:rPr lang="pt-BR" altLang="pt-BR" sz="3600" b="1">
                <a:effectLst/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Oval 3" descr="touch_of_faith_zoom22">
            <a:extLst>
              <a:ext uri="{FF2B5EF4-FFF2-40B4-BE49-F238E27FC236}">
                <a16:creationId xmlns:a16="http://schemas.microsoft.com/office/drawing/2014/main" id="{4C0488D1-8C76-43C3-8878-45E23FD43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2592388" cy="18002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28" name="WordArt 4">
            <a:extLst>
              <a:ext uri="{FF2B5EF4-FFF2-40B4-BE49-F238E27FC236}">
                <a16:creationId xmlns:a16="http://schemas.microsoft.com/office/drawing/2014/main" id="{310B8C3D-AF25-4247-AF2E-0233F55AF8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1350" y="244475"/>
            <a:ext cx="4362450" cy="663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CONCLUSÃO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B767952E-EFA8-4E59-B070-C1A104DC8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908050"/>
            <a:ext cx="8361362" cy="56896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indent="-68263">
              <a:spcAft>
                <a:spcPct val="20000"/>
              </a:spcAft>
              <a:buFont typeface="Wingdings" panose="05000000000000000000" pitchFamily="2" charset="2"/>
              <a:buNone/>
              <a:tabLst>
                <a:tab pos="715963" algn="l"/>
                <a:tab pos="898525" algn="l"/>
              </a:tabLst>
            </a:pPr>
            <a:endParaRPr lang="pt-BR" altLang="pt-BR" sz="4000" b="1">
              <a:effectLst/>
              <a:latin typeface="Arial Unicode MS" pitchFamily="34" charset="-128"/>
            </a:endParaRPr>
          </a:p>
          <a:p>
            <a:pPr indent="-68263">
              <a:spcAft>
                <a:spcPct val="20000"/>
              </a:spcAft>
              <a:buFont typeface="Wingdings" panose="05000000000000000000" pitchFamily="2" charset="2"/>
              <a:buNone/>
              <a:tabLst>
                <a:tab pos="715963" algn="l"/>
                <a:tab pos="898525" algn="l"/>
              </a:tabLst>
            </a:pPr>
            <a:r>
              <a:rPr lang="pt-BR" altLang="pt-BR" sz="4000" b="1">
                <a:effectLst/>
                <a:latin typeface="Arial Unicode MS" pitchFamily="34" charset="-128"/>
              </a:rPr>
              <a:t> - Jesus a chama de Filha!</a:t>
            </a:r>
          </a:p>
          <a:p>
            <a:pPr indent="-68263">
              <a:spcAft>
                <a:spcPct val="20000"/>
              </a:spcAft>
              <a:buFont typeface="Wingdings" panose="05000000000000000000" pitchFamily="2" charset="2"/>
              <a:buNone/>
              <a:tabLst>
                <a:tab pos="715963" algn="l"/>
                <a:tab pos="898525" algn="l"/>
              </a:tabLst>
            </a:pPr>
            <a:r>
              <a:rPr lang="pt-BR" altLang="pt-BR" sz="4000" b="1">
                <a:effectLst/>
                <a:latin typeface="Arial Unicode MS" pitchFamily="34" charset="-128"/>
              </a:rPr>
              <a:t> - A tua fé te salvou!</a:t>
            </a:r>
          </a:p>
          <a:p>
            <a:pPr indent="-68263">
              <a:spcAft>
                <a:spcPct val="20000"/>
              </a:spcAft>
              <a:buFont typeface="Wingdings" panose="05000000000000000000" pitchFamily="2" charset="2"/>
              <a:buNone/>
              <a:tabLst>
                <a:tab pos="715963" algn="l"/>
                <a:tab pos="898525" algn="l"/>
              </a:tabLst>
            </a:pPr>
            <a:r>
              <a:rPr lang="pt-BR" altLang="pt-BR" sz="4000" b="1">
                <a:effectLst/>
                <a:latin typeface="Arial Unicode MS" pitchFamily="34" charset="-128"/>
              </a:rPr>
              <a:t> - Vai-te em paz, e fica livre do teu mal! Dá  a ela a certeza do perdão, da aceitação. Remove a culpa!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DF0C7F68-762F-46DC-9982-A93F7153B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5661025"/>
            <a:ext cx="8424862" cy="6477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4400">
                <a:solidFill>
                  <a:srgbClr val="FFFF00"/>
                </a:solidFill>
                <a:latin typeface="Script MT Bold" panose="03040602040607080904" pitchFamily="66" charset="0"/>
              </a:rPr>
              <a:t> Em Cristo somos aceitos e redimidos.</a:t>
            </a:r>
          </a:p>
        </p:txBody>
      </p:sp>
      <p:sp>
        <p:nvSpPr>
          <p:cNvPr id="10245" name="Oval 5" descr="touch_of_faith_zoom22">
            <a:extLst>
              <a:ext uri="{FF2B5EF4-FFF2-40B4-BE49-F238E27FC236}">
                <a16:creationId xmlns:a16="http://schemas.microsoft.com/office/drawing/2014/main" id="{8BFF01FF-BEA0-41E8-AD13-4B30F6F57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2592388" cy="18002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46" name="WordArt 6">
            <a:extLst>
              <a:ext uri="{FF2B5EF4-FFF2-40B4-BE49-F238E27FC236}">
                <a16:creationId xmlns:a16="http://schemas.microsoft.com/office/drawing/2014/main" id="{4F62B8EC-9100-44C1-BFFD-32B95866F0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476250"/>
            <a:ext cx="3629025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ILUSTRAÇÃO: 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189858D-0979-48CB-A1DE-32EE27C5E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8135937" cy="3024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4588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pt-BR" altLang="pt-BR" b="1">
                <a:latin typeface="Arial Unicode MS" pitchFamily="34" charset="-128"/>
              </a:rPr>
              <a:t>A famosa atriz de Hollywood . “Não pensem que foi suicídio. Foi um assassinato. Eu fui morta por um criminoso muito cruel, o complexo de culpa. E espero que ele seja encontrado e eliminado o quanto antes, para que não venha a fazer mais vítimas”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 descr="touch_of_faith_zoom22">
            <a:extLst>
              <a:ext uri="{FF2B5EF4-FFF2-40B4-BE49-F238E27FC236}">
                <a16:creationId xmlns:a16="http://schemas.microsoft.com/office/drawing/2014/main" id="{9BA68672-AF94-4FD4-858B-BC4BD6415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2592388" cy="18002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C259D06-6D43-4E60-AAE7-CA43B1458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0" y="1731963"/>
            <a:ext cx="8534400" cy="474345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b="1">
                <a:effectLst/>
                <a:latin typeface="Arial Unicode MS" pitchFamily="34" charset="-128"/>
              </a:rPr>
              <a:t>“... Seu caráter é aceito em lugar do nosso, de modo que, quando Deus nos contempla, Ele vê não as manchas ou deformidades do pecado, mas o santo e perfeito caráter de Seu próprio Filho.” </a:t>
            </a:r>
            <a:r>
              <a:rPr lang="pt-BR" altLang="pt-BR" sz="2400" b="1">
                <a:effectLst/>
                <a:latin typeface="Arial Unicode MS" pitchFamily="34" charset="-128"/>
              </a:rPr>
              <a:t>(PJ 312)</a:t>
            </a:r>
          </a:p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pt-BR" altLang="pt-BR" b="1">
                <a:effectLst/>
                <a:latin typeface="Arial Unicode MS" pitchFamily="34" charset="-128"/>
              </a:rPr>
              <a:t>“Não devemos estar ansiosos acerca do que Cristo  e Deus pensam de nós, mas do que Deus pensa de Cristo, nosso substituto.”   </a:t>
            </a:r>
            <a:r>
              <a:rPr lang="pt-BR" altLang="pt-BR" sz="2400" b="1">
                <a:effectLst/>
                <a:latin typeface="Arial Unicode MS" pitchFamily="34" charset="-128"/>
              </a:rPr>
              <a:t>(ME Vol 2 pág. 32 e 33)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Figura89">
            <a:extLst>
              <a:ext uri="{FF2B5EF4-FFF2-40B4-BE49-F238E27FC236}">
                <a16:creationId xmlns:a16="http://schemas.microsoft.com/office/drawing/2014/main" id="{6531E153-8D1F-4C92-9356-9D956EBE615F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8575"/>
            <a:ext cx="9144000" cy="6886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54756F42-3D7C-4FCB-863D-85EB127B62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3889375" cy="496728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rgbClr val="FFFF00"/>
                </a:solidFill>
                <a:latin typeface="Script MT Bold" panose="03040602040607080904" pitchFamily="66" charset="0"/>
              </a:rPr>
              <a:t>Venha a Deus com fé. Peça-lhe que o aceite e perdoe em nome de Jesus. Você vai ouvir no fundo da alma a voz de Deus dizendo: “Filho, a tua fé te salvou; Vai-te em paz, e fica livre do teu mal.”</a:t>
            </a:r>
          </a:p>
          <a:p>
            <a:pPr algn="ctr">
              <a:buFont typeface="Wingdings" panose="05000000000000000000" pitchFamily="2" charset="2"/>
              <a:buNone/>
            </a:pPr>
            <a:br>
              <a:rPr lang="pt-BR" altLang="pt-BR" b="1">
                <a:solidFill>
                  <a:srgbClr val="FFFF00"/>
                </a:solidFill>
                <a:latin typeface="Script MT Bold" panose="03040602040607080904" pitchFamily="66" charset="0"/>
              </a:rPr>
            </a:br>
            <a:endParaRPr lang="pt-BR" altLang="pt-BR" b="1">
              <a:solidFill>
                <a:srgbClr val="FFFF00"/>
              </a:solidFill>
              <a:latin typeface="Script MT Bold" panose="03040602040607080904" pitchFamily="66" charset="0"/>
            </a:endParaRPr>
          </a:p>
        </p:txBody>
      </p:sp>
      <p:sp>
        <p:nvSpPr>
          <p:cNvPr id="20483" name="WordArt 3">
            <a:extLst>
              <a:ext uri="{FF2B5EF4-FFF2-40B4-BE49-F238E27FC236}">
                <a16:creationId xmlns:a16="http://schemas.microsoft.com/office/drawing/2014/main" id="{217C2474-A55E-408F-B910-2593AF0593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3167063" cy="649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APELO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B7EB053-A1E6-4FAD-AC68-7BB711542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5665787" cy="1331913"/>
          </a:xfrm>
        </p:spPr>
        <p:txBody>
          <a:bodyPr/>
          <a:lstStyle/>
          <a:p>
            <a:r>
              <a:rPr lang="pt-BR" altLang="pt-BR" sz="6000"/>
              <a:t>INTRODUÇÃO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090D286-D090-4B69-8DCC-99DEB7453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064500" cy="3024188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533400" indent="-533400" algn="ctr">
              <a:buFont typeface="Wingdings" panose="05000000000000000000" pitchFamily="2" charset="2"/>
              <a:buNone/>
            </a:pPr>
            <a:r>
              <a:rPr lang="pt-BR" altLang="pt-BR" sz="4400" b="1">
                <a:latin typeface="Arial Unicode MS" pitchFamily="34" charset="-128"/>
              </a:rPr>
              <a:t>Há comumente  dois posicionamentos bem opostos em relação a Deus:</a:t>
            </a:r>
          </a:p>
          <a:p>
            <a:pPr marL="533400" indent="-533400" algn="ctr">
              <a:buFont typeface="Wingdings" panose="05000000000000000000" pitchFamily="2" charset="2"/>
              <a:buNone/>
            </a:pPr>
            <a:r>
              <a:rPr lang="pt-BR" altLang="pt-BR" sz="4000" b="1">
                <a:latin typeface="Arial Unicode MS" pitchFamily="34" charset="-128"/>
              </a:rPr>
              <a:t> </a:t>
            </a:r>
          </a:p>
        </p:txBody>
      </p:sp>
      <p:sp>
        <p:nvSpPr>
          <p:cNvPr id="3076" name="Oval 4" descr="touch_of_faith_zoom22">
            <a:extLst>
              <a:ext uri="{FF2B5EF4-FFF2-40B4-BE49-F238E27FC236}">
                <a16:creationId xmlns:a16="http://schemas.microsoft.com/office/drawing/2014/main" id="{143F4684-DAA8-49D0-BD1D-AF7AFDEB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F0873A42-7DE0-40FC-815B-EF3111F64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3213100"/>
            <a:ext cx="7559675" cy="3024188"/>
          </a:xfrm>
        </p:spPr>
        <p:txBody>
          <a:bodyPr/>
          <a:lstStyle/>
          <a:p>
            <a:pPr marL="533400" indent="-533400" algn="just">
              <a:buFont typeface="Wingdings" panose="05000000000000000000" pitchFamily="2" charset="2"/>
              <a:buNone/>
            </a:pPr>
            <a:r>
              <a:rPr lang="pt-BR" altLang="pt-BR" sz="3600" b="1">
                <a:latin typeface="Arial Unicode MS" pitchFamily="34" charset="-128"/>
              </a:rPr>
              <a:t>1. </a:t>
            </a:r>
            <a:r>
              <a:rPr lang="pt-BR" altLang="pt-BR" sz="3600" b="1">
                <a:solidFill>
                  <a:srgbClr val="FFFF00"/>
                </a:solidFill>
                <a:latin typeface="Arial Unicode MS" pitchFamily="34" charset="-128"/>
              </a:rPr>
              <a:t>A indiferença</a:t>
            </a:r>
            <a:r>
              <a:rPr lang="pt-BR" altLang="pt-BR" b="1">
                <a:latin typeface="Arial Unicode MS" pitchFamily="34" charset="-128"/>
              </a:rPr>
              <a:t> – A pessoa não se preocupa com o que Deus pensa sobre ela. A vontade de Deus não lhe interessa. Os indiferentes não permitem ser salvos.</a:t>
            </a:r>
          </a:p>
        </p:txBody>
      </p:sp>
      <p:sp>
        <p:nvSpPr>
          <p:cNvPr id="14342" name="Oval 6" descr="touch_of_faith_zoom22">
            <a:extLst>
              <a:ext uri="{FF2B5EF4-FFF2-40B4-BE49-F238E27FC236}">
                <a16:creationId xmlns:a16="http://schemas.microsoft.com/office/drawing/2014/main" id="{EF2B5730-F5D1-4F37-A24C-DDA04D3E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Oval 4" descr="touch_of_faith_zoom22">
            <a:extLst>
              <a:ext uri="{FF2B5EF4-FFF2-40B4-BE49-F238E27FC236}">
                <a16:creationId xmlns:a16="http://schemas.microsoft.com/office/drawing/2014/main" id="{37F05C0D-5B6C-4048-B635-8F3317440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34C85AC-4387-4902-8839-3FCCF7567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0975" y="588963"/>
            <a:ext cx="6407150" cy="312737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533400" indent="-533400" algn="just">
              <a:buFont typeface="Wingdings" panose="05000000000000000000" pitchFamily="2" charset="2"/>
              <a:buNone/>
            </a:pPr>
            <a:r>
              <a:rPr lang="pt-BR" altLang="pt-BR" b="1">
                <a:latin typeface="Arial Unicode MS" pitchFamily="34" charset="-128"/>
              </a:rPr>
              <a:t>2.</a:t>
            </a:r>
            <a:r>
              <a:rPr lang="pt-BR" altLang="pt-BR" b="1">
                <a:solidFill>
                  <a:srgbClr val="FFFF00"/>
                </a:solidFill>
                <a:effectLst/>
                <a:latin typeface="Arial Unicode MS" pitchFamily="34" charset="-128"/>
              </a:rPr>
              <a:t>	</a:t>
            </a:r>
            <a:r>
              <a:rPr lang="pt-BR" altLang="pt-BR" sz="3600" b="1">
                <a:solidFill>
                  <a:srgbClr val="FFFF00"/>
                </a:solidFill>
                <a:effectLst/>
                <a:latin typeface="Arial Unicode MS" pitchFamily="34" charset="-128"/>
              </a:rPr>
              <a:t>O sentimento de culpa</a:t>
            </a:r>
            <a:r>
              <a:rPr lang="pt-BR" altLang="pt-BR" b="1">
                <a:latin typeface="Arial Unicode MS" pitchFamily="34" charset="-128"/>
              </a:rPr>
              <a:t> – A pessoa vive atormentada em profundo desespero, tomada pelo senso de culpa. Falta uma experiência pessoal e intima com Deus.   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4E7A66B3-12DC-4DCA-B9C8-F0B4560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4792663"/>
            <a:ext cx="8780463" cy="178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pt-BR" altLang="pt-BR" sz="3900" b="1">
                <a:solidFill>
                  <a:srgbClr val="FFFF00"/>
                </a:solidFill>
                <a:latin typeface="Script MT Bold" panose="03040602040607080904" pitchFamily="66" charset="0"/>
              </a:rPr>
              <a:t>Era o caso da mulher desta história. Ela achava que sua enfermidade era um castigo de Deus por algum pecado que cometeu.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Oval 6" descr="touch_of_faith_zoom22">
            <a:extLst>
              <a:ext uri="{FF2B5EF4-FFF2-40B4-BE49-F238E27FC236}">
                <a16:creationId xmlns:a16="http://schemas.microsoft.com/office/drawing/2014/main" id="{C4D635E1-97A2-47D3-8DCD-15FDAF161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10F9061-1CFC-4693-93B8-AC9FFF110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429000"/>
            <a:ext cx="7921625" cy="3095625"/>
          </a:xfrm>
        </p:spPr>
        <p:txBody>
          <a:bodyPr/>
          <a:lstStyle/>
          <a:p>
            <a:pPr marL="625475" indent="-625475"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  <a:tabLst>
                <a:tab pos="625475" algn="l"/>
              </a:tabLst>
            </a:pPr>
            <a:r>
              <a:rPr lang="pt-BR" altLang="pt-BR" sz="4000">
                <a:latin typeface="Arial Unicode MS" pitchFamily="34" charset="-128"/>
              </a:rPr>
              <a:t>Jesus estava em Cafarnaum.</a:t>
            </a:r>
          </a:p>
          <a:p>
            <a:pPr marL="625475" indent="-625475"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  <a:tabLst>
                <a:tab pos="625475" algn="l"/>
              </a:tabLst>
            </a:pPr>
            <a:r>
              <a:rPr lang="pt-BR" altLang="pt-BR" sz="4000">
                <a:latin typeface="Arial Unicode MS" pitchFamily="34" charset="-128"/>
              </a:rPr>
              <a:t>Uma mulher enferma há 12 anos se aproxima dEle na multidão.</a:t>
            </a:r>
          </a:p>
        </p:txBody>
      </p:sp>
      <p:sp>
        <p:nvSpPr>
          <p:cNvPr id="4100" name="WordArt 4">
            <a:extLst>
              <a:ext uri="{FF2B5EF4-FFF2-40B4-BE49-F238E27FC236}">
                <a16:creationId xmlns:a16="http://schemas.microsoft.com/office/drawing/2014/main" id="{CA6079AB-0EF4-44A6-8165-37BD832C9C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8313" y="1916113"/>
            <a:ext cx="8207375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4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nard MT Condensed" panose="02050806060905020404" pitchFamily="18" charset="0"/>
              </a:rPr>
              <a:t>I. Preconceito e Discriminação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 descr="touch_of_faith_zoom22">
            <a:extLst>
              <a:ext uri="{FF2B5EF4-FFF2-40B4-BE49-F238E27FC236}">
                <a16:creationId xmlns:a16="http://schemas.microsoft.com/office/drawing/2014/main" id="{AE5351E4-D870-4FCB-A04B-98EE5D347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WordArt 5">
            <a:extLst>
              <a:ext uri="{FF2B5EF4-FFF2-40B4-BE49-F238E27FC236}">
                <a16:creationId xmlns:a16="http://schemas.microsoft.com/office/drawing/2014/main" id="{F775C568-16B9-4E41-9963-0A55368537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625" y="2251075"/>
            <a:ext cx="8135938" cy="2808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1. Os sofrimentos de uma mulher </a:t>
            </a:r>
          </a:p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na sociedade judaica: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Oval 6" descr="touch_of_faith_zoom22">
            <a:extLst>
              <a:ext uri="{FF2B5EF4-FFF2-40B4-BE49-F238E27FC236}">
                <a16:creationId xmlns:a16="http://schemas.microsoft.com/office/drawing/2014/main" id="{D19B30B3-F3EA-410F-B1B9-2BF8CC272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4CA1BB9-D39C-4EE2-BA99-2B85D0442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2636838"/>
            <a:ext cx="8697912" cy="386715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715963" lvl="2" indent="-357188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Havia inclusive uma oração que os judeus costumavam recitar, agradecendo a Deus por não terem nascido nem mulher, nem gentio, nem escravo.</a:t>
            </a:r>
          </a:p>
          <a:p>
            <a:pPr marL="715963" lvl="2" indent="-357188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Eram proibidas de freqüentar as escolas dos rabinos.</a:t>
            </a:r>
          </a:p>
        </p:txBody>
      </p:sp>
      <p:sp>
        <p:nvSpPr>
          <p:cNvPr id="16388" name="WordArt 4">
            <a:extLst>
              <a:ext uri="{FF2B5EF4-FFF2-40B4-BE49-F238E27FC236}">
                <a16:creationId xmlns:a16="http://schemas.microsoft.com/office/drawing/2014/main" id="{25CC29AF-55C5-4D24-8967-33400B3EAF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8313" y="692150"/>
            <a:ext cx="6480175" cy="12969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Lucida Handwriting" panose="03010101010101010101" pitchFamily="66" charset="0"/>
              </a:rPr>
              <a:t>1.1 - ERA CONSIDERADA MUITO</a:t>
            </a:r>
          </a:p>
          <a:p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Lucida Handwriting" panose="03010101010101010101" pitchFamily="66" charset="0"/>
              </a:rPr>
              <a:t>INFERIOR AOS HOMENS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Oval 4" descr="touch_of_faith_zoom22">
            <a:extLst>
              <a:ext uri="{FF2B5EF4-FFF2-40B4-BE49-F238E27FC236}">
                <a16:creationId xmlns:a16="http://schemas.microsoft.com/office/drawing/2014/main" id="{748E893A-9B76-4BCC-B0D0-DDECD1583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60350"/>
            <a:ext cx="2376488" cy="15843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3C99A5C-1A3E-4F25-98AA-528DA09F8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5113" y="1582738"/>
            <a:ext cx="8642350" cy="4824412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715963" lvl="2" indent="-357188">
              <a:lnSpc>
                <a:spcPct val="95000"/>
              </a:lnSpc>
              <a:spcAft>
                <a:spcPct val="1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Só tinham parte na herança se os pais não tivessem filho homem.</a:t>
            </a:r>
          </a:p>
          <a:p>
            <a:pPr marL="715963" lvl="2" indent="-357188" algn="just">
              <a:lnSpc>
                <a:spcPct val="80000"/>
              </a:lnSpc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A escolha do cônjuge era feita pelo pai. </a:t>
            </a:r>
          </a:p>
          <a:p>
            <a:pPr marL="715963" lvl="2" indent="-357188" algn="just">
              <a:lnSpc>
                <a:spcPct val="80000"/>
              </a:lnSpc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A um israelita era completamente impróprio falar com uma mulher na rua.</a:t>
            </a:r>
          </a:p>
          <a:p>
            <a:pPr marL="715963" lvl="2" indent="-357188" algn="just">
              <a:lnSpc>
                <a:spcPct val="80000"/>
              </a:lnSpc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O homem podia pedir divórcio por qualquer coisa banal.</a:t>
            </a:r>
          </a:p>
          <a:p>
            <a:pPr marL="715963" lvl="2" indent="-357188" algn="just">
              <a:lnSpc>
                <a:spcPct val="80000"/>
              </a:lnSpc>
              <a:spcAft>
                <a:spcPct val="2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400" b="1">
                <a:effectLst/>
                <a:latin typeface="Arial Unicode MS" pitchFamily="34" charset="-128"/>
              </a:rPr>
              <a:t>A mulher, portanto, era um objeto de pouco valor.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mido">
  <a:themeElements>
    <a:clrScheme name="Tremido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remi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remid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mid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mid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mid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Tremido</Template>
  <TotalTime>1471</TotalTime>
  <Words>1001</Words>
  <Application>Microsoft Office PowerPoint</Application>
  <PresentationFormat>Apresentação na tela (4:3)</PresentationFormat>
  <Paragraphs>77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2" baseType="lpstr">
      <vt:lpstr>Arial</vt:lpstr>
      <vt:lpstr>Tahoma</vt:lpstr>
      <vt:lpstr>Times New Roman</vt:lpstr>
      <vt:lpstr>Wingdings</vt:lpstr>
      <vt:lpstr>Arial Black</vt:lpstr>
      <vt:lpstr>Script MT Bold</vt:lpstr>
      <vt:lpstr>Arial Unicode MS</vt:lpstr>
      <vt:lpstr>Tremido</vt:lpstr>
      <vt:lpstr>Apresentação do PowerPoint</vt:lpstr>
      <vt:lpstr>Apresentação do PowerPoint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VAI-TE EM PAZ</dc:title>
  <dc:creator>Jolive Chaves</dc:creator>
  <cp:lastModifiedBy>Pr. Marcelo Carvalho</cp:lastModifiedBy>
  <cp:revision>17</cp:revision>
  <dcterms:created xsi:type="dcterms:W3CDTF">2002-12-01T20:43:01Z</dcterms:created>
  <dcterms:modified xsi:type="dcterms:W3CDTF">2019-11-26T14:18:56Z</dcterms:modified>
</cp:coreProperties>
</file>