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8" r:id="rId1"/>
  </p:sldMasterIdLst>
  <p:notesMasterIdLst>
    <p:notesMasterId r:id="rId23"/>
  </p:notesMasterIdLst>
  <p:sldIdLst>
    <p:sldId id="277" r:id="rId2"/>
    <p:sldId id="256" r:id="rId3"/>
    <p:sldId id="257" r:id="rId4"/>
    <p:sldId id="264" r:id="rId5"/>
    <p:sldId id="265" r:id="rId6"/>
    <p:sldId id="258" r:id="rId7"/>
    <p:sldId id="267" r:id="rId8"/>
    <p:sldId id="276" r:id="rId9"/>
    <p:sldId id="259" r:id="rId10"/>
    <p:sldId id="272" r:id="rId11"/>
    <p:sldId id="268" r:id="rId12"/>
    <p:sldId id="273" r:id="rId13"/>
    <p:sldId id="260" r:id="rId14"/>
    <p:sldId id="269" r:id="rId15"/>
    <p:sldId id="270" r:id="rId16"/>
    <p:sldId id="274" r:id="rId17"/>
    <p:sldId id="261" r:id="rId18"/>
    <p:sldId id="263" r:id="rId19"/>
    <p:sldId id="271" r:id="rId20"/>
    <p:sldId id="275" r:id="rId21"/>
    <p:sldId id="266" r:id="rId22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33"/>
    <a:srgbClr val="CC3300"/>
    <a:srgbClr val="000099"/>
    <a:srgbClr val="66FFFF"/>
    <a:srgbClr val="FFFF00"/>
    <a:srgbClr val="000000"/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>
            <a:extLst>
              <a:ext uri="{FF2B5EF4-FFF2-40B4-BE49-F238E27FC236}">
                <a16:creationId xmlns:a16="http://schemas.microsoft.com/office/drawing/2014/main" id="{DB4C8D35-CAC0-4EA4-BE8E-BDE2E3554F4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anose="020B0604020202020204" pitchFamily="34" charset="0"/>
              </a:defRPr>
            </a:lvl1pPr>
          </a:lstStyle>
          <a:p>
            <a:endParaRPr lang="pt-BR" altLang="pt-BR"/>
          </a:p>
        </p:txBody>
      </p:sp>
      <p:sp>
        <p:nvSpPr>
          <p:cNvPr id="90115" name="Rectangle 3">
            <a:extLst>
              <a:ext uri="{FF2B5EF4-FFF2-40B4-BE49-F238E27FC236}">
                <a16:creationId xmlns:a16="http://schemas.microsoft.com/office/drawing/2014/main" id="{D40608B5-1ED4-47F1-89AD-9C23A1CE8FC3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endParaRPr lang="pt-BR" altLang="pt-BR"/>
          </a:p>
        </p:txBody>
      </p:sp>
      <p:sp>
        <p:nvSpPr>
          <p:cNvPr id="90116" name="Rectangle 4">
            <a:extLst>
              <a:ext uri="{FF2B5EF4-FFF2-40B4-BE49-F238E27FC236}">
                <a16:creationId xmlns:a16="http://schemas.microsoft.com/office/drawing/2014/main" id="{FC2AF0A5-A6B0-4FCD-B7E9-C41680AF47EF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0117" name="Rectangle 5">
            <a:extLst>
              <a:ext uri="{FF2B5EF4-FFF2-40B4-BE49-F238E27FC236}">
                <a16:creationId xmlns:a16="http://schemas.microsoft.com/office/drawing/2014/main" id="{6D75F6A7-6918-4666-BFFC-0AD0F3E060EF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os estilos do texto mestre</a:t>
            </a:r>
          </a:p>
          <a:p>
            <a:pPr lvl="1"/>
            <a:r>
              <a:rPr lang="pt-BR" altLang="pt-BR"/>
              <a:t>Segundo nível</a:t>
            </a:r>
          </a:p>
          <a:p>
            <a:pPr lvl="2"/>
            <a:r>
              <a:rPr lang="pt-BR" altLang="pt-BR"/>
              <a:t>Terceiro nível</a:t>
            </a:r>
          </a:p>
          <a:p>
            <a:pPr lvl="3"/>
            <a:r>
              <a:rPr lang="pt-BR" altLang="pt-BR"/>
              <a:t>Quarto nível</a:t>
            </a:r>
          </a:p>
          <a:p>
            <a:pPr lvl="4"/>
            <a:r>
              <a:rPr lang="pt-BR" altLang="pt-BR"/>
              <a:t>Quinto nível</a:t>
            </a:r>
          </a:p>
        </p:txBody>
      </p:sp>
      <p:sp>
        <p:nvSpPr>
          <p:cNvPr id="90118" name="Rectangle 6">
            <a:extLst>
              <a:ext uri="{FF2B5EF4-FFF2-40B4-BE49-F238E27FC236}">
                <a16:creationId xmlns:a16="http://schemas.microsoft.com/office/drawing/2014/main" id="{4BB46E0C-25D7-4422-BAF3-BCA215161EC9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anose="020B0604020202020204" pitchFamily="34" charset="0"/>
              </a:defRPr>
            </a:lvl1pPr>
          </a:lstStyle>
          <a:p>
            <a:endParaRPr lang="pt-BR" altLang="pt-BR"/>
          </a:p>
        </p:txBody>
      </p:sp>
      <p:sp>
        <p:nvSpPr>
          <p:cNvPr id="90119" name="Rectangle 7">
            <a:extLst>
              <a:ext uri="{FF2B5EF4-FFF2-40B4-BE49-F238E27FC236}">
                <a16:creationId xmlns:a16="http://schemas.microsoft.com/office/drawing/2014/main" id="{9FB512DA-FE2F-48DF-88B4-955CD6BBF52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A24288AF-1D9C-4D26-B026-05068FC2DEBF}" type="slidenum">
              <a:rPr lang="pt-BR" altLang="pt-BR"/>
              <a:pPr/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CDD4101-0522-4CF4-85D1-678BF2113B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2247877-F0C3-402F-8FF7-B62382C3D9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A57AA22-072B-4277-89B5-414FD671B3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4709C45-B4A4-4DAE-9466-01157E173A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BBEE4FF-AACC-4AA6-8FAE-431A205D8B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1DF854-5FA3-4D7C-815C-479BC54AAB61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683621463"/>
      </p:ext>
    </p:extLst>
  </p:cSld>
  <p:clrMapOvr>
    <a:masterClrMapping/>
  </p:clrMapOvr>
  <p:transition>
    <p:checker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AB63DBF-1E26-4CB1-9AC8-0339BCAF78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D74AFC65-3E17-4178-A822-D333D4D2D9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3AA1A02-6F9E-4081-8CE9-7B4F35252D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F2DE1A9-04F0-41EF-81A3-042F9CB161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1B72232-9071-4E49-BE84-30DB772B68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A0FBC9-EC92-457D-80FA-3EEBDC4E29E3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178024894"/>
      </p:ext>
    </p:extLst>
  </p:cSld>
  <p:clrMapOvr>
    <a:masterClrMapping/>
  </p:clrMapOvr>
  <p:transition>
    <p:checker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56CCBCE2-2745-42DA-9F57-3CCB13CFEFD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DADC8033-385F-4935-A75D-B5FE7AF85A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9B38E56-C843-44EF-BC2D-5F81C49372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0C16916-C74C-405B-8723-6305D67E05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809E245-D9E1-4954-9262-7166864E94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55AFA6-C193-4A8A-9B9D-BF320160F577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660499517"/>
      </p:ext>
    </p:extLst>
  </p:cSld>
  <p:clrMapOvr>
    <a:masterClrMapping/>
  </p:clrMapOvr>
  <p:transition>
    <p:checker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ítulo, text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913678C-513E-4262-9FB7-C1B4EA0AA2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CBDF7D0E-DD67-4FE4-A224-F36A21F2BE12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F0A6F2E8-B109-4629-A2D9-BF7151BDA3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039F040C-8404-48DD-9C8D-E20192D4504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3FEB2AAB-B0B1-4583-A0EC-3A6F6B1287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31A880DE-D1C0-4771-B6F8-A81DFF767C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256C4C60-6D4B-4664-9915-4C52A34BA7F9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310386709"/>
      </p:ext>
    </p:extLst>
  </p:cSld>
  <p:clrMapOvr>
    <a:masterClrMapping/>
  </p:clrMapOvr>
  <p:transition>
    <p:checke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4E28102-6646-4047-8C8B-C5395658D7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392AE7D-BC04-46CE-9232-28D5ED0959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F83AF42-6FBD-48B0-B7DF-D9D1BF035B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09026D5-A762-476D-B3C8-3C0A836BFA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4564C4B-2A94-44C5-87B7-F365C4E997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75EC24-C75D-45C0-A143-8F334B48DE01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574514935"/>
      </p:ext>
    </p:extLst>
  </p:cSld>
  <p:clrMapOvr>
    <a:masterClrMapping/>
  </p:clrMapOvr>
  <p:transition>
    <p:checker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2710D0-AA5C-4DCD-84BB-6AD8256B99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953ADF39-06BA-4EF2-A8D0-420901E7EB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09F74A1-F56F-4D9C-AD8D-50AD754C8A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1BB620D-B99B-4200-8625-DAAECCB9D3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8527306-4059-4537-9388-26B11EC877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D76B84-9B79-41AD-9954-88F80CFD6C89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461090585"/>
      </p:ext>
    </p:extLst>
  </p:cSld>
  <p:clrMapOvr>
    <a:masterClrMapping/>
  </p:clrMapOvr>
  <p:transition>
    <p:checker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A69222D-7EDD-4F26-83B8-D31A9864D9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FB28252-1236-47BB-B680-F6166FC502C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B10F0293-3517-4389-8D2B-DEE3553385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AD1653BE-2200-4909-8815-2FDED72229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EC5DD94E-29EE-4260-805E-8A5641F0A2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9BF72BE7-82C9-4E20-A854-B9E1CC7744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F96337-9BA3-4A2F-9608-1B85FA922EAB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027854769"/>
      </p:ext>
    </p:extLst>
  </p:cSld>
  <p:clrMapOvr>
    <a:masterClrMapping/>
  </p:clrMapOvr>
  <p:transition>
    <p:checker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154B33C-CAFC-470A-A272-98D7D7DFB4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A6711B49-031C-4B3B-A6A1-F4629946DD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82D7B6FB-A33F-4549-B66D-564AA7FCB6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2ECE636D-39D2-4431-B33B-33BDEDFE5D8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0BD04E0C-C4FE-49C1-88CB-DF9D6DC50F0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0491D89E-5156-482D-AC63-F673C9548E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DAEB5409-B237-4851-8F3C-DA9C172D37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0C7AD0B5-123C-425D-A07E-5E94946B79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82A1D9-1293-4E89-9042-E1A95A95F8AE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882512256"/>
      </p:ext>
    </p:extLst>
  </p:cSld>
  <p:clrMapOvr>
    <a:masterClrMapping/>
  </p:clrMapOvr>
  <p:transition>
    <p:checker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FD70D03-91E0-4511-BF6F-1AD018A12F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247FAD44-9B43-47CF-83CD-5F2BFD3140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E3211786-CEAD-4A15-864B-C185C5111F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8536CE6F-D53F-4CDC-8F72-D2762F630D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8C978F-6632-4032-9021-A59ED547B3EE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207839912"/>
      </p:ext>
    </p:extLst>
  </p:cSld>
  <p:clrMapOvr>
    <a:masterClrMapping/>
  </p:clrMapOvr>
  <p:transition>
    <p:checker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82F911DF-1A07-414F-9896-CDEE6691B6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E195F11F-79C2-4CE6-B37E-9FA745AD14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0B12374F-1993-4A52-A6BC-110F590DA3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29CCD9-58CF-47B2-9652-E0584B315974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232460643"/>
      </p:ext>
    </p:extLst>
  </p:cSld>
  <p:clrMapOvr>
    <a:masterClrMapping/>
  </p:clrMapOvr>
  <p:transition>
    <p:checker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2553E4B-F594-40DC-90F1-A79012895B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6F29FB6-C842-493C-A196-CAE7A8627A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6BC5E26D-F24B-4CD3-BE0F-9B45841C6B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AE143DFC-38A6-4FD8-A6E0-5F431E4C0C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FDC892DE-F717-4238-A1C9-ED7D2C5D0B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5763356B-BBAF-4927-A2E0-19006C333D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C82F17-EAA3-4CBA-9092-C9DC612F1085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685693265"/>
      </p:ext>
    </p:extLst>
  </p:cSld>
  <p:clrMapOvr>
    <a:masterClrMapping/>
  </p:clrMapOvr>
  <p:transition>
    <p:checker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3EBC559-D2D0-4C10-BEF0-F746113A9A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52F6315C-8E58-43D2-87B6-E267960C507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A2A51753-A325-41BD-9781-B5B51A1C48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4890B4E1-BC75-4036-A4D5-53119D9BA1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F758EF8E-8ADA-4FE4-ADF6-5C865CBE39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F730B083-3F6F-4B80-BA60-E014938D15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AD7AB6-7ECD-4320-A8CF-A84BFFD1E896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310946357"/>
      </p:ext>
    </p:extLst>
  </p:cSld>
  <p:clrMapOvr>
    <a:masterClrMapping/>
  </p:clrMapOvr>
  <p:transition>
    <p:checker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00"/>
            </a:gs>
            <a:gs pos="100000">
              <a:srgbClr val="003399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37" name="Rectangle 21">
            <a:extLst>
              <a:ext uri="{FF2B5EF4-FFF2-40B4-BE49-F238E27FC236}">
                <a16:creationId xmlns:a16="http://schemas.microsoft.com/office/drawing/2014/main" id="{28E1A69A-3615-407C-94AB-0475640C6F8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 estilo do título mestre</a:t>
            </a:r>
          </a:p>
        </p:txBody>
      </p:sp>
      <p:sp>
        <p:nvSpPr>
          <p:cNvPr id="86038" name="Rectangle 22">
            <a:extLst>
              <a:ext uri="{FF2B5EF4-FFF2-40B4-BE49-F238E27FC236}">
                <a16:creationId xmlns:a16="http://schemas.microsoft.com/office/drawing/2014/main" id="{F29ED194-72CD-4656-92D6-18DF17C98AA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os estilos do texto mestre</a:t>
            </a:r>
          </a:p>
          <a:p>
            <a:pPr lvl="1"/>
            <a:r>
              <a:rPr lang="pt-BR" altLang="pt-BR"/>
              <a:t>Segundo nível</a:t>
            </a:r>
          </a:p>
          <a:p>
            <a:pPr lvl="2"/>
            <a:r>
              <a:rPr lang="pt-BR" altLang="pt-BR"/>
              <a:t>Terceiro nível</a:t>
            </a:r>
          </a:p>
          <a:p>
            <a:pPr lvl="3"/>
            <a:r>
              <a:rPr lang="pt-BR" altLang="pt-BR"/>
              <a:t>Quarto nível</a:t>
            </a:r>
          </a:p>
          <a:p>
            <a:pPr lvl="4"/>
            <a:r>
              <a:rPr lang="pt-BR" altLang="pt-BR"/>
              <a:t>Quinto nível</a:t>
            </a:r>
          </a:p>
        </p:txBody>
      </p:sp>
      <p:sp>
        <p:nvSpPr>
          <p:cNvPr id="86039" name="Rectangle 23">
            <a:extLst>
              <a:ext uri="{FF2B5EF4-FFF2-40B4-BE49-F238E27FC236}">
                <a16:creationId xmlns:a16="http://schemas.microsoft.com/office/drawing/2014/main" id="{671AFE89-108B-46EC-8317-48FAB2C66B8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pt-BR" altLang="pt-BR"/>
          </a:p>
        </p:txBody>
      </p:sp>
      <p:sp>
        <p:nvSpPr>
          <p:cNvPr id="86040" name="Rectangle 24">
            <a:extLst>
              <a:ext uri="{FF2B5EF4-FFF2-40B4-BE49-F238E27FC236}">
                <a16:creationId xmlns:a16="http://schemas.microsoft.com/office/drawing/2014/main" id="{94ECDA0F-BE33-48DC-A75F-714683A39D5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pt-BR" altLang="pt-BR"/>
          </a:p>
        </p:txBody>
      </p:sp>
      <p:sp>
        <p:nvSpPr>
          <p:cNvPr id="86041" name="Rectangle 25">
            <a:extLst>
              <a:ext uri="{FF2B5EF4-FFF2-40B4-BE49-F238E27FC236}">
                <a16:creationId xmlns:a16="http://schemas.microsoft.com/office/drawing/2014/main" id="{A03F376F-A224-4835-AA07-4625C2507230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4E58401B-C668-4D41-A6DE-0E01F19BE377}" type="slidenum">
              <a:rPr lang="pt-BR" altLang="pt-BR"/>
              <a:pPr/>
              <a:t>‹nº›</a:t>
            </a:fld>
            <a:endParaRPr lang="pt-BR" altLang="pt-BR"/>
          </a:p>
        </p:txBody>
      </p:sp>
      <p:grpSp>
        <p:nvGrpSpPr>
          <p:cNvPr id="86047" name="Group 31">
            <a:extLst>
              <a:ext uri="{FF2B5EF4-FFF2-40B4-BE49-F238E27FC236}">
                <a16:creationId xmlns:a16="http://schemas.microsoft.com/office/drawing/2014/main" id="{83394BA3-0A5D-422D-A211-F4E9BDFDAB03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6516688" y="0"/>
            <a:ext cx="2627312" cy="1989138"/>
            <a:chOff x="1655" y="448"/>
            <a:chExt cx="3802" cy="2852"/>
          </a:xfrm>
        </p:grpSpPr>
        <p:pic>
          <p:nvPicPr>
            <p:cNvPr id="86048" name="Picture 32" descr="jesus_356">
              <a:extLst>
                <a:ext uri="{FF2B5EF4-FFF2-40B4-BE49-F238E27FC236}">
                  <a16:creationId xmlns:a16="http://schemas.microsoft.com/office/drawing/2014/main" id="{A21FA42E-AE86-471C-BA01-D8F1B6AF3EB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55" y="448"/>
              <a:ext cx="3802" cy="285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6049" name="Rectangle 33">
              <a:extLst>
                <a:ext uri="{FF2B5EF4-FFF2-40B4-BE49-F238E27FC236}">
                  <a16:creationId xmlns:a16="http://schemas.microsoft.com/office/drawing/2014/main" id="{A5454F03-33D2-40AC-B2B3-2B2B8AC7E9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04" y="2886"/>
              <a:ext cx="852" cy="40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</p:grp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1" r:id="rId3"/>
    <p:sldLayoutId id="2147483722" r:id="rId4"/>
    <p:sldLayoutId id="2147483723" r:id="rId5"/>
    <p:sldLayoutId id="2147483724" r:id="rId6"/>
    <p:sldLayoutId id="2147483725" r:id="rId7"/>
    <p:sldLayoutId id="2147483726" r:id="rId8"/>
    <p:sldLayoutId id="2147483727" r:id="rId9"/>
    <p:sldLayoutId id="2147483728" r:id="rId10"/>
    <p:sldLayoutId id="2147483729" r:id="rId11"/>
    <p:sldLayoutId id="2147483730" r:id="rId12"/>
  </p:sldLayoutIdLst>
  <p:transition>
    <p:checker/>
  </p:transition>
  <p:txStyles>
    <p:titleStyle>
      <a:lvl1pPr algn="ctr" rtl="0" fontAlgn="base">
        <a:spcBef>
          <a:spcPct val="0"/>
        </a:spcBef>
        <a:spcAft>
          <a:spcPct val="0"/>
        </a:spcAft>
        <a:defRPr sz="4400" b="1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anose="02020603050405020304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anose="02020603050405020304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anose="02020603050405020304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anose="05000000000000000000" pitchFamily="2" charset="2"/>
        <a:buChar char="n"/>
        <a:defRPr sz="32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anose="05000000000000000000" pitchFamily="2" charset="2"/>
        <a:buChar char="n"/>
        <a:defRPr sz="28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sz="24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anose="05000000000000000000" pitchFamily="2" charset="2"/>
        <a:buChar char="n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anose="05000000000000000000" pitchFamily="2" charset="2"/>
        <a:buChar char="n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5474" name="Picture 2" descr="SermonárioColheita FUNDO">
            <a:extLst>
              <a:ext uri="{FF2B5EF4-FFF2-40B4-BE49-F238E27FC236}">
                <a16:creationId xmlns:a16="http://schemas.microsoft.com/office/drawing/2014/main" id="{1EB8257A-2F53-470A-A7B6-291E1F441C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475" name="Picture 3" descr="Acnsion2">
            <a:extLst>
              <a:ext uri="{FF2B5EF4-FFF2-40B4-BE49-F238E27FC236}">
                <a16:creationId xmlns:a16="http://schemas.microsoft.com/office/drawing/2014/main" id="{3C690462-B9C6-45B6-B2A5-159E44BF96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63" t="6134" r="8971" b="13678"/>
          <a:stretch>
            <a:fillRect/>
          </a:stretch>
        </p:blipFill>
        <p:spPr bwMode="auto">
          <a:xfrm>
            <a:off x="2436813" y="112713"/>
            <a:ext cx="4445000" cy="6616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5476" name="Rectangle 4">
            <a:extLst>
              <a:ext uri="{FF2B5EF4-FFF2-40B4-BE49-F238E27FC236}">
                <a16:creationId xmlns:a16="http://schemas.microsoft.com/office/drawing/2014/main" id="{9BD66521-F091-4AE5-B3CA-358EBA83EE8E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827088" y="5157788"/>
            <a:ext cx="7777162" cy="1081087"/>
          </a:xfrm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r>
              <a:rPr lang="pt-BR" altLang="pt-BR" sz="3200">
                <a:solidFill>
                  <a:srgbClr val="CC3300"/>
                </a:solidFill>
                <a:latin typeface="Arial Black" panose="020B0A04020102020204" pitchFamily="34" charset="0"/>
              </a:rPr>
              <a:t>PORQUE EM NENHUM OUTRO HÁ SALVAÇÃO.</a:t>
            </a:r>
          </a:p>
        </p:txBody>
      </p:sp>
      <p:sp>
        <p:nvSpPr>
          <p:cNvPr id="105477" name="WordArt 5">
            <a:extLst>
              <a:ext uri="{FF2B5EF4-FFF2-40B4-BE49-F238E27FC236}">
                <a16:creationId xmlns:a16="http://schemas.microsoft.com/office/drawing/2014/main" id="{EF684136-EBDD-4C52-AEB8-DDED364126EA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 rot="-546509">
            <a:off x="2336800" y="1381125"/>
            <a:ext cx="4460875" cy="14065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t-BR" sz="3600" kern="10"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000000"/>
                  </a:outerShdw>
                </a:effectLst>
                <a:latin typeface="Mistral" panose="03090702030407020403" pitchFamily="66" charset="0"/>
              </a:rPr>
              <a:t>SÓ JESUS</a:t>
            </a:r>
          </a:p>
        </p:txBody>
      </p:sp>
      <p:pic>
        <p:nvPicPr>
          <p:cNvPr id="105478" name="Picture 6" descr="logo USB transparente">
            <a:extLst>
              <a:ext uri="{FF2B5EF4-FFF2-40B4-BE49-F238E27FC236}">
                <a16:creationId xmlns:a16="http://schemas.microsoft.com/office/drawing/2014/main" id="{9ACFAEAB-939B-41C9-945B-18EF7EBAD3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0988" y="6069013"/>
            <a:ext cx="1022350" cy="5540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54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54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54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54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54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54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476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>
            <a:extLst>
              <a:ext uri="{FF2B5EF4-FFF2-40B4-BE49-F238E27FC236}">
                <a16:creationId xmlns:a16="http://schemas.microsoft.com/office/drawing/2014/main" id="{9AFA547C-329B-4B7B-AB3A-A4352EA7653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96888" y="1341438"/>
            <a:ext cx="8275637" cy="5516562"/>
          </a:xfrm>
        </p:spPr>
        <p:txBody>
          <a:bodyPr/>
          <a:lstStyle/>
          <a:p>
            <a:pPr>
              <a:spcBef>
                <a:spcPct val="0"/>
              </a:spcBef>
              <a:spcAft>
                <a:spcPct val="25000"/>
              </a:spcAft>
              <a:buFont typeface="Wingdings" panose="05000000000000000000" pitchFamily="2" charset="2"/>
              <a:buNone/>
            </a:pPr>
            <a:endParaRPr lang="pt-BR" altLang="pt-BR" sz="3600"/>
          </a:p>
          <a:p>
            <a:pPr>
              <a:spcBef>
                <a:spcPct val="0"/>
              </a:spcBef>
              <a:spcAft>
                <a:spcPct val="25000"/>
              </a:spcAft>
              <a:buFont typeface="Wingdings" panose="05000000000000000000" pitchFamily="2" charset="2"/>
              <a:buChar char="Ø"/>
            </a:pPr>
            <a:r>
              <a:rPr lang="pt-BR" altLang="pt-BR" sz="4400"/>
              <a:t>O Messias, pensavam eles, “viria para reinar, e não para sofrer”. </a:t>
            </a:r>
          </a:p>
          <a:p>
            <a:pPr>
              <a:spcBef>
                <a:spcPct val="0"/>
              </a:spcBef>
              <a:spcAft>
                <a:spcPct val="25000"/>
              </a:spcAft>
              <a:buFont typeface="Wingdings" panose="05000000000000000000" pitchFamily="2" charset="2"/>
              <a:buChar char="Ø"/>
            </a:pPr>
            <a:r>
              <a:rPr lang="pt-BR" altLang="pt-BR" sz="4400"/>
              <a:t>Jesus explicou-lhes que Sua missão era de natureza espiritual, e implicava Sua morte e ressurreição. </a:t>
            </a:r>
          </a:p>
        </p:txBody>
      </p:sp>
      <p:sp>
        <p:nvSpPr>
          <p:cNvPr id="98307" name="WordArt 3">
            <a:extLst>
              <a:ext uri="{FF2B5EF4-FFF2-40B4-BE49-F238E27FC236}">
                <a16:creationId xmlns:a16="http://schemas.microsoft.com/office/drawing/2014/main" id="{DAFFE30E-BE12-4D7B-A233-EBB34F16A80A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611188" y="549275"/>
            <a:ext cx="5257800" cy="72072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t-BR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66FFFF"/>
                </a:solidFill>
                <a:latin typeface="Arial Black" panose="020B0A04020102020204" pitchFamily="34" charset="0"/>
              </a:rPr>
              <a:t>II. O Anúncio da Cruz</a:t>
            </a: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83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83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83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983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983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0" dur="500"/>
                                        <p:tgtEl>
                                          <p:spTgt spid="983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06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4" name="Rectangle 6">
            <a:extLst>
              <a:ext uri="{FF2B5EF4-FFF2-40B4-BE49-F238E27FC236}">
                <a16:creationId xmlns:a16="http://schemas.microsoft.com/office/drawing/2014/main" id="{989E099A-BDF4-4DDD-A138-3D207CE525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825" y="3284538"/>
            <a:ext cx="7058025" cy="194468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spcAft>
                <a:spcPct val="30000"/>
              </a:spcAft>
              <a:buFont typeface="Wingdings" panose="05000000000000000000" pitchFamily="2" charset="2"/>
              <a:buChar char="Ø"/>
            </a:pPr>
            <a:r>
              <a:rPr lang="pt-BR" altLang="pt-BR" sz="3400">
                <a:effectLst/>
              </a:rPr>
              <a:t>“</a:t>
            </a:r>
            <a:r>
              <a:rPr lang="pt-BR" altLang="pt-BR" sz="3600">
                <a:effectLst/>
              </a:rPr>
              <a:t>Então disse Jesus a seus discípulos: </a:t>
            </a:r>
            <a:r>
              <a:rPr lang="pt-BR" altLang="pt-BR" sz="3600">
                <a:solidFill>
                  <a:srgbClr val="FFFF00"/>
                </a:solidFill>
                <a:effectLst/>
              </a:rPr>
              <a:t>Se alguém quer vir após mim, a si mesmo se negue, tome a sua cruz e siga-Me.”</a:t>
            </a:r>
            <a:r>
              <a:rPr lang="pt-BR" altLang="pt-BR" sz="3600">
                <a:effectLst/>
              </a:rPr>
              <a:t> </a:t>
            </a:r>
            <a:r>
              <a:rPr lang="pt-BR" altLang="pt-BR" sz="2800">
                <a:effectLst/>
              </a:rPr>
              <a:t>(Mat. 16:24)</a:t>
            </a:r>
          </a:p>
        </p:txBody>
      </p:sp>
      <p:sp>
        <p:nvSpPr>
          <p:cNvPr id="94215" name="Text Box 7">
            <a:extLst>
              <a:ext uri="{FF2B5EF4-FFF2-40B4-BE49-F238E27FC236}">
                <a16:creationId xmlns:a16="http://schemas.microsoft.com/office/drawing/2014/main" id="{1436D5F1-C740-4221-8231-2F2E8FC4F9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404813"/>
            <a:ext cx="5975350" cy="2101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pt-BR" altLang="pt-BR" sz="4400"/>
              <a:t>Foi neste contexto que Jesus os mandou tomar a cruz:</a:t>
            </a: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42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42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1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>
            <a:extLst>
              <a:ext uri="{FF2B5EF4-FFF2-40B4-BE49-F238E27FC236}">
                <a16:creationId xmlns:a16="http://schemas.microsoft.com/office/drawing/2014/main" id="{82D58E85-7A4F-439E-BC52-9D1784C4A14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60350" y="333375"/>
            <a:ext cx="6543675" cy="6119813"/>
          </a:xfrm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pPr>
              <a:spcBef>
                <a:spcPct val="0"/>
              </a:spcBef>
              <a:spcAft>
                <a:spcPct val="75000"/>
              </a:spcAft>
              <a:buFont typeface="Wingdings" panose="05000000000000000000" pitchFamily="2" charset="2"/>
              <a:buChar char="Ø"/>
            </a:pPr>
            <a:r>
              <a:rPr lang="pt-BR" altLang="pt-BR" sz="4000">
                <a:effectLst/>
              </a:rPr>
              <a:t>Como se não bastasse ouvir que Cristo ia morrer numa cruz, as palavras dEle tinham sido claras de que eles próprios deveriam passar pela mesma experiência. </a:t>
            </a:r>
          </a:p>
          <a:p>
            <a:pPr>
              <a:spcBef>
                <a:spcPct val="0"/>
              </a:spcBef>
              <a:spcAft>
                <a:spcPct val="75000"/>
              </a:spcAft>
              <a:buFont typeface="Wingdings" panose="05000000000000000000" pitchFamily="2" charset="2"/>
              <a:buChar char="Ø"/>
            </a:pPr>
            <a:r>
              <a:rPr lang="pt-BR" altLang="pt-BR" sz="4000">
                <a:effectLst/>
              </a:rPr>
              <a:t>Não havia dúvida. Jesus não estava falando de outra coisa a não ser de morte.</a:t>
            </a: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93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>
            <a:extLst>
              <a:ext uri="{FF2B5EF4-FFF2-40B4-BE49-F238E27FC236}">
                <a16:creationId xmlns:a16="http://schemas.microsoft.com/office/drawing/2014/main" id="{A5890C58-DA5B-4E48-B551-7369486BA1B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11188" y="2060575"/>
            <a:ext cx="8137525" cy="4464050"/>
          </a:xfrm>
        </p:spPr>
        <p:txBody>
          <a:bodyPr/>
          <a:lstStyle/>
          <a:p>
            <a:pPr>
              <a:spcBef>
                <a:spcPct val="0"/>
              </a:spcBef>
              <a:spcAft>
                <a:spcPct val="40000"/>
              </a:spcAft>
              <a:buFont typeface="Wingdings" panose="05000000000000000000" pitchFamily="2" charset="2"/>
              <a:buChar char="ð"/>
            </a:pPr>
            <a:r>
              <a:rPr lang="pt-BR" altLang="pt-BR" sz="4000"/>
              <a:t>Cristo anunciou o princípio básico do discipulado cristão: </a:t>
            </a:r>
            <a:r>
              <a:rPr lang="pt-BR" altLang="pt-BR" sz="4000" u="sng">
                <a:solidFill>
                  <a:srgbClr val="FFFF00"/>
                </a:solidFill>
              </a:rPr>
              <a:t>A morte do eu</a:t>
            </a:r>
            <a:r>
              <a:rPr lang="pt-BR" altLang="pt-BR" sz="4000"/>
              <a:t>, e seu total aniquilamento.</a:t>
            </a:r>
          </a:p>
          <a:p>
            <a:pPr>
              <a:spcBef>
                <a:spcPct val="0"/>
              </a:spcBef>
              <a:spcAft>
                <a:spcPct val="40000"/>
              </a:spcAft>
              <a:buFont typeface="Wingdings" panose="05000000000000000000" pitchFamily="2" charset="2"/>
              <a:buChar char="ð"/>
            </a:pPr>
            <a:r>
              <a:rPr lang="pt-BR" altLang="pt-BR" sz="4000"/>
              <a:t>O cristianismo é a religião da cruz. </a:t>
            </a:r>
          </a:p>
          <a:p>
            <a:pPr>
              <a:spcBef>
                <a:spcPct val="0"/>
              </a:spcBef>
              <a:spcAft>
                <a:spcPct val="40000"/>
              </a:spcAft>
              <a:buFont typeface="Wingdings" panose="05000000000000000000" pitchFamily="2" charset="2"/>
              <a:buChar char="ð"/>
            </a:pPr>
            <a:r>
              <a:rPr lang="pt-BR" altLang="pt-BR" sz="4000"/>
              <a:t>Não há solução para o nosso problema, que não passa pela morte.</a:t>
            </a:r>
          </a:p>
        </p:txBody>
      </p:sp>
      <p:sp>
        <p:nvSpPr>
          <p:cNvPr id="9220" name="WordArt 4">
            <a:extLst>
              <a:ext uri="{FF2B5EF4-FFF2-40B4-BE49-F238E27FC236}">
                <a16:creationId xmlns:a16="http://schemas.microsoft.com/office/drawing/2014/main" id="{E9AE8547-D224-4341-B0DA-4F0B8169EAF5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395288" y="476250"/>
            <a:ext cx="5770562" cy="792163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t-BR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66FFFF"/>
                </a:solidFill>
                <a:latin typeface="Arial Black" panose="020B0A04020102020204" pitchFamily="34" charset="0"/>
              </a:rPr>
              <a:t>III. Crucificando o Eu</a:t>
            </a: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>
            <a:extLst>
              <a:ext uri="{FF2B5EF4-FFF2-40B4-BE49-F238E27FC236}">
                <a16:creationId xmlns:a16="http://schemas.microsoft.com/office/drawing/2014/main" id="{B5174E6C-BD5E-4B9D-8480-9DDF67B4698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2060575"/>
            <a:ext cx="8764588" cy="41021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ð"/>
            </a:pPr>
            <a:r>
              <a:rPr lang="pt-BR" altLang="pt-BR" sz="4800"/>
              <a:t>É verdade que ninguém precisa morrer a morte eterna (2ª morte) porque Cristo já o fez por nós. Porém há um tipo de morte sem a qual ninguém verá a salvação.</a:t>
            </a:r>
          </a:p>
        </p:txBody>
      </p:sp>
    </p:spTree>
  </p:cSld>
  <p:clrMapOvr>
    <a:masterClrMapping/>
  </p:clrMapOvr>
  <p:transition>
    <p:checker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>
            <a:extLst>
              <a:ext uri="{FF2B5EF4-FFF2-40B4-BE49-F238E27FC236}">
                <a16:creationId xmlns:a16="http://schemas.microsoft.com/office/drawing/2014/main" id="{17D5A66F-1713-4C08-9C84-A975BA99C1C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50825" y="4221163"/>
            <a:ext cx="8713788" cy="1800225"/>
          </a:xfrm>
        </p:spPr>
        <p:txBody>
          <a:bodyPr/>
          <a:lstStyle/>
          <a:p>
            <a:pPr>
              <a:lnSpc>
                <a:spcPct val="90000"/>
              </a:lnSpc>
              <a:buFont typeface="Wingdings" panose="05000000000000000000" pitchFamily="2" charset="2"/>
              <a:buChar char="ð"/>
            </a:pPr>
            <a:r>
              <a:rPr lang="pt-BR" altLang="pt-BR" sz="4000"/>
              <a:t>“Os que são de Cristo Jesus crucificaram a carne, com as suas paixões e concupiscências.” </a:t>
            </a:r>
            <a:r>
              <a:rPr lang="pt-BR" altLang="pt-BR" sz="2400"/>
              <a:t>(Gal 5:24)</a:t>
            </a:r>
          </a:p>
        </p:txBody>
      </p:sp>
      <p:sp>
        <p:nvSpPr>
          <p:cNvPr id="96259" name="Rectangle 3">
            <a:extLst>
              <a:ext uri="{FF2B5EF4-FFF2-40B4-BE49-F238E27FC236}">
                <a16:creationId xmlns:a16="http://schemas.microsoft.com/office/drawing/2014/main" id="{1680034C-BA41-4551-9D37-C6B6D50DEF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825" y="836613"/>
            <a:ext cx="6337300" cy="3097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defRPr>
            </a:lvl9pPr>
          </a:lstStyle>
          <a:p>
            <a:pPr>
              <a:buFont typeface="Wingdings" panose="05000000000000000000" pitchFamily="2" charset="2"/>
              <a:buChar char="ð"/>
            </a:pPr>
            <a:r>
              <a:rPr lang="pt-BR" altLang="pt-BR" sz="4000"/>
              <a:t>Ou morremos para o eu, para que Cristo possa viver Sua vida em nós </a:t>
            </a:r>
            <a:r>
              <a:rPr lang="pt-BR" altLang="pt-BR" sz="2400"/>
              <a:t>(Gal 2:20),</a:t>
            </a:r>
            <a:r>
              <a:rPr lang="pt-BR" altLang="pt-BR" sz="4000"/>
              <a:t> ou Cristo está morto para nós.</a:t>
            </a: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62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62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62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962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962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258" grpId="0" build="p"/>
      <p:bldP spid="9625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>
            <a:extLst>
              <a:ext uri="{FF2B5EF4-FFF2-40B4-BE49-F238E27FC236}">
                <a16:creationId xmlns:a16="http://schemas.microsoft.com/office/drawing/2014/main" id="{A49E2909-0882-467A-93A8-042F815675E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5986463" cy="1998662"/>
          </a:xfrm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r>
              <a:rPr lang="pt-BR" altLang="pt-BR">
                <a:solidFill>
                  <a:srgbClr val="FFFF00"/>
                </a:solidFill>
                <a:effectLst/>
              </a:rPr>
              <a:t>Porque a metáfora da crucificação é adequada?</a:t>
            </a:r>
          </a:p>
        </p:txBody>
      </p:sp>
      <p:sp>
        <p:nvSpPr>
          <p:cNvPr id="100355" name="Rectangle 3">
            <a:extLst>
              <a:ext uri="{FF2B5EF4-FFF2-40B4-BE49-F238E27FC236}">
                <a16:creationId xmlns:a16="http://schemas.microsoft.com/office/drawing/2014/main" id="{853E67D3-F1F7-48A4-9A92-20AE1AE5643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2349500"/>
            <a:ext cx="8280400" cy="3959225"/>
          </a:xfrm>
        </p:spPr>
        <p:txBody>
          <a:bodyPr/>
          <a:lstStyle/>
          <a:p>
            <a:pPr marL="609600" indent="-609600">
              <a:spcBef>
                <a:spcPct val="0"/>
              </a:spcBef>
              <a:spcAft>
                <a:spcPct val="25000"/>
              </a:spcAft>
              <a:buFont typeface="Wingdings" panose="05000000000000000000" pitchFamily="2" charset="2"/>
              <a:buNone/>
              <a:tabLst>
                <a:tab pos="625475" algn="l"/>
              </a:tabLst>
            </a:pPr>
            <a:r>
              <a:rPr lang="pt-BR" altLang="pt-BR" sz="6000"/>
              <a:t>1. 	</a:t>
            </a:r>
            <a:r>
              <a:rPr lang="pt-BR" altLang="pt-BR" sz="4800"/>
              <a:t>Ninguém consegue crucificar a si mesmo. Também o é verdade na vida espiritual. Nossa parte é decidir e nos entregar a Deus com fé.</a:t>
            </a: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100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4" grpId="0"/>
      <p:bldP spid="100355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6393F9F2-6201-4017-8A5B-4E529B12ECA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5986463" cy="1143000"/>
          </a:xfrm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r>
              <a:rPr lang="pt-BR" altLang="pt-BR" sz="4000">
                <a:solidFill>
                  <a:srgbClr val="FFFF00"/>
                </a:solidFill>
                <a:effectLst/>
              </a:rPr>
              <a:t>Porque a metáfora da crucificação é adequada?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BD3C745D-7339-491A-B8C9-57C02026D06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1844675"/>
            <a:ext cx="8280400" cy="4464050"/>
          </a:xfrm>
        </p:spPr>
        <p:txBody>
          <a:bodyPr/>
          <a:lstStyle/>
          <a:p>
            <a:pPr marL="609600" indent="-609600">
              <a:spcBef>
                <a:spcPct val="0"/>
              </a:spcBef>
              <a:spcAft>
                <a:spcPct val="25000"/>
              </a:spcAft>
              <a:buFont typeface="Wingdings" panose="05000000000000000000" pitchFamily="2" charset="2"/>
              <a:buNone/>
              <a:tabLst>
                <a:tab pos="625475" algn="l"/>
              </a:tabLst>
            </a:pPr>
            <a:r>
              <a:rPr lang="pt-BR" altLang="pt-BR" sz="4000"/>
              <a:t>2. 	Ninguém morre no mesmo dia em que é crucificado. O mesmo ocorre na vida espiritual.</a:t>
            </a:r>
          </a:p>
          <a:p>
            <a:pPr marL="609600" indent="-609600">
              <a:spcBef>
                <a:spcPct val="0"/>
              </a:spcBef>
              <a:spcAft>
                <a:spcPct val="25000"/>
              </a:spcAft>
              <a:buFont typeface="Wingdings" panose="05000000000000000000" pitchFamily="2" charset="2"/>
              <a:buNone/>
              <a:tabLst>
                <a:tab pos="625475" algn="l"/>
              </a:tabLst>
            </a:pPr>
            <a:r>
              <a:rPr lang="pt-BR" altLang="pt-BR" sz="4000"/>
              <a:t>	- A salvação é um ato, obra de um momento.</a:t>
            </a:r>
          </a:p>
          <a:p>
            <a:pPr marL="609600" indent="-609600">
              <a:spcBef>
                <a:spcPct val="0"/>
              </a:spcBef>
              <a:spcAft>
                <a:spcPct val="25000"/>
              </a:spcAft>
              <a:buFont typeface="Wingdings" panose="05000000000000000000" pitchFamily="2" charset="2"/>
              <a:buNone/>
              <a:tabLst>
                <a:tab pos="625475" algn="l"/>
              </a:tabLst>
            </a:pPr>
            <a:r>
              <a:rPr lang="pt-BR" altLang="pt-BR" sz="4000"/>
              <a:t>	- Mas a salvação também é um processo, obra de  uma vida inteira.</a:t>
            </a:r>
            <a:endParaRPr lang="pt-BR" altLang="pt-BR" sz="4800"/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0" dur="5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5" dur="5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  <p:bldP spid="1024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E5A9152C-8086-4D4B-B7B8-241BC4A75B3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4213" y="260350"/>
            <a:ext cx="5770562" cy="1016000"/>
          </a:xfrm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r>
              <a:rPr lang="pt-BR" altLang="pt-BR" sz="8800">
                <a:effectLst/>
              </a:rPr>
              <a:t>Conclusão</a:t>
            </a:r>
            <a:r>
              <a:rPr lang="pt-BR" altLang="pt-BR" sz="8000">
                <a:effectLst/>
              </a:rPr>
              <a:t>: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9C540C7E-ADB9-43AC-8AB5-CD8B374CE21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23850" y="1844675"/>
            <a:ext cx="8636000" cy="4438650"/>
          </a:xfrm>
        </p:spPr>
        <p:txBody>
          <a:bodyPr/>
          <a:lstStyle/>
          <a:p>
            <a:pPr>
              <a:spcBef>
                <a:spcPct val="0"/>
              </a:spcBef>
              <a:spcAft>
                <a:spcPct val="55000"/>
              </a:spcAft>
              <a:buFont typeface="Wingdings" panose="05000000000000000000" pitchFamily="2" charset="2"/>
              <a:buChar char="Æ"/>
            </a:pPr>
            <a:r>
              <a:rPr lang="pt-BR" altLang="pt-BR" sz="4400"/>
              <a:t>“Deus não exige que renunciemos a coisa alguma cuja conservação nos seja de proveito.”</a:t>
            </a:r>
            <a:r>
              <a:rPr lang="pt-BR" altLang="pt-BR" sz="2800"/>
              <a:t>CC 46</a:t>
            </a:r>
          </a:p>
          <a:p>
            <a:pPr>
              <a:spcBef>
                <a:spcPct val="0"/>
              </a:spcBef>
              <a:spcAft>
                <a:spcPct val="55000"/>
              </a:spcAft>
              <a:buFont typeface="Wingdings" panose="05000000000000000000" pitchFamily="2" charset="2"/>
              <a:buChar char="Æ"/>
            </a:pPr>
            <a:r>
              <a:rPr lang="pt-BR" altLang="pt-BR" sz="4400"/>
              <a:t>“A luta contra o próprio eu é a maior batalha que já foi ferida.”</a:t>
            </a:r>
            <a:r>
              <a:rPr lang="pt-BR" altLang="pt-BR" sz="2800"/>
              <a:t>CC 43</a:t>
            </a: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0" dur="5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/>
      <p:bldP spid="12291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3" name="Rectangle 3">
            <a:extLst>
              <a:ext uri="{FF2B5EF4-FFF2-40B4-BE49-F238E27FC236}">
                <a16:creationId xmlns:a16="http://schemas.microsoft.com/office/drawing/2014/main" id="{FAAC8D37-6F78-491C-B4FD-F7431425E1B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9750" y="2349500"/>
            <a:ext cx="8135938" cy="3671888"/>
          </a:xfrm>
        </p:spPr>
        <p:txBody>
          <a:bodyPr/>
          <a:lstStyle/>
          <a:p>
            <a:pPr>
              <a:spcBef>
                <a:spcPct val="0"/>
              </a:spcBef>
              <a:spcAft>
                <a:spcPct val="25000"/>
              </a:spcAft>
              <a:buFont typeface="Wingdings" panose="05000000000000000000" pitchFamily="2" charset="2"/>
              <a:buChar char="Æ"/>
            </a:pPr>
            <a:r>
              <a:rPr lang="pt-BR" altLang="pt-BR" sz="4800"/>
              <a:t>Por outro lado,o que Ele tem para nos oferecer em troca é infinitamente maior que nossas maiores ambições ou pretensões. </a:t>
            </a:r>
            <a:r>
              <a:rPr lang="pt-BR" altLang="pt-BR"/>
              <a:t>Fil 3:7,8</a:t>
            </a:r>
          </a:p>
        </p:txBody>
      </p:sp>
    </p:spTree>
  </p:cSld>
  <p:clrMapOvr>
    <a:masterClrMapping/>
  </p:clrMapOvr>
  <p:transition>
    <p:checker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6" name="Group 8">
            <a:extLst>
              <a:ext uri="{FF2B5EF4-FFF2-40B4-BE49-F238E27FC236}">
                <a16:creationId xmlns:a16="http://schemas.microsoft.com/office/drawing/2014/main" id="{2C9687CF-651D-46EE-985A-2FF72BBE2414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1655" y="448"/>
            <a:chExt cx="3802" cy="2852"/>
          </a:xfrm>
        </p:grpSpPr>
        <p:pic>
          <p:nvPicPr>
            <p:cNvPr id="2057" name="Picture 9" descr="jesus_356">
              <a:extLst>
                <a:ext uri="{FF2B5EF4-FFF2-40B4-BE49-F238E27FC236}">
                  <a16:creationId xmlns:a16="http://schemas.microsoft.com/office/drawing/2014/main" id="{860FFC43-581E-4D99-8452-667B0A449F9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55" y="448"/>
              <a:ext cx="3802" cy="285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058" name="Rectangle 10">
              <a:extLst>
                <a:ext uri="{FF2B5EF4-FFF2-40B4-BE49-F238E27FC236}">
                  <a16:creationId xmlns:a16="http://schemas.microsoft.com/office/drawing/2014/main" id="{84E16396-6E72-420D-923A-2A15817EA5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04" y="2886"/>
              <a:ext cx="852" cy="40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</p:grpSp>
      <p:sp>
        <p:nvSpPr>
          <p:cNvPr id="2051" name="Rectangle 3">
            <a:extLst>
              <a:ext uri="{FF2B5EF4-FFF2-40B4-BE49-F238E27FC236}">
                <a16:creationId xmlns:a16="http://schemas.microsoft.com/office/drawing/2014/main" id="{0146BF0B-A605-419E-AB83-FE5558FEB043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439863" y="4652963"/>
            <a:ext cx="7704137" cy="1943100"/>
          </a:xfrm>
          <a:gradFill rotWithShape="1">
            <a:gsLst>
              <a:gs pos="0">
                <a:srgbClr val="003399">
                  <a:alpha val="49001"/>
                </a:srgbClr>
              </a:gs>
              <a:gs pos="100000">
                <a:srgbClr val="003399">
                  <a:gamma/>
                  <a:shade val="46275"/>
                  <a:invGamma/>
                </a:srgbClr>
              </a:gs>
            </a:gsLst>
            <a:lin ang="5400000" scaled="1"/>
          </a:gradFill>
        </p:spPr>
        <p:txBody>
          <a:bodyPr/>
          <a:lstStyle/>
          <a:p>
            <a:r>
              <a:rPr lang="pt-BR" altLang="pt-BR" sz="3600"/>
              <a:t>“</a:t>
            </a:r>
            <a:r>
              <a:rPr lang="pt-BR" altLang="pt-BR" sz="4000"/>
              <a:t>Se alguém quer vir após mim, a si mesmo se negue, tome a sua cruz e siga-me.”</a:t>
            </a:r>
            <a:r>
              <a:rPr lang="pt-BR" altLang="pt-BR" sz="2800"/>
              <a:t>Mat 16:24</a:t>
            </a:r>
          </a:p>
        </p:txBody>
      </p:sp>
      <p:sp>
        <p:nvSpPr>
          <p:cNvPr id="2052" name="Text Box 4">
            <a:extLst>
              <a:ext uri="{FF2B5EF4-FFF2-40B4-BE49-F238E27FC236}">
                <a16:creationId xmlns:a16="http://schemas.microsoft.com/office/drawing/2014/main" id="{419D4F55-4038-4C50-8327-15FAB76FBB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333375"/>
            <a:ext cx="2592387" cy="579438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altLang="pt-BR" sz="3200">
                <a:latin typeface="Arial Black" panose="020B0A04020102020204" pitchFamily="34" charset="0"/>
              </a:rPr>
              <a:t>TEMA 3</a:t>
            </a:r>
          </a:p>
        </p:txBody>
      </p:sp>
      <p:sp>
        <p:nvSpPr>
          <p:cNvPr id="2053" name="WordArt 5">
            <a:extLst>
              <a:ext uri="{FF2B5EF4-FFF2-40B4-BE49-F238E27FC236}">
                <a16:creationId xmlns:a16="http://schemas.microsoft.com/office/drawing/2014/main" id="{ACF6F029-4B8B-4ECC-84DE-E66D892881A2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611188" y="1628775"/>
            <a:ext cx="7777162" cy="115252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t-BR" sz="3600" kern="10" spc="720">
                <a:gradFill rotWithShape="0">
                  <a:gsLst>
                    <a:gs pos="0">
                      <a:srgbClr val="AAAAAA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45791" dir="3378596" algn="ctr" rotWithShape="0">
                    <a:srgbClr val="000099">
                      <a:alpha val="80000"/>
                    </a:srgbClr>
                  </a:outerShdw>
                </a:effectLst>
                <a:latin typeface="Arial Black" panose="020B0A04020102020204" pitchFamily="34" charset="0"/>
              </a:rPr>
              <a:t>TOMA A SUA CRUZ </a:t>
            </a: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051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051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uiExpand="1" build="p" animBg="1"/>
      <p:bldP spid="2052" grpId="0"/>
      <p:bldP spid="2052" grpId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1381" name="Picture 5" descr="fonte de vida">
            <a:extLst>
              <a:ext uri="{FF2B5EF4-FFF2-40B4-BE49-F238E27FC236}">
                <a16:creationId xmlns:a16="http://schemas.microsoft.com/office/drawing/2014/main" id="{6EB99859-8368-45CA-94D5-D1FEAFC6FBFE}"/>
              </a:ext>
            </a:extLst>
          </p:cNvPr>
          <p:cNvPicPr>
            <a:picLocks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-17463"/>
            <a:ext cx="9144000" cy="685800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01378" name="Rectangle 2">
            <a:extLst>
              <a:ext uri="{FF2B5EF4-FFF2-40B4-BE49-F238E27FC236}">
                <a16:creationId xmlns:a16="http://schemas.microsoft.com/office/drawing/2014/main" id="{881EDADA-6513-4B48-925B-799D9DC681F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23850" y="188913"/>
            <a:ext cx="3827463" cy="1160462"/>
          </a:xfrm>
        </p:spPr>
        <p:txBody>
          <a:bodyPr/>
          <a:lstStyle/>
          <a:p>
            <a:r>
              <a:rPr lang="pt-BR" altLang="pt-BR" sz="6600">
                <a:solidFill>
                  <a:srgbClr val="CCFF33"/>
                </a:solidFill>
              </a:rPr>
              <a:t>APELO:</a:t>
            </a:r>
          </a:p>
        </p:txBody>
      </p:sp>
      <p:sp>
        <p:nvSpPr>
          <p:cNvPr id="101379" name="Rectangle 3">
            <a:extLst>
              <a:ext uri="{FF2B5EF4-FFF2-40B4-BE49-F238E27FC236}">
                <a16:creationId xmlns:a16="http://schemas.microsoft.com/office/drawing/2014/main" id="{770D6DC6-1DE5-4170-9648-2B05C9DFC4EB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323850" y="4652963"/>
            <a:ext cx="8569325" cy="1989137"/>
          </a:xfrm>
          <a:gradFill rotWithShape="1">
            <a:gsLst>
              <a:gs pos="0">
                <a:srgbClr val="003399">
                  <a:alpha val="38000"/>
                </a:srgbClr>
              </a:gs>
              <a:gs pos="100000">
                <a:srgbClr val="003399">
                  <a:gamma/>
                  <a:shade val="46275"/>
                  <a:invGamma/>
                </a:srgbClr>
              </a:gs>
            </a:gsLst>
            <a:lin ang="5400000" scaled="1"/>
          </a:gradFill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/>
          <a:lstStyle/>
          <a:p>
            <a:pPr marL="0" indent="0" algn="ctr">
              <a:buFont typeface="Wingdings" panose="05000000000000000000" pitchFamily="2" charset="2"/>
              <a:buNone/>
            </a:pPr>
            <a:r>
              <a:rPr lang="pt-BR" altLang="pt-BR">
                <a:solidFill>
                  <a:srgbClr val="FFFF00"/>
                </a:solidFill>
                <a:effectLst/>
                <a:latin typeface="Arial Black" panose="020B0A04020102020204" pitchFamily="34" charset="0"/>
              </a:rPr>
              <a:t>Entregue-se a Cristo agora mesmo. Não adie sua decisão. A decisão é humana. Cristo o (a) espera de braços abertos. </a:t>
            </a: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13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13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13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13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10137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500"/>
                                        <p:tgtEl>
                                          <p:spTgt spid="101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378" grpId="0"/>
      <p:bldP spid="101379" grpId="0" uiExpand="1" build="p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67" name="Picture 7" descr="fonte de vida">
            <a:extLst>
              <a:ext uri="{FF2B5EF4-FFF2-40B4-BE49-F238E27FC236}">
                <a16:creationId xmlns:a16="http://schemas.microsoft.com/office/drawing/2014/main" id="{5CDAB70A-C8E5-426A-9F37-5C308867B54D}"/>
              </a:ext>
            </a:extLst>
          </p:cNvPr>
          <p:cNvPicPr>
            <a:picLocks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-28575"/>
            <a:ext cx="9144000" cy="68595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92163" name="Rectangle 3">
            <a:extLst>
              <a:ext uri="{FF2B5EF4-FFF2-40B4-BE49-F238E27FC236}">
                <a16:creationId xmlns:a16="http://schemas.microsoft.com/office/drawing/2014/main" id="{4FB76F4A-5858-4B76-AB93-0ED2916B6A48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684213" y="4797425"/>
            <a:ext cx="8107362" cy="1846263"/>
          </a:xfrm>
          <a:gradFill rotWithShape="1">
            <a:gsLst>
              <a:gs pos="0">
                <a:srgbClr val="003399">
                  <a:alpha val="32001"/>
                </a:srgbClr>
              </a:gs>
              <a:gs pos="100000">
                <a:srgbClr val="003399">
                  <a:gamma/>
                  <a:shade val="46275"/>
                  <a:invGamma/>
                </a:srgbClr>
              </a:gs>
            </a:gsLst>
            <a:lin ang="5400000" scaled="1"/>
          </a:gradFill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/>
          <a:lstStyle/>
          <a:p>
            <a:pPr marL="0" indent="0" algn="ctr">
              <a:buFont typeface="Wingdings" panose="05000000000000000000" pitchFamily="2" charset="2"/>
              <a:buNone/>
            </a:pPr>
            <a:r>
              <a:rPr lang="pt-BR" altLang="pt-BR" sz="3600">
                <a:solidFill>
                  <a:srgbClr val="FFFF00"/>
                </a:solidFill>
                <a:effectLst/>
                <a:latin typeface="Arial Black" panose="020B0A04020102020204" pitchFamily="34" charset="0"/>
              </a:rPr>
              <a:t> Toda renuncia é pequena, é nada, se comparada à recompensa da vida eterna.</a:t>
            </a: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9216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92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63" grpId="0" uiExpand="1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F0E05482-E243-4916-99C8-73252ECFFB6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549275"/>
            <a:ext cx="5267325" cy="1160463"/>
          </a:xfrm>
        </p:spPr>
        <p:txBody>
          <a:bodyPr/>
          <a:lstStyle/>
          <a:p>
            <a:r>
              <a:rPr lang="pt-BR" altLang="pt-BR" sz="8000"/>
              <a:t>Introdução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C8F592D4-6E85-42A5-90F2-E6CBE2B20A5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76238" y="1884363"/>
            <a:ext cx="8605837" cy="4562475"/>
          </a:xfrm>
        </p:spPr>
        <p:txBody>
          <a:bodyPr/>
          <a:lstStyle/>
          <a:p>
            <a:pPr marL="365125" indent="0"/>
            <a:endParaRPr lang="pt-BR" altLang="pt-BR" sz="2400"/>
          </a:p>
          <a:p>
            <a:pPr marL="365125" indent="0">
              <a:buFont typeface="Wingdings" panose="05000000000000000000" pitchFamily="2" charset="2"/>
              <a:buNone/>
            </a:pPr>
            <a:r>
              <a:rPr lang="pt-BR" altLang="pt-BR" sz="4000"/>
              <a:t>Conceito </a:t>
            </a:r>
            <a:r>
              <a:rPr lang="pt-BR" altLang="pt-BR" sz="4000">
                <a:solidFill>
                  <a:srgbClr val="FFFF00"/>
                </a:solidFill>
              </a:rPr>
              <a:t>errado</a:t>
            </a:r>
            <a:r>
              <a:rPr lang="pt-BR" altLang="pt-BR" sz="4000"/>
              <a:t> sobre TOMAR A CRUZ:</a:t>
            </a:r>
            <a:endParaRPr lang="pt-BR" altLang="pt-BR" sz="2400"/>
          </a:p>
          <a:p>
            <a:pPr marL="365125" indent="0">
              <a:buFont typeface="Wingdings" panose="05000000000000000000" pitchFamily="2" charset="2"/>
              <a:buNone/>
            </a:pPr>
            <a:endParaRPr lang="pt-BR" altLang="pt-BR" sz="2400"/>
          </a:p>
          <a:p>
            <a:pPr marL="365125" indent="0"/>
            <a:endParaRPr lang="pt-BR" altLang="pt-BR" sz="2400"/>
          </a:p>
          <a:p>
            <a:pPr marL="365125" indent="0" algn="ctr">
              <a:buFont typeface="Wingdings" panose="05000000000000000000" pitchFamily="2" charset="2"/>
              <a:buNone/>
            </a:pPr>
            <a:r>
              <a:rPr lang="pt-BR" altLang="pt-BR" sz="5400">
                <a:solidFill>
                  <a:srgbClr val="FFFF00"/>
                </a:solidFill>
                <a:latin typeface="Script MT Bold" panose="03040602040607080904" pitchFamily="66" charset="0"/>
              </a:rPr>
              <a:t>“Significa carregar os fardos e provações da vida cristã”.</a:t>
            </a: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0" dur="500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4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7" name="Rectangle 3">
            <a:extLst>
              <a:ext uri="{FF2B5EF4-FFF2-40B4-BE49-F238E27FC236}">
                <a16:creationId xmlns:a16="http://schemas.microsoft.com/office/drawing/2014/main" id="{0248409A-FB7F-472C-BC14-E35048B75F6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2997200"/>
            <a:ext cx="8335962" cy="3455988"/>
          </a:xfrm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pPr marL="0" indent="0" algn="ctr">
              <a:buFont typeface="Wingdings" panose="05000000000000000000" pitchFamily="2" charset="2"/>
              <a:buNone/>
            </a:pPr>
            <a:r>
              <a:rPr lang="pt-BR" altLang="pt-BR" sz="4000" b="1">
                <a:effectLst/>
              </a:rPr>
              <a:t>A cruz é um instrumento de morte e não de carga. Tomar a cruz significa passar pela mesma experiência de Cristo, a morte. </a:t>
            </a:r>
            <a:r>
              <a:rPr lang="pt-BR" altLang="pt-BR" sz="4000" b="1">
                <a:solidFill>
                  <a:srgbClr val="FFFF00"/>
                </a:solidFill>
                <a:effectLst/>
              </a:rPr>
              <a:t>A morte do </a:t>
            </a:r>
            <a:r>
              <a:rPr lang="pt-BR" altLang="pt-BR" sz="4000" b="1" u="sng">
                <a:solidFill>
                  <a:srgbClr val="FFFF00"/>
                </a:solidFill>
                <a:effectLst/>
              </a:rPr>
              <a:t>eu</a:t>
            </a:r>
            <a:r>
              <a:rPr lang="pt-BR" altLang="pt-BR" sz="4000" b="1">
                <a:solidFill>
                  <a:srgbClr val="FFFF00"/>
                </a:solidFill>
                <a:effectLst/>
              </a:rPr>
              <a:t> </a:t>
            </a:r>
            <a:r>
              <a:rPr lang="pt-BR" altLang="pt-BR" sz="4000" b="1">
                <a:effectLst/>
              </a:rPr>
              <a:t>e a completa  renúncia de si mesmo.</a:t>
            </a:r>
            <a:endParaRPr lang="pt-BR" altLang="pt-BR" sz="3600" b="1">
              <a:effectLst/>
            </a:endParaRPr>
          </a:p>
          <a:p>
            <a:pPr marL="0" indent="0" algn="ctr">
              <a:buFont typeface="Wingdings" panose="05000000000000000000" pitchFamily="2" charset="2"/>
              <a:buNone/>
            </a:pPr>
            <a:endParaRPr lang="pt-BR" altLang="pt-BR" sz="3600" b="1">
              <a:effectLst/>
            </a:endParaRPr>
          </a:p>
        </p:txBody>
      </p:sp>
      <p:sp>
        <p:nvSpPr>
          <p:cNvPr id="88069" name="Rectangle 5">
            <a:extLst>
              <a:ext uri="{FF2B5EF4-FFF2-40B4-BE49-F238E27FC236}">
                <a16:creationId xmlns:a16="http://schemas.microsoft.com/office/drawing/2014/main" id="{15E3199D-3BAD-4AD2-B7E0-CC884DE50B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850" y="620713"/>
            <a:ext cx="6048375" cy="136683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defRPr>
            </a:lvl1pPr>
            <a:lvl2pPr marL="830263" indent="-285750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defRPr>
            </a:lvl2pPr>
            <a:lvl3pPr marL="123825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defRPr>
            </a:lvl3pPr>
            <a:lvl4pPr marL="1646238" indent="-22860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pt-BR" altLang="pt-BR" sz="4400" b="1">
                <a:effectLst/>
              </a:rPr>
              <a:t>Conceito </a:t>
            </a:r>
            <a:r>
              <a:rPr lang="pt-BR" altLang="pt-BR" sz="4400" b="1">
                <a:solidFill>
                  <a:srgbClr val="FFFF00"/>
                </a:solidFill>
                <a:effectLst/>
              </a:rPr>
              <a:t>Correto</a:t>
            </a:r>
            <a:r>
              <a:rPr lang="pt-BR" altLang="pt-BR" sz="4400" b="1">
                <a:effectLst/>
              </a:rPr>
              <a:t> Sobre TOMAR A CRUZ:</a:t>
            </a:r>
            <a:endParaRPr lang="pt-BR" altLang="pt-BR" sz="2800" b="1">
              <a:effectLst/>
            </a:endParaRPr>
          </a:p>
          <a:p>
            <a:pPr>
              <a:buFont typeface="Wingdings" panose="05000000000000000000" pitchFamily="2" charset="2"/>
              <a:buNone/>
            </a:pPr>
            <a:endParaRPr lang="pt-BR" altLang="pt-BR" sz="2800" b="1">
              <a:effectLst/>
            </a:endParaRP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8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>
            <a:extLst>
              <a:ext uri="{FF2B5EF4-FFF2-40B4-BE49-F238E27FC236}">
                <a16:creationId xmlns:a16="http://schemas.microsoft.com/office/drawing/2014/main" id="{27973F88-3D2C-453E-93BD-A9E7B36884C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2262188"/>
            <a:ext cx="8707438" cy="4298950"/>
          </a:xfrm>
        </p:spPr>
        <p:txBody>
          <a:bodyPr/>
          <a:lstStyle/>
          <a:p>
            <a:pPr>
              <a:spcBef>
                <a:spcPct val="0"/>
              </a:spcBef>
              <a:spcAft>
                <a:spcPct val="50000"/>
              </a:spcAft>
              <a:buFont typeface="Wingdings" panose="05000000000000000000" pitchFamily="2" charset="2"/>
              <a:buChar char="ü"/>
            </a:pPr>
            <a:r>
              <a:rPr lang="pt-BR" altLang="pt-BR"/>
              <a:t>Jesus estava com seus discípulos em um ambiente de privacidade, na cidade de Cesaréia de Felipe.</a:t>
            </a:r>
          </a:p>
          <a:p>
            <a:pPr>
              <a:spcBef>
                <a:spcPct val="0"/>
              </a:spcBef>
              <a:spcAft>
                <a:spcPct val="50000"/>
              </a:spcAft>
              <a:buFont typeface="Wingdings" panose="05000000000000000000" pitchFamily="2" charset="2"/>
              <a:buChar char="ü"/>
            </a:pPr>
            <a:r>
              <a:rPr lang="pt-BR" altLang="pt-BR"/>
              <a:t>A maior parte dos discípulos  já estava com Cristo havia cerca de três anos, mas nada sabiam a respeito de sua morte (DTN, 411)</a:t>
            </a:r>
          </a:p>
          <a:p>
            <a:pPr>
              <a:spcBef>
                <a:spcPct val="0"/>
              </a:spcBef>
              <a:spcAft>
                <a:spcPct val="50000"/>
              </a:spcAft>
              <a:buFont typeface="Wingdings" panose="05000000000000000000" pitchFamily="2" charset="2"/>
              <a:buChar char="ü"/>
            </a:pPr>
            <a:r>
              <a:rPr lang="pt-BR" altLang="pt-BR"/>
              <a:t>Jesus queria prepará-los  para as cenas do calvário, distante apenas alguns meses pela frente.</a:t>
            </a:r>
          </a:p>
        </p:txBody>
      </p:sp>
      <p:sp>
        <p:nvSpPr>
          <p:cNvPr id="89092" name="WordArt 4">
            <a:extLst>
              <a:ext uri="{FF2B5EF4-FFF2-40B4-BE49-F238E27FC236}">
                <a16:creationId xmlns:a16="http://schemas.microsoft.com/office/drawing/2014/main" id="{34039B01-6E86-4CB7-B90B-4D496B8CD36D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309563" y="920750"/>
            <a:ext cx="6162675" cy="67627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t-BR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66FFFF"/>
                </a:solidFill>
                <a:latin typeface="Arial Black" panose="020B0A04020102020204" pitchFamily="34" charset="0"/>
              </a:rPr>
              <a:t>I. A CONFISSÃO DOS DISCÍPULOS</a:t>
            </a: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90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90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90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890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890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0" dur="500"/>
                                        <p:tgtEl>
                                          <p:spTgt spid="890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5" dur="500"/>
                                        <p:tgtEl>
                                          <p:spTgt spid="890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090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>
            <a:extLst>
              <a:ext uri="{FF2B5EF4-FFF2-40B4-BE49-F238E27FC236}">
                <a16:creationId xmlns:a16="http://schemas.microsoft.com/office/drawing/2014/main" id="{0ED64930-2EFD-4BF3-9E30-D26278ED934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95288" y="2565400"/>
            <a:ext cx="8588375" cy="3598863"/>
          </a:xfrm>
        </p:spPr>
        <p:txBody>
          <a:bodyPr/>
          <a:lstStyle/>
          <a:p>
            <a:pPr marL="542925" indent="-542925">
              <a:spcBef>
                <a:spcPct val="0"/>
              </a:spcBef>
              <a:spcAft>
                <a:spcPct val="40000"/>
              </a:spcAft>
              <a:buClr>
                <a:srgbClr val="66FFFF"/>
              </a:buClr>
              <a:buFont typeface="Wingdings" panose="05000000000000000000" pitchFamily="2" charset="2"/>
              <a:buChar char="v"/>
              <a:tabLst>
                <a:tab pos="715963" algn="l"/>
              </a:tabLst>
            </a:pPr>
            <a:r>
              <a:rPr lang="pt-BR" altLang="pt-BR"/>
              <a:t>Elias, Jeremias, João Batista ou outro profeta </a:t>
            </a:r>
            <a:r>
              <a:rPr lang="pt-BR" altLang="pt-BR" sz="2400"/>
              <a:t>(Mat. 16:14)</a:t>
            </a:r>
            <a:r>
              <a:rPr lang="pt-BR" altLang="pt-BR"/>
              <a:t> eles responderam.</a:t>
            </a:r>
          </a:p>
          <a:p>
            <a:pPr marL="542925" indent="-542925">
              <a:spcBef>
                <a:spcPct val="0"/>
              </a:spcBef>
              <a:spcAft>
                <a:spcPct val="40000"/>
              </a:spcAft>
              <a:buClr>
                <a:srgbClr val="66FFFF"/>
              </a:buClr>
              <a:buFont typeface="Wingdings" panose="05000000000000000000" pitchFamily="2" charset="2"/>
              <a:buNone/>
              <a:tabLst>
                <a:tab pos="715963" algn="l"/>
              </a:tabLst>
            </a:pPr>
            <a:r>
              <a:rPr lang="pt-BR" altLang="pt-BR"/>
              <a:t>     - O povo não havia compreendido a missão de 	Cristo.</a:t>
            </a:r>
          </a:p>
          <a:p>
            <a:pPr marL="542925" indent="-542925">
              <a:spcBef>
                <a:spcPct val="0"/>
              </a:spcBef>
              <a:spcAft>
                <a:spcPct val="40000"/>
              </a:spcAft>
              <a:buClr>
                <a:srgbClr val="66FFFF"/>
              </a:buClr>
              <a:buFont typeface="Wingdings" panose="05000000000000000000" pitchFamily="2" charset="2"/>
              <a:buChar char="v"/>
              <a:tabLst>
                <a:tab pos="715963" algn="l"/>
              </a:tabLst>
            </a:pPr>
            <a:r>
              <a:rPr lang="pt-BR" altLang="pt-BR"/>
              <a:t>“E vós, continuou Ele, quem dizeis que Eu sou?” </a:t>
            </a:r>
            <a:r>
              <a:rPr lang="pt-BR" altLang="pt-BR" sz="2400"/>
              <a:t>(Mat. 16:15)</a:t>
            </a:r>
          </a:p>
        </p:txBody>
      </p:sp>
      <p:sp>
        <p:nvSpPr>
          <p:cNvPr id="7173" name="Rectangle 5">
            <a:extLst>
              <a:ext uri="{FF2B5EF4-FFF2-40B4-BE49-F238E27FC236}">
                <a16:creationId xmlns:a16="http://schemas.microsoft.com/office/drawing/2014/main" id="{5E8CA648-D966-4CA1-A6DB-5A3B45CB42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825" y="385763"/>
            <a:ext cx="6248400" cy="1027112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pt-BR" altLang="pt-BR" sz="4000" b="1">
                <a:solidFill>
                  <a:srgbClr val="FFFF00"/>
                </a:solidFill>
                <a:effectLst/>
              </a:rPr>
              <a:t>“Quem diz o povo ser o Filho do homem?” </a:t>
            </a:r>
            <a:r>
              <a:rPr lang="pt-BR" altLang="pt-BR" sz="2400" b="1">
                <a:solidFill>
                  <a:srgbClr val="FFFF00"/>
                </a:solidFill>
                <a:effectLst/>
              </a:rPr>
              <a:t>Mat 16:13.</a:t>
            </a: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0" dur="5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5" dur="5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  <p:bldP spid="717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>
            <a:extLst>
              <a:ext uri="{FF2B5EF4-FFF2-40B4-BE49-F238E27FC236}">
                <a16:creationId xmlns:a16="http://schemas.microsoft.com/office/drawing/2014/main" id="{F442CF4E-EB8F-4281-A5FF-07EA55065A2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33350" y="908050"/>
            <a:ext cx="6743700" cy="5949950"/>
          </a:xfrm>
        </p:spPr>
        <p:txBody>
          <a:bodyPr/>
          <a:lstStyle/>
          <a:p>
            <a:pPr>
              <a:spcBef>
                <a:spcPct val="0"/>
              </a:spcBef>
              <a:spcAft>
                <a:spcPct val="40000"/>
              </a:spcAft>
              <a:buFont typeface="Wingdings" panose="05000000000000000000" pitchFamily="2" charset="2"/>
              <a:buChar char="v"/>
            </a:pPr>
            <a:r>
              <a:rPr lang="pt-BR" altLang="pt-BR" sz="4000"/>
              <a:t>“Tu és o Cristo, o Filho do Deus Vivo”. </a:t>
            </a:r>
            <a:r>
              <a:rPr lang="pt-BR" altLang="pt-BR"/>
              <a:t>(Mat. 16:15)</a:t>
            </a:r>
            <a:r>
              <a:rPr lang="pt-BR" altLang="pt-BR" sz="4000"/>
              <a:t> disse Pedro</a:t>
            </a:r>
            <a:r>
              <a:rPr lang="pt-BR" altLang="pt-BR" sz="3600"/>
              <a:t>.</a:t>
            </a:r>
          </a:p>
          <a:p>
            <a:pPr>
              <a:spcBef>
                <a:spcPct val="0"/>
              </a:spcBef>
              <a:spcAft>
                <a:spcPct val="40000"/>
              </a:spcAft>
              <a:buFont typeface="Wingdings" panose="05000000000000000000" pitchFamily="2" charset="2"/>
              <a:buChar char="v"/>
            </a:pPr>
            <a:r>
              <a:rPr lang="pt-BR" altLang="pt-BR" sz="4000"/>
              <a:t>Os discípulos  já O aceitavam como o Messias longamente esperado, embora não compreendessem sua missão</a:t>
            </a:r>
            <a:r>
              <a:rPr lang="pt-BR" altLang="pt-BR" sz="3600"/>
              <a:t>.</a:t>
            </a: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931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931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186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>
            <a:extLst>
              <a:ext uri="{FF2B5EF4-FFF2-40B4-BE49-F238E27FC236}">
                <a16:creationId xmlns:a16="http://schemas.microsoft.com/office/drawing/2014/main" id="{DC98A2A2-DAAF-4E4B-B39F-F70262DBCA6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33350" y="1268413"/>
            <a:ext cx="6743700" cy="5256212"/>
          </a:xfrm>
        </p:spPr>
        <p:txBody>
          <a:bodyPr/>
          <a:lstStyle/>
          <a:p>
            <a:pPr>
              <a:spcBef>
                <a:spcPct val="0"/>
              </a:spcBef>
              <a:spcAft>
                <a:spcPct val="40000"/>
              </a:spcAft>
              <a:buFont typeface="Wingdings" panose="05000000000000000000" pitchFamily="2" charset="2"/>
              <a:buChar char="v"/>
            </a:pPr>
            <a:r>
              <a:rPr lang="pt-BR" altLang="pt-BR" sz="4400"/>
              <a:t>Assim como o povo em geral, eles nutriam a confiança no papel Político-militar do Messias. Para eles, o Messias viria para restaurar o trono de Davi. </a:t>
            </a:r>
          </a:p>
        </p:txBody>
      </p:sp>
    </p:spTree>
  </p:cSld>
  <p:clrMapOvr>
    <a:masterClrMapping/>
  </p:clrMapOvr>
  <p:transition>
    <p:checker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>
            <a:extLst>
              <a:ext uri="{FF2B5EF4-FFF2-40B4-BE49-F238E27FC236}">
                <a16:creationId xmlns:a16="http://schemas.microsoft.com/office/drawing/2014/main" id="{87C24AF1-0DC0-4BD3-AE21-8A587E80313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96888" y="2039938"/>
            <a:ext cx="8275637" cy="4703762"/>
          </a:xfrm>
        </p:spPr>
        <p:txBody>
          <a:bodyPr/>
          <a:lstStyle/>
          <a:p>
            <a:pPr>
              <a:spcBef>
                <a:spcPct val="0"/>
              </a:spcBef>
              <a:spcAft>
                <a:spcPct val="25000"/>
              </a:spcAft>
              <a:buFont typeface="Wingdings" panose="05000000000000000000" pitchFamily="2" charset="2"/>
              <a:buChar char="Ø"/>
            </a:pPr>
            <a:r>
              <a:rPr lang="pt-BR" altLang="pt-BR" sz="4800"/>
              <a:t>Após a confissão, Jesus anunciou Sua morte e ressurreição. </a:t>
            </a:r>
            <a:r>
              <a:rPr lang="pt-BR" altLang="pt-BR" sz="4000"/>
              <a:t>Mat 16: 21.</a:t>
            </a:r>
          </a:p>
          <a:p>
            <a:pPr>
              <a:spcBef>
                <a:spcPct val="0"/>
              </a:spcBef>
              <a:spcAft>
                <a:spcPct val="25000"/>
              </a:spcAft>
              <a:buFont typeface="Wingdings" panose="05000000000000000000" pitchFamily="2" charset="2"/>
              <a:buChar char="Ø"/>
            </a:pPr>
            <a:r>
              <a:rPr lang="pt-BR" altLang="pt-BR" sz="4800"/>
              <a:t>“Eles ficaram mudos de angústia e espanto.” </a:t>
            </a:r>
            <a:r>
              <a:rPr lang="pt-BR" altLang="pt-BR" sz="4000"/>
              <a:t>DTN 415.</a:t>
            </a:r>
          </a:p>
          <a:p>
            <a:pPr>
              <a:spcBef>
                <a:spcPct val="0"/>
              </a:spcBef>
              <a:spcAft>
                <a:spcPct val="25000"/>
              </a:spcAft>
              <a:buFont typeface="Wingdings" panose="05000000000000000000" pitchFamily="2" charset="2"/>
              <a:buNone/>
            </a:pPr>
            <a:endParaRPr lang="pt-BR" altLang="pt-BR" sz="4800"/>
          </a:p>
        </p:txBody>
      </p:sp>
      <p:sp>
        <p:nvSpPr>
          <p:cNvPr id="8196" name="WordArt 4">
            <a:extLst>
              <a:ext uri="{FF2B5EF4-FFF2-40B4-BE49-F238E27FC236}">
                <a16:creationId xmlns:a16="http://schemas.microsoft.com/office/drawing/2014/main" id="{5BA0218E-6437-40F9-B77B-7666C5A9E0A9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611188" y="549275"/>
            <a:ext cx="5257800" cy="72072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t-BR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66FFFF"/>
                </a:solidFill>
                <a:latin typeface="Arial Black" panose="020B0A04020102020204" pitchFamily="34" charset="0"/>
              </a:rPr>
              <a:t>II. O Anúncio da Cruz</a:t>
            </a: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0" dur="5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theme/theme1.xml><?xml version="1.0" encoding="utf-8"?>
<a:theme xmlns:a="http://schemas.openxmlformats.org/drawingml/2006/main" name="Folhas">
  <a:themeElements>
    <a:clrScheme name="Folhas 1">
      <a:dk1>
        <a:srgbClr val="BB5F03"/>
      </a:dk1>
      <a:lt1>
        <a:srgbClr val="FFFFFF"/>
      </a:lt1>
      <a:dk2>
        <a:srgbClr val="993300"/>
      </a:dk2>
      <a:lt2>
        <a:srgbClr val="FEEC94"/>
      </a:lt2>
      <a:accent1>
        <a:srgbClr val="FF9900"/>
      </a:accent1>
      <a:accent2>
        <a:srgbClr val="B76A03"/>
      </a:accent2>
      <a:accent3>
        <a:srgbClr val="CAADAA"/>
      </a:accent3>
      <a:accent4>
        <a:srgbClr val="DADADA"/>
      </a:accent4>
      <a:accent5>
        <a:srgbClr val="FFCAAA"/>
      </a:accent5>
      <a:accent6>
        <a:srgbClr val="A65F02"/>
      </a:accent6>
      <a:hlink>
        <a:srgbClr val="FFFFCC"/>
      </a:hlink>
      <a:folHlink>
        <a:srgbClr val="CCCC00"/>
      </a:folHlink>
    </a:clrScheme>
    <a:fontScheme name="Folha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Folhas 1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CC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olhas 2">
        <a:dk1>
          <a:srgbClr val="EA9306"/>
        </a:dk1>
        <a:lt1>
          <a:srgbClr val="FFFFFF"/>
        </a:lt1>
        <a:dk2>
          <a:srgbClr val="FAC120"/>
        </a:dk2>
        <a:lt2>
          <a:srgbClr val="FFFDD1"/>
        </a:lt2>
        <a:accent1>
          <a:srgbClr val="CC6600"/>
        </a:accent1>
        <a:accent2>
          <a:srgbClr val="FF9933"/>
        </a:accent2>
        <a:accent3>
          <a:srgbClr val="FCDDAB"/>
        </a:accent3>
        <a:accent4>
          <a:srgbClr val="DADADA"/>
        </a:accent4>
        <a:accent5>
          <a:srgbClr val="E2B8AA"/>
        </a:accent5>
        <a:accent6>
          <a:srgbClr val="E78A2D"/>
        </a:accent6>
        <a:hlink>
          <a:srgbClr val="A50021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olhas 3">
        <a:dk1>
          <a:srgbClr val="000000"/>
        </a:dk1>
        <a:lt1>
          <a:srgbClr val="FFFFCC"/>
        </a:lt1>
        <a:dk2>
          <a:srgbClr val="A26D18"/>
        </a:dk2>
        <a:lt2>
          <a:srgbClr val="F9D793"/>
        </a:lt2>
        <a:accent1>
          <a:srgbClr val="FFD05B"/>
        </a:accent1>
        <a:accent2>
          <a:srgbClr val="FEE1A8"/>
        </a:accent2>
        <a:accent3>
          <a:srgbClr val="FFFFE2"/>
        </a:accent3>
        <a:accent4>
          <a:srgbClr val="000000"/>
        </a:accent4>
        <a:accent5>
          <a:srgbClr val="FFE4B5"/>
        </a:accent5>
        <a:accent6>
          <a:srgbClr val="E6CC98"/>
        </a:accent6>
        <a:hlink>
          <a:srgbClr val="FF0000"/>
        </a:hlink>
        <a:folHlink>
          <a:srgbClr val="CC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olhas 4">
        <a:dk1>
          <a:srgbClr val="008000"/>
        </a:dk1>
        <a:lt1>
          <a:srgbClr val="FFFFFF"/>
        </a:lt1>
        <a:dk2>
          <a:srgbClr val="005800"/>
        </a:dk2>
        <a:lt2>
          <a:srgbClr val="FFFFCC"/>
        </a:lt2>
        <a:accent1>
          <a:srgbClr val="00CC99"/>
        </a:accent1>
        <a:accent2>
          <a:srgbClr val="007825"/>
        </a:accent2>
        <a:accent3>
          <a:srgbClr val="AAB4AA"/>
        </a:accent3>
        <a:accent4>
          <a:srgbClr val="DADADA"/>
        </a:accent4>
        <a:accent5>
          <a:srgbClr val="AAE2CA"/>
        </a:accent5>
        <a:accent6>
          <a:srgbClr val="006C20"/>
        </a:accent6>
        <a:hlink>
          <a:srgbClr val="9966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olhas 5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CC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olhas 6">
        <a:dk1>
          <a:srgbClr val="006699"/>
        </a:dk1>
        <a:lt1>
          <a:srgbClr val="FFFFFF"/>
        </a:lt1>
        <a:dk2>
          <a:srgbClr val="006666"/>
        </a:dk2>
        <a:lt2>
          <a:srgbClr val="CCECFF"/>
        </a:lt2>
        <a:accent1>
          <a:srgbClr val="00CCFF"/>
        </a:accent1>
        <a:accent2>
          <a:srgbClr val="017A83"/>
        </a:accent2>
        <a:accent3>
          <a:srgbClr val="AAB8B8"/>
        </a:accent3>
        <a:accent4>
          <a:srgbClr val="DADADA"/>
        </a:accent4>
        <a:accent5>
          <a:srgbClr val="AAE2FF"/>
        </a:accent5>
        <a:accent6>
          <a:srgbClr val="016E76"/>
        </a:accent6>
        <a:hlink>
          <a:srgbClr val="FFFFCC"/>
        </a:hlink>
        <a:folHlink>
          <a:srgbClr val="99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olhas 7">
        <a:dk1>
          <a:srgbClr val="80ACC4"/>
        </a:dk1>
        <a:lt1>
          <a:srgbClr val="FFFFFF"/>
        </a:lt1>
        <a:dk2>
          <a:srgbClr val="B3D1DF"/>
        </a:dk2>
        <a:lt2>
          <a:srgbClr val="FFFFFF"/>
        </a:lt2>
        <a:accent1>
          <a:srgbClr val="5089A8"/>
        </a:accent1>
        <a:accent2>
          <a:srgbClr val="BBC6DB"/>
        </a:accent2>
        <a:accent3>
          <a:srgbClr val="D6E5EC"/>
        </a:accent3>
        <a:accent4>
          <a:srgbClr val="DADADA"/>
        </a:accent4>
        <a:accent5>
          <a:srgbClr val="B3C4D1"/>
        </a:accent5>
        <a:accent6>
          <a:srgbClr val="A9B3C6"/>
        </a:accent6>
        <a:hlink>
          <a:srgbClr val="0000FF"/>
        </a:hlink>
        <a:folHlink>
          <a:srgbClr val="00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olhas 8">
        <a:dk1>
          <a:srgbClr val="5700AE"/>
        </a:dk1>
        <a:lt1>
          <a:srgbClr val="FFFFFF"/>
        </a:lt1>
        <a:dk2>
          <a:srgbClr val="7301CB"/>
        </a:dk2>
        <a:lt2>
          <a:srgbClr val="C5C5FF"/>
        </a:lt2>
        <a:accent1>
          <a:srgbClr val="9999FF"/>
        </a:accent1>
        <a:accent2>
          <a:srgbClr val="7000E0"/>
        </a:accent2>
        <a:accent3>
          <a:srgbClr val="BCAAE2"/>
        </a:accent3>
        <a:accent4>
          <a:srgbClr val="DADADA"/>
        </a:accent4>
        <a:accent5>
          <a:srgbClr val="CACAFF"/>
        </a:accent5>
        <a:accent6>
          <a:srgbClr val="6500CB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olhas 9">
        <a:dk1>
          <a:srgbClr val="003366"/>
        </a:dk1>
        <a:lt1>
          <a:srgbClr val="FFFFFF"/>
        </a:lt1>
        <a:dk2>
          <a:srgbClr val="003366"/>
        </a:dk2>
        <a:lt2>
          <a:srgbClr val="CBD5DF"/>
        </a:lt2>
        <a:accent1>
          <a:srgbClr val="A9BEE9"/>
        </a:accent1>
        <a:accent2>
          <a:srgbClr val="D6E4F2"/>
        </a:accent2>
        <a:accent3>
          <a:srgbClr val="FFFFFF"/>
        </a:accent3>
        <a:accent4>
          <a:srgbClr val="002A56"/>
        </a:accent4>
        <a:accent5>
          <a:srgbClr val="D1DBF2"/>
        </a:accent5>
        <a:accent6>
          <a:srgbClr val="C2CFDB"/>
        </a:accent6>
        <a:hlink>
          <a:srgbClr val="0000CC"/>
        </a:hlink>
        <a:folHlink>
          <a:srgbClr val="8668E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Folhas</Template>
  <TotalTime>669</TotalTime>
  <Words>697</Words>
  <Application>Microsoft Office PowerPoint</Application>
  <PresentationFormat>Apresentação na tela (4:3)</PresentationFormat>
  <Paragraphs>55</Paragraphs>
  <Slides>21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21</vt:i4>
      </vt:variant>
    </vt:vector>
  </HeadingPairs>
  <TitlesOfParts>
    <vt:vector size="27" baseType="lpstr">
      <vt:lpstr>Arial</vt:lpstr>
      <vt:lpstr>Times New Roman</vt:lpstr>
      <vt:lpstr>Wingdings</vt:lpstr>
      <vt:lpstr>Arial Black</vt:lpstr>
      <vt:lpstr>Script MT Bold</vt:lpstr>
      <vt:lpstr>Folhas</vt:lpstr>
      <vt:lpstr>Apresentação do PowerPoint</vt:lpstr>
      <vt:lpstr>Apresentação do PowerPoint</vt:lpstr>
      <vt:lpstr>Introdução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Porque a metáfora da crucificação é adequada?</vt:lpstr>
      <vt:lpstr>Porque a metáfora da crucificação é adequada?</vt:lpstr>
      <vt:lpstr>Conclusão:</vt:lpstr>
      <vt:lpstr>Apresentação do PowerPoint</vt:lpstr>
      <vt:lpstr>APELO:</vt:lpstr>
      <vt:lpstr>Apresentação do PowerPoint</vt:lpstr>
    </vt:vector>
  </TitlesOfParts>
  <Company>IASBEAS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Tema 3-TOMA A SUA CRUZ </dc:title>
  <dc:creator>Jolive Chaves</dc:creator>
  <cp:lastModifiedBy>Pr. Marcelo Carvalho</cp:lastModifiedBy>
  <cp:revision>21</cp:revision>
  <dcterms:created xsi:type="dcterms:W3CDTF">2002-12-03T11:29:40Z</dcterms:created>
  <dcterms:modified xsi:type="dcterms:W3CDTF">2019-11-26T14:18:33Z</dcterms:modified>
</cp:coreProperties>
</file>