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23"/>
  </p:notesMasterIdLst>
  <p:sldIdLst>
    <p:sldId id="277" r:id="rId2"/>
    <p:sldId id="256" r:id="rId3"/>
    <p:sldId id="257" r:id="rId4"/>
    <p:sldId id="264" r:id="rId5"/>
    <p:sldId id="265" r:id="rId6"/>
    <p:sldId id="258" r:id="rId7"/>
    <p:sldId id="267" r:id="rId8"/>
    <p:sldId id="276" r:id="rId9"/>
    <p:sldId id="259" r:id="rId10"/>
    <p:sldId id="272" r:id="rId11"/>
    <p:sldId id="268" r:id="rId12"/>
    <p:sldId id="273" r:id="rId13"/>
    <p:sldId id="260" r:id="rId14"/>
    <p:sldId id="269" r:id="rId15"/>
    <p:sldId id="270" r:id="rId16"/>
    <p:sldId id="274" r:id="rId17"/>
    <p:sldId id="261" r:id="rId18"/>
    <p:sldId id="263" r:id="rId19"/>
    <p:sldId id="271" r:id="rId20"/>
    <p:sldId id="275" r:id="rId21"/>
    <p:sldId id="266" r:id="rId2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CC3300"/>
    <a:srgbClr val="000099"/>
    <a:srgbClr val="66FFFF"/>
    <a:srgbClr val="FFFF00"/>
    <a:srgbClr val="00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DB4C8D35-CAC0-4EA4-BE8E-BDE2E3554F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D40608B5-1ED4-47F1-89AD-9C23A1CE8FC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90116" name="Rectangle 4">
            <a:extLst>
              <a:ext uri="{FF2B5EF4-FFF2-40B4-BE49-F238E27FC236}">
                <a16:creationId xmlns:a16="http://schemas.microsoft.com/office/drawing/2014/main" id="{FC2AF0A5-A6B0-4FCD-B7E9-C41680AF47E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0117" name="Rectangle 5">
            <a:extLst>
              <a:ext uri="{FF2B5EF4-FFF2-40B4-BE49-F238E27FC236}">
                <a16:creationId xmlns:a16="http://schemas.microsoft.com/office/drawing/2014/main" id="{6D75F6A7-6918-4666-BFFC-0AD0F3E060E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90118" name="Rectangle 6">
            <a:extLst>
              <a:ext uri="{FF2B5EF4-FFF2-40B4-BE49-F238E27FC236}">
                <a16:creationId xmlns:a16="http://schemas.microsoft.com/office/drawing/2014/main" id="{4BB46E0C-25D7-4422-BAF3-BCA215161EC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pt-BR" altLang="pt-BR"/>
          </a:p>
        </p:txBody>
      </p:sp>
      <p:sp>
        <p:nvSpPr>
          <p:cNvPr id="90119" name="Rectangle 7">
            <a:extLst>
              <a:ext uri="{FF2B5EF4-FFF2-40B4-BE49-F238E27FC236}">
                <a16:creationId xmlns:a16="http://schemas.microsoft.com/office/drawing/2014/main" id="{9FB512DA-FE2F-48DF-88B4-955CD6BBF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24288AF-1D9C-4D26-B026-05068FC2DEB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D4101-0522-4CF4-85D1-678BF2113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247877-F0C3-402F-8FF7-B62382C3D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57AA22-072B-4277-89B5-414FD671B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709C45-B4A4-4DAE-9466-01157E17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BEE4FF-AACC-4AA6-8FAE-431A205D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DF854-5FA3-4D7C-815C-479BC54AAB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3621463"/>
      </p:ext>
    </p:extLst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63DBF-1E26-4CB1-9AC8-0339BCAF7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4AFC65-3E17-4178-A822-D333D4D2D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AA1A02-6F9E-4081-8CE9-7B4F35252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2DE1A9-04F0-41EF-81A3-042F9CB1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B72232-9071-4E49-BE84-30DB772B6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0FBC9-EC92-457D-80FA-3EEBDC4E29E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78024894"/>
      </p:ext>
    </p:extLst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6CCBCE2-2745-42DA-9F57-3CCB13CFEF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ADC8033-385F-4935-A75D-B5FE7AF85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B38E56-C843-44EF-BC2D-5F81C4937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C16916-C74C-405B-8723-6305D67E0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09E245-D9E1-4954-9262-7166864E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5AFA6-C193-4A8A-9B9D-BF320160F57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60499517"/>
      </p:ext>
    </p:extLst>
  </p:cSld>
  <p:clrMapOvr>
    <a:masterClrMapping/>
  </p:clrMapOvr>
  <p:transition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3678C-513E-4262-9FB7-C1B4EA0AA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DF7D0E-DD67-4FE4-A224-F36A21F2BE1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A6F2E8-B109-4629-A2D9-BF7151BDA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39F040C-8404-48DD-9C8D-E20192D4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EB2AAB-B0B1-4583-A0EC-3A6F6B128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A880DE-D1C0-4771-B6F8-A81DFF767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56C4C60-6D4B-4664-9915-4C52A34BA7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10386709"/>
      </p:ext>
    </p:extLst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28102-6646-4047-8C8B-C5395658D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92AE7D-BC04-46CE-9232-28D5ED095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83AF42-6FBD-48B0-B7DF-D9D1BF03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9026D5-A762-476D-B3C8-3C0A836BF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564C4B-2A94-44C5-87B7-F365C4E99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5EC24-C75D-45C0-A143-8F334B48DE0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74514935"/>
      </p:ext>
    </p:extLst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710D0-AA5C-4DCD-84BB-6AD8256B9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3ADF39-06BA-4EF2-A8D0-420901E7E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9F74A1-F56F-4D9C-AD8D-50AD754C8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BB620D-B99B-4200-8625-DAAECCB9D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527306-4059-4537-9388-26B11EC87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6B84-9B79-41AD-9954-88F80CFD6C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61090585"/>
      </p:ext>
    </p:extLst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9222D-7EDD-4F26-83B8-D31A9864D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B28252-1236-47BB-B680-F6166FC50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10F0293-3517-4389-8D2B-DEE355338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1653BE-2200-4909-8815-2FDED7222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5DD94E-29EE-4260-805E-8A5641F0A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BF72BE7-82C9-4E20-A854-B9E1CC774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96337-9BA3-4A2F-9608-1B85FA922EA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27854769"/>
      </p:ext>
    </p:extLst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4B33C-CAFC-470A-A272-98D7D7DFB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711B49-031C-4B3B-A6A1-F4629946D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D7B6FB-A33F-4549-B66D-564AA7FCB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ECE636D-39D2-4431-B33B-33BDEDFE5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BD04E0C-C4FE-49C1-88CB-DF9D6DC50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491D89E-5156-482D-AC63-F673C954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AEB5409-B237-4851-8F3C-DA9C172D3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C7AD0B5-123C-425D-A07E-5E94946B7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2A1D9-1293-4E89-9042-E1A95A95F8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82512256"/>
      </p:ext>
    </p:extLst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D70D03-91E0-4511-BF6F-1AD018A12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47FAD44-9B43-47CF-83CD-5F2BFD31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3211786-CEAD-4A15-864B-C185C5111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536CE6F-D53F-4CDC-8F72-D2762F630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C978F-6632-4032-9021-A59ED547B3E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7839912"/>
      </p:ext>
    </p:extLst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2F911DF-1A07-414F-9896-CDEE6691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95F11F-79C2-4CE6-B37E-9FA745AD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B12374F-1993-4A52-A6BC-110F590D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9CCD9-58CF-47B2-9652-E0584B31597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2460643"/>
      </p:ext>
    </p:extLst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53E4B-F594-40DC-90F1-A7901289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F29FB6-C842-493C-A196-CAE7A8627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BC5E26D-F24B-4CD3-BE0F-9B45841C6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E143DFC-38A6-4FD8-A6E0-5F431E4C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C892DE-F717-4238-A1C9-ED7D2C5D0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63356B-BBAF-4927-A2E0-19006C333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82F17-EAA3-4CBA-9092-C9DC612F108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85693265"/>
      </p:ext>
    </p:extLst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BC559-D2D0-4C10-BEF0-F746113A9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2F6315C-8E58-43D2-87B6-E267960C50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2A51753-A325-41BD-9781-B5B51A1C4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890B4E1-BC75-4036-A4D5-53119D9BA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758EF8E-8ADA-4FE4-ADF6-5C865CBE3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730B083-3F6F-4B80-BA60-E014938D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D7AB6-7ECD-4320-A8CF-A84BFFD1E8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10946357"/>
      </p:ext>
    </p:extLst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33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7" name="Rectangle 21">
            <a:extLst>
              <a:ext uri="{FF2B5EF4-FFF2-40B4-BE49-F238E27FC236}">
                <a16:creationId xmlns:a16="http://schemas.microsoft.com/office/drawing/2014/main" id="{28E1A69A-3615-407C-94AB-0475640C6F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86038" name="Rectangle 22">
            <a:extLst>
              <a:ext uri="{FF2B5EF4-FFF2-40B4-BE49-F238E27FC236}">
                <a16:creationId xmlns:a16="http://schemas.microsoft.com/office/drawing/2014/main" id="{F29ED194-72CD-4656-92D6-18DF17C98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86039" name="Rectangle 23">
            <a:extLst>
              <a:ext uri="{FF2B5EF4-FFF2-40B4-BE49-F238E27FC236}">
                <a16:creationId xmlns:a16="http://schemas.microsoft.com/office/drawing/2014/main" id="{671AFE89-108B-46EC-8317-48FAB2C66B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86040" name="Rectangle 24">
            <a:extLst>
              <a:ext uri="{FF2B5EF4-FFF2-40B4-BE49-F238E27FC236}">
                <a16:creationId xmlns:a16="http://schemas.microsoft.com/office/drawing/2014/main" id="{94ECDA0F-BE33-48DC-A75F-714683A39D5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86041" name="Rectangle 25">
            <a:extLst>
              <a:ext uri="{FF2B5EF4-FFF2-40B4-BE49-F238E27FC236}">
                <a16:creationId xmlns:a16="http://schemas.microsoft.com/office/drawing/2014/main" id="{A03F376F-A224-4835-AA07-4625C25072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E58401B-C668-4D41-A6DE-0E01F19BE377}" type="slidenum">
              <a:rPr lang="pt-BR" altLang="pt-BR"/>
              <a:pPr/>
              <a:t>‹nº›</a:t>
            </a:fld>
            <a:endParaRPr lang="pt-BR" altLang="pt-BR"/>
          </a:p>
        </p:txBody>
      </p:sp>
      <p:grpSp>
        <p:nvGrpSpPr>
          <p:cNvPr id="86047" name="Group 31">
            <a:extLst>
              <a:ext uri="{FF2B5EF4-FFF2-40B4-BE49-F238E27FC236}">
                <a16:creationId xmlns:a16="http://schemas.microsoft.com/office/drawing/2014/main" id="{83394BA3-0A5D-422D-A211-F4E9BDFDAB0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516688" y="0"/>
            <a:ext cx="2627312" cy="1989138"/>
            <a:chOff x="1655" y="448"/>
            <a:chExt cx="3802" cy="2852"/>
          </a:xfrm>
        </p:grpSpPr>
        <p:pic>
          <p:nvPicPr>
            <p:cNvPr id="86048" name="Picture 32" descr="jesus_356">
              <a:extLst>
                <a:ext uri="{FF2B5EF4-FFF2-40B4-BE49-F238E27FC236}">
                  <a16:creationId xmlns:a16="http://schemas.microsoft.com/office/drawing/2014/main" id="{A21FA42E-AE86-471C-BA01-D8F1B6AF3E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5" y="448"/>
              <a:ext cx="3802" cy="28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049" name="Rectangle 33">
              <a:extLst>
                <a:ext uri="{FF2B5EF4-FFF2-40B4-BE49-F238E27FC236}">
                  <a16:creationId xmlns:a16="http://schemas.microsoft.com/office/drawing/2014/main" id="{A5454F03-33D2-40AC-B2B3-2B2B8AC7E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886"/>
              <a:ext cx="852" cy="4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transition>
    <p:checker/>
  </p:transition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 descr="SermonárioColheita FUNDO">
            <a:extLst>
              <a:ext uri="{FF2B5EF4-FFF2-40B4-BE49-F238E27FC236}">
                <a16:creationId xmlns:a16="http://schemas.microsoft.com/office/drawing/2014/main" id="{1EB8257A-2F53-470A-A7B6-291E1F441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75" name="Picture 3" descr="Acnsion2">
            <a:extLst>
              <a:ext uri="{FF2B5EF4-FFF2-40B4-BE49-F238E27FC236}">
                <a16:creationId xmlns:a16="http://schemas.microsoft.com/office/drawing/2014/main" id="{3C690462-B9C6-45B6-B2A5-159E44BF9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" t="6134" r="8971" b="13678"/>
          <a:stretch>
            <a:fillRect/>
          </a:stretch>
        </p:blipFill>
        <p:spPr bwMode="auto">
          <a:xfrm>
            <a:off x="2436813" y="112713"/>
            <a:ext cx="4445000" cy="661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6" name="Rectangle 4">
            <a:extLst>
              <a:ext uri="{FF2B5EF4-FFF2-40B4-BE49-F238E27FC236}">
                <a16:creationId xmlns:a16="http://schemas.microsoft.com/office/drawing/2014/main" id="{9BD66521-F091-4AE5-B3CA-358EBA83EE8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27088" y="5157788"/>
            <a:ext cx="7777162" cy="1081087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3200">
                <a:solidFill>
                  <a:srgbClr val="CC3300"/>
                </a:solidFill>
                <a:latin typeface="Arial Black" panose="020B0A04020102020204" pitchFamily="34" charset="0"/>
              </a:rPr>
              <a:t>PORQUE EM NENHUM OUTRO HÁ SALVAÇÃO.</a:t>
            </a:r>
          </a:p>
        </p:txBody>
      </p:sp>
      <p:sp>
        <p:nvSpPr>
          <p:cNvPr id="105477" name="WordArt 5">
            <a:extLst>
              <a:ext uri="{FF2B5EF4-FFF2-40B4-BE49-F238E27FC236}">
                <a16:creationId xmlns:a16="http://schemas.microsoft.com/office/drawing/2014/main" id="{EF684136-EBDD-4C52-AEB8-DDED364126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546509">
            <a:off x="2336800" y="1381125"/>
            <a:ext cx="4460875" cy="1406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000000"/>
                  </a:outerShdw>
                </a:effectLst>
                <a:latin typeface="Mistral" panose="03090702030407020403" pitchFamily="66" charset="0"/>
              </a:rPr>
              <a:t>SÓ JESUS</a:t>
            </a:r>
          </a:p>
        </p:txBody>
      </p:sp>
      <p:pic>
        <p:nvPicPr>
          <p:cNvPr id="105478" name="Picture 6" descr="logo USB transparente">
            <a:extLst>
              <a:ext uri="{FF2B5EF4-FFF2-40B4-BE49-F238E27FC236}">
                <a16:creationId xmlns:a16="http://schemas.microsoft.com/office/drawing/2014/main" id="{9ACFAEAB-939B-41C9-945B-18EF7EBAD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6069013"/>
            <a:ext cx="1022350" cy="5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9AFA547C-329B-4B7B-AB3A-A4352EA76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6888" y="1341438"/>
            <a:ext cx="8275637" cy="5516562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None/>
            </a:pPr>
            <a:endParaRPr lang="pt-BR" altLang="pt-BR" sz="3600"/>
          </a:p>
          <a:p>
            <a:pPr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pt-BR" altLang="pt-BR" sz="4400"/>
              <a:t>O Messias, pensavam eles, “viria para reinar, e não para sofrer”. </a:t>
            </a:r>
          </a:p>
          <a:p>
            <a:pPr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pt-BR" altLang="pt-BR" sz="4400"/>
              <a:t>Jesus explicou-lhes que Sua missão era de natureza espiritual, e implicava Sua morte e ressurreição. </a:t>
            </a:r>
          </a:p>
        </p:txBody>
      </p:sp>
      <p:sp>
        <p:nvSpPr>
          <p:cNvPr id="98307" name="WordArt 3">
            <a:extLst>
              <a:ext uri="{FF2B5EF4-FFF2-40B4-BE49-F238E27FC236}">
                <a16:creationId xmlns:a16="http://schemas.microsoft.com/office/drawing/2014/main" id="{DAFFE30E-BE12-4D7B-A233-EBB34F16A80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549275"/>
            <a:ext cx="5257800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FFFF"/>
                </a:solidFill>
                <a:latin typeface="Arial Black" panose="020B0A04020102020204" pitchFamily="34" charset="0"/>
              </a:rPr>
              <a:t>II. O Anúncio da Cruz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8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98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98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4" name="Rectangle 6">
            <a:extLst>
              <a:ext uri="{FF2B5EF4-FFF2-40B4-BE49-F238E27FC236}">
                <a16:creationId xmlns:a16="http://schemas.microsoft.com/office/drawing/2014/main" id="{989E099A-BDF4-4DDD-A138-3D207CE52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284538"/>
            <a:ext cx="7058025" cy="19446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pt-BR" altLang="pt-BR" sz="3400">
                <a:effectLst/>
              </a:rPr>
              <a:t>“</a:t>
            </a:r>
            <a:r>
              <a:rPr lang="pt-BR" altLang="pt-BR" sz="3600">
                <a:effectLst/>
              </a:rPr>
              <a:t>Então disse Jesus a seus discípulos: </a:t>
            </a:r>
            <a:r>
              <a:rPr lang="pt-BR" altLang="pt-BR" sz="3600">
                <a:solidFill>
                  <a:srgbClr val="FFFF00"/>
                </a:solidFill>
                <a:effectLst/>
              </a:rPr>
              <a:t>Se alguém quer vir após mim, a si mesmo se negue, tome a sua cruz e siga-Me.”</a:t>
            </a:r>
            <a:r>
              <a:rPr lang="pt-BR" altLang="pt-BR" sz="3600">
                <a:effectLst/>
              </a:rPr>
              <a:t> </a:t>
            </a:r>
            <a:r>
              <a:rPr lang="pt-BR" altLang="pt-BR" sz="2800">
                <a:effectLst/>
              </a:rPr>
              <a:t>(Mat. 16:24)</a:t>
            </a:r>
          </a:p>
        </p:txBody>
      </p:sp>
      <p:sp>
        <p:nvSpPr>
          <p:cNvPr id="94215" name="Text Box 7">
            <a:extLst>
              <a:ext uri="{FF2B5EF4-FFF2-40B4-BE49-F238E27FC236}">
                <a16:creationId xmlns:a16="http://schemas.microsoft.com/office/drawing/2014/main" id="{1436D5F1-C740-4221-8231-2F2E8FC4F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4813"/>
            <a:ext cx="597535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400"/>
              <a:t>Foi neste contexto que Jesus os mandou tomar a cruz: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82D58E85-7A4F-439E-BC52-9D1784C4A1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0350" y="333375"/>
            <a:ext cx="6543675" cy="6119813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spcBef>
                <a:spcPct val="0"/>
              </a:spcBef>
              <a:spcAft>
                <a:spcPct val="75000"/>
              </a:spcAft>
              <a:buFont typeface="Wingdings" panose="05000000000000000000" pitchFamily="2" charset="2"/>
              <a:buChar char="Ø"/>
            </a:pPr>
            <a:r>
              <a:rPr lang="pt-BR" altLang="pt-BR" sz="4000">
                <a:effectLst/>
              </a:rPr>
              <a:t>Como se não bastasse ouvir que Cristo ia morrer numa cruz, as palavras dEle tinham sido claras de que eles próprios deveriam passar pela mesma experiência. </a:t>
            </a:r>
          </a:p>
          <a:p>
            <a:pPr>
              <a:spcBef>
                <a:spcPct val="0"/>
              </a:spcBef>
              <a:spcAft>
                <a:spcPct val="75000"/>
              </a:spcAft>
              <a:buFont typeface="Wingdings" panose="05000000000000000000" pitchFamily="2" charset="2"/>
              <a:buChar char="Ø"/>
            </a:pPr>
            <a:r>
              <a:rPr lang="pt-BR" altLang="pt-BR" sz="4000">
                <a:effectLst/>
              </a:rPr>
              <a:t>Não havia dúvida. Jesus não estava falando de outra coisa a não ser de morte.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9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A5890C58-DA5B-4E48-B551-7369486BA1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060575"/>
            <a:ext cx="8137525" cy="44640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ð"/>
            </a:pPr>
            <a:r>
              <a:rPr lang="pt-BR" altLang="pt-BR" sz="4000"/>
              <a:t>Cristo anunciou o princípio básico do discipulado cristão: </a:t>
            </a:r>
            <a:r>
              <a:rPr lang="pt-BR" altLang="pt-BR" sz="4000" u="sng">
                <a:solidFill>
                  <a:srgbClr val="FFFF00"/>
                </a:solidFill>
              </a:rPr>
              <a:t>A morte do eu</a:t>
            </a:r>
            <a:r>
              <a:rPr lang="pt-BR" altLang="pt-BR" sz="4000"/>
              <a:t>, e seu total aniquilamento.</a:t>
            </a:r>
          </a:p>
          <a:p>
            <a:pPr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ð"/>
            </a:pPr>
            <a:r>
              <a:rPr lang="pt-BR" altLang="pt-BR" sz="4000"/>
              <a:t>O cristianismo é a religião da cruz. </a:t>
            </a:r>
          </a:p>
          <a:p>
            <a:pPr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ð"/>
            </a:pPr>
            <a:r>
              <a:rPr lang="pt-BR" altLang="pt-BR" sz="4000"/>
              <a:t>Não há solução para o nosso problema, que não passa pela morte.</a:t>
            </a:r>
          </a:p>
        </p:txBody>
      </p:sp>
      <p:sp>
        <p:nvSpPr>
          <p:cNvPr id="9220" name="WordArt 4">
            <a:extLst>
              <a:ext uri="{FF2B5EF4-FFF2-40B4-BE49-F238E27FC236}">
                <a16:creationId xmlns:a16="http://schemas.microsoft.com/office/drawing/2014/main" id="{E9AE8547-D224-4341-B0DA-4F0B8169EA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476250"/>
            <a:ext cx="5770562" cy="792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FFFF"/>
                </a:solidFill>
                <a:latin typeface="Arial Black" panose="020B0A04020102020204" pitchFamily="34" charset="0"/>
              </a:rPr>
              <a:t>III. Crucificando o Eu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5174E6C-BD5E-4B9D-8480-9DDF67B46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060575"/>
            <a:ext cx="8764588" cy="41021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ð"/>
            </a:pPr>
            <a:r>
              <a:rPr lang="pt-BR" altLang="pt-BR" sz="4800"/>
              <a:t>É verdade que ninguém precisa morrer a morte eterna (2ª morte) porque Cristo já o fez por nós. Porém há um tipo de morte sem a qual ninguém verá a salvação.</a:t>
            </a:r>
          </a:p>
        </p:txBody>
      </p:sp>
    </p:spTree>
  </p:cSld>
  <p:clrMapOvr>
    <a:masterClrMapping/>
  </p:clrMapOvr>
  <p:transition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17D5A66F-1713-4C08-9C84-A975BA99C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4221163"/>
            <a:ext cx="8713788" cy="18002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ð"/>
            </a:pPr>
            <a:r>
              <a:rPr lang="pt-BR" altLang="pt-BR" sz="4000"/>
              <a:t>“Os que são de Cristo Jesus crucificaram a carne, com as suas paixões e concupiscências.” </a:t>
            </a:r>
            <a:r>
              <a:rPr lang="pt-BR" altLang="pt-BR" sz="2400"/>
              <a:t>(Gal 5:24)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1680034C-BA41-4551-9D37-C6B6D50DE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836613"/>
            <a:ext cx="6337300" cy="309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Char char="ð"/>
            </a:pPr>
            <a:r>
              <a:rPr lang="pt-BR" altLang="pt-BR" sz="4000"/>
              <a:t>Ou morremos para o eu, para que Cristo possa viver Sua vida em nós </a:t>
            </a:r>
            <a:r>
              <a:rPr lang="pt-BR" altLang="pt-BR" sz="2400"/>
              <a:t>(Gal 2:20),</a:t>
            </a:r>
            <a:r>
              <a:rPr lang="pt-BR" altLang="pt-BR" sz="4000"/>
              <a:t> ou Cristo está morto para nós.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build="p"/>
      <p:bldP spid="962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A49E2909-0882-467A-93A8-042F81567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986463" cy="1998662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r>
              <a:rPr lang="pt-BR" altLang="pt-BR">
                <a:solidFill>
                  <a:srgbClr val="FFFF00"/>
                </a:solidFill>
                <a:effectLst/>
              </a:rPr>
              <a:t>Porque a metáfora da crucificação é adequada?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853E67D3-F1F7-48A4-9A92-20AE1AE56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80400" cy="3959225"/>
          </a:xfrm>
        </p:spPr>
        <p:txBody>
          <a:bodyPr/>
          <a:lstStyle/>
          <a:p>
            <a:pPr marL="609600" indent="-609600"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None/>
              <a:tabLst>
                <a:tab pos="625475" algn="l"/>
              </a:tabLst>
            </a:pPr>
            <a:r>
              <a:rPr lang="pt-BR" altLang="pt-BR" sz="6000"/>
              <a:t>1. 	</a:t>
            </a:r>
            <a:r>
              <a:rPr lang="pt-BR" altLang="pt-BR" sz="4800"/>
              <a:t>Ninguém consegue crucificar a si mesmo. Também o é verdade na vida espiritual. Nossa parte é decidir e nos entregar a Deus com fé.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393F9F2-6201-4017-8A5B-4E529B12EC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5986463" cy="114300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r>
              <a:rPr lang="pt-BR" altLang="pt-BR" sz="4000">
                <a:solidFill>
                  <a:srgbClr val="FFFF00"/>
                </a:solidFill>
                <a:effectLst/>
              </a:rPr>
              <a:t>Porque a metáfora da crucificação é adequada?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D3C745D-7339-491A-B8C9-57C02026D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80400" cy="4464050"/>
          </a:xfrm>
        </p:spPr>
        <p:txBody>
          <a:bodyPr/>
          <a:lstStyle/>
          <a:p>
            <a:pPr marL="609600" indent="-609600"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None/>
              <a:tabLst>
                <a:tab pos="625475" algn="l"/>
              </a:tabLst>
            </a:pPr>
            <a:r>
              <a:rPr lang="pt-BR" altLang="pt-BR" sz="4000"/>
              <a:t>2. 	Ninguém morre no mesmo dia em que é crucificado. O mesmo ocorre na vida espiritual.</a:t>
            </a:r>
          </a:p>
          <a:p>
            <a:pPr marL="609600" indent="-609600"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None/>
              <a:tabLst>
                <a:tab pos="625475" algn="l"/>
              </a:tabLst>
            </a:pPr>
            <a:r>
              <a:rPr lang="pt-BR" altLang="pt-BR" sz="4000"/>
              <a:t>	- A salvação é um ato, obra de um momento.</a:t>
            </a:r>
          </a:p>
          <a:p>
            <a:pPr marL="609600" indent="-609600"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None/>
              <a:tabLst>
                <a:tab pos="625475" algn="l"/>
              </a:tabLst>
            </a:pPr>
            <a:r>
              <a:rPr lang="pt-BR" altLang="pt-BR" sz="4000"/>
              <a:t>	- Mas a salvação também é um processo, obra de  uma vida inteira.</a:t>
            </a:r>
            <a:endParaRPr lang="pt-BR" altLang="pt-BR" sz="480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5A9152C-8086-4D4B-B7B8-241BC4A75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5770562" cy="1016000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r>
              <a:rPr lang="pt-BR" altLang="pt-BR" sz="8800">
                <a:effectLst/>
              </a:rPr>
              <a:t>Conclusão</a:t>
            </a:r>
            <a:r>
              <a:rPr lang="pt-BR" altLang="pt-BR" sz="8000">
                <a:effectLst/>
              </a:rPr>
              <a:t>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C540C7E-ADB9-43AC-8AB5-CD8B374CE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36000" cy="44386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Char char="Æ"/>
            </a:pPr>
            <a:r>
              <a:rPr lang="pt-BR" altLang="pt-BR" sz="4400"/>
              <a:t>“Deus não exige que renunciemos a coisa alguma cuja conservação nos seja de proveito.”</a:t>
            </a:r>
            <a:r>
              <a:rPr lang="pt-BR" altLang="pt-BR" sz="2800"/>
              <a:t>CC 46</a:t>
            </a:r>
          </a:p>
          <a:p>
            <a:pPr>
              <a:spcBef>
                <a:spcPct val="0"/>
              </a:spcBef>
              <a:spcAft>
                <a:spcPct val="55000"/>
              </a:spcAft>
              <a:buFont typeface="Wingdings" panose="05000000000000000000" pitchFamily="2" charset="2"/>
              <a:buChar char="Æ"/>
            </a:pPr>
            <a:r>
              <a:rPr lang="pt-BR" altLang="pt-BR" sz="4400"/>
              <a:t>“A luta contra o próprio eu é a maior batalha que já foi ferida.”</a:t>
            </a:r>
            <a:r>
              <a:rPr lang="pt-BR" altLang="pt-BR" sz="2800"/>
              <a:t>CC 43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>
            <a:extLst>
              <a:ext uri="{FF2B5EF4-FFF2-40B4-BE49-F238E27FC236}">
                <a16:creationId xmlns:a16="http://schemas.microsoft.com/office/drawing/2014/main" id="{FAAC8D37-6F78-491C-B4FD-F7431425E1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2349500"/>
            <a:ext cx="8135938" cy="3671888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Æ"/>
            </a:pPr>
            <a:r>
              <a:rPr lang="pt-BR" altLang="pt-BR" sz="4800"/>
              <a:t>Por outro lado,o que Ele tem para nos oferecer em troca é infinitamente maior que nossas maiores ambições ou pretensões. </a:t>
            </a:r>
            <a:r>
              <a:rPr lang="pt-BR" altLang="pt-BR"/>
              <a:t>Fil 3:7,8</a:t>
            </a:r>
          </a:p>
        </p:txBody>
      </p:sp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6" name="Group 8">
            <a:extLst>
              <a:ext uri="{FF2B5EF4-FFF2-40B4-BE49-F238E27FC236}">
                <a16:creationId xmlns:a16="http://schemas.microsoft.com/office/drawing/2014/main" id="{2C9687CF-651D-46EE-985A-2FF72BBE241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655" y="448"/>
            <a:chExt cx="3802" cy="2852"/>
          </a:xfrm>
        </p:grpSpPr>
        <p:pic>
          <p:nvPicPr>
            <p:cNvPr id="2057" name="Picture 9" descr="jesus_356">
              <a:extLst>
                <a:ext uri="{FF2B5EF4-FFF2-40B4-BE49-F238E27FC236}">
                  <a16:creationId xmlns:a16="http://schemas.microsoft.com/office/drawing/2014/main" id="{860FFC43-581E-4D99-8452-667B0A449F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5" y="448"/>
              <a:ext cx="3802" cy="28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58" name="Rectangle 10">
              <a:extLst>
                <a:ext uri="{FF2B5EF4-FFF2-40B4-BE49-F238E27FC236}">
                  <a16:creationId xmlns:a16="http://schemas.microsoft.com/office/drawing/2014/main" id="{84E16396-6E72-420D-923A-2A15817EA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886"/>
              <a:ext cx="852" cy="4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1" name="Rectangle 3">
            <a:extLst>
              <a:ext uri="{FF2B5EF4-FFF2-40B4-BE49-F238E27FC236}">
                <a16:creationId xmlns:a16="http://schemas.microsoft.com/office/drawing/2014/main" id="{0146BF0B-A605-419E-AB83-FE5558FEB0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39863" y="4652963"/>
            <a:ext cx="7704137" cy="1943100"/>
          </a:xfrm>
          <a:gradFill rotWithShape="1">
            <a:gsLst>
              <a:gs pos="0">
                <a:srgbClr val="003399">
                  <a:alpha val="49001"/>
                </a:srgbClr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</p:spPr>
        <p:txBody>
          <a:bodyPr/>
          <a:lstStyle/>
          <a:p>
            <a:r>
              <a:rPr lang="pt-BR" altLang="pt-BR" sz="3600"/>
              <a:t>“</a:t>
            </a:r>
            <a:r>
              <a:rPr lang="pt-BR" altLang="pt-BR" sz="4000"/>
              <a:t>Se alguém quer vir após mim, a si mesmo se negue, tome a sua cruz e siga-me.”</a:t>
            </a:r>
            <a:r>
              <a:rPr lang="pt-BR" altLang="pt-BR" sz="2800"/>
              <a:t>Mat 16:24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419D4F55-4038-4C50-8327-15FAB76FB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2592387" cy="579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>
                <a:latin typeface="Arial Black" panose="020B0A04020102020204" pitchFamily="34" charset="0"/>
              </a:rPr>
              <a:t>TEMA 3</a:t>
            </a:r>
          </a:p>
        </p:txBody>
      </p:sp>
      <p:sp>
        <p:nvSpPr>
          <p:cNvPr id="2053" name="WordArt 5">
            <a:extLst>
              <a:ext uri="{FF2B5EF4-FFF2-40B4-BE49-F238E27FC236}">
                <a16:creationId xmlns:a16="http://schemas.microsoft.com/office/drawing/2014/main" id="{ACF6F029-4B8B-4ECC-84DE-E66D892881A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1628775"/>
            <a:ext cx="7777162" cy="11525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 spc="720"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000099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TOMA A SUA CRUZ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 animBg="1"/>
      <p:bldP spid="2052" grpId="0"/>
      <p:bldP spid="2052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81" name="Picture 5" descr="fonte de vida">
            <a:extLst>
              <a:ext uri="{FF2B5EF4-FFF2-40B4-BE49-F238E27FC236}">
                <a16:creationId xmlns:a16="http://schemas.microsoft.com/office/drawing/2014/main" id="{6EB99859-8368-45CA-94D5-D1FEAFC6FBFE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7463"/>
            <a:ext cx="9144000" cy="68580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1378" name="Rectangle 2">
            <a:extLst>
              <a:ext uri="{FF2B5EF4-FFF2-40B4-BE49-F238E27FC236}">
                <a16:creationId xmlns:a16="http://schemas.microsoft.com/office/drawing/2014/main" id="{881EDADA-6513-4B48-925B-799D9DC68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3827463" cy="1160462"/>
          </a:xfrm>
        </p:spPr>
        <p:txBody>
          <a:bodyPr/>
          <a:lstStyle/>
          <a:p>
            <a:r>
              <a:rPr lang="pt-BR" altLang="pt-BR" sz="6600">
                <a:solidFill>
                  <a:srgbClr val="CCFF33"/>
                </a:solidFill>
              </a:rPr>
              <a:t>APELO: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770D6DC6-1DE5-4170-9648-2B05C9DFC4E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4652963"/>
            <a:ext cx="8569325" cy="1989137"/>
          </a:xfrm>
          <a:gradFill rotWithShape="1">
            <a:gsLst>
              <a:gs pos="0">
                <a:srgbClr val="003399">
                  <a:alpha val="38000"/>
                </a:srgbClr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pt-BR" altLang="pt-BR">
                <a:solidFill>
                  <a:srgbClr val="FFFF00"/>
                </a:solidFill>
                <a:effectLst/>
                <a:latin typeface="Arial Black" panose="020B0A04020102020204" pitchFamily="34" charset="0"/>
              </a:rPr>
              <a:t>Entregue-se a Cristo agora mesmo. Não adie sua decisão. A decisão é humana. Cristo o (a) espera de braços abertos.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13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79" grpId="0" uiExpand="1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7" name="Picture 7" descr="fonte de vida">
            <a:extLst>
              <a:ext uri="{FF2B5EF4-FFF2-40B4-BE49-F238E27FC236}">
                <a16:creationId xmlns:a16="http://schemas.microsoft.com/office/drawing/2014/main" id="{5CDAB70A-C8E5-426A-9F37-5C308867B54D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28575"/>
            <a:ext cx="9144000" cy="685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63" name="Rectangle 3">
            <a:extLst>
              <a:ext uri="{FF2B5EF4-FFF2-40B4-BE49-F238E27FC236}">
                <a16:creationId xmlns:a16="http://schemas.microsoft.com/office/drawing/2014/main" id="{4FB76F4A-5858-4B76-AB93-0ED2916B6A4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4797425"/>
            <a:ext cx="8107362" cy="1846263"/>
          </a:xfrm>
          <a:gradFill rotWithShape="1">
            <a:gsLst>
              <a:gs pos="0">
                <a:srgbClr val="003399">
                  <a:alpha val="32001"/>
                </a:srgbClr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pt-BR" altLang="pt-BR" sz="3600">
                <a:solidFill>
                  <a:srgbClr val="FFFF00"/>
                </a:solidFill>
                <a:effectLst/>
                <a:latin typeface="Arial Black" panose="020B0A04020102020204" pitchFamily="34" charset="0"/>
              </a:rPr>
              <a:t> Toda renuncia é pequena, é nada, se comparada à recompensa da vida eterna.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0E05482-E243-4916-99C8-73252ECFF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5267325" cy="1160463"/>
          </a:xfrm>
        </p:spPr>
        <p:txBody>
          <a:bodyPr/>
          <a:lstStyle/>
          <a:p>
            <a:r>
              <a:rPr lang="pt-BR" altLang="pt-BR" sz="8000"/>
              <a:t>Introdução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8F592D4-6E85-42A5-90F2-E6CBE2B20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6238" y="1884363"/>
            <a:ext cx="8605837" cy="4562475"/>
          </a:xfrm>
        </p:spPr>
        <p:txBody>
          <a:bodyPr/>
          <a:lstStyle/>
          <a:p>
            <a:pPr marL="365125" indent="0"/>
            <a:endParaRPr lang="pt-BR" altLang="pt-BR" sz="2400"/>
          </a:p>
          <a:p>
            <a:pPr marL="365125" indent="0">
              <a:buFont typeface="Wingdings" panose="05000000000000000000" pitchFamily="2" charset="2"/>
              <a:buNone/>
            </a:pPr>
            <a:r>
              <a:rPr lang="pt-BR" altLang="pt-BR" sz="4000"/>
              <a:t>Conceito </a:t>
            </a:r>
            <a:r>
              <a:rPr lang="pt-BR" altLang="pt-BR" sz="4000">
                <a:solidFill>
                  <a:srgbClr val="FFFF00"/>
                </a:solidFill>
              </a:rPr>
              <a:t>errado</a:t>
            </a:r>
            <a:r>
              <a:rPr lang="pt-BR" altLang="pt-BR" sz="4000"/>
              <a:t> sobre TOMAR A CRUZ:</a:t>
            </a:r>
            <a:endParaRPr lang="pt-BR" altLang="pt-BR" sz="2400"/>
          </a:p>
          <a:p>
            <a:pPr marL="365125" indent="0">
              <a:buFont typeface="Wingdings" panose="05000000000000000000" pitchFamily="2" charset="2"/>
              <a:buNone/>
            </a:pPr>
            <a:endParaRPr lang="pt-BR" altLang="pt-BR" sz="2400"/>
          </a:p>
          <a:p>
            <a:pPr marL="365125" indent="0"/>
            <a:endParaRPr lang="pt-BR" altLang="pt-BR" sz="2400"/>
          </a:p>
          <a:p>
            <a:pPr marL="365125" indent="0" algn="ctr">
              <a:buFont typeface="Wingdings" panose="05000000000000000000" pitchFamily="2" charset="2"/>
              <a:buNone/>
            </a:pPr>
            <a:r>
              <a:rPr lang="pt-BR" altLang="pt-BR" sz="5400">
                <a:solidFill>
                  <a:srgbClr val="FFFF00"/>
                </a:solidFill>
                <a:latin typeface="Script MT Bold" panose="03040602040607080904" pitchFamily="66" charset="0"/>
              </a:rPr>
              <a:t>“Significa carregar os fardos e provações da vida cristã”.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>
            <a:extLst>
              <a:ext uri="{FF2B5EF4-FFF2-40B4-BE49-F238E27FC236}">
                <a16:creationId xmlns:a16="http://schemas.microsoft.com/office/drawing/2014/main" id="{0248409A-FB7F-472C-BC14-E35048B75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335962" cy="3455988"/>
          </a:xfrm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pt-BR" altLang="pt-BR" sz="4000" b="1">
                <a:effectLst/>
              </a:rPr>
              <a:t>A cruz é um instrumento de morte e não de carga. Tomar a cruz significa passar pela mesma experiência de Cristo, a morte. </a:t>
            </a:r>
            <a:r>
              <a:rPr lang="pt-BR" altLang="pt-BR" sz="4000" b="1">
                <a:solidFill>
                  <a:srgbClr val="FFFF00"/>
                </a:solidFill>
                <a:effectLst/>
              </a:rPr>
              <a:t>A morte do </a:t>
            </a:r>
            <a:r>
              <a:rPr lang="pt-BR" altLang="pt-BR" sz="4000" b="1" u="sng">
                <a:solidFill>
                  <a:srgbClr val="FFFF00"/>
                </a:solidFill>
                <a:effectLst/>
              </a:rPr>
              <a:t>eu</a:t>
            </a:r>
            <a:r>
              <a:rPr lang="pt-BR" altLang="pt-BR" sz="4000" b="1">
                <a:solidFill>
                  <a:srgbClr val="FFFF00"/>
                </a:solidFill>
                <a:effectLst/>
              </a:rPr>
              <a:t> </a:t>
            </a:r>
            <a:r>
              <a:rPr lang="pt-BR" altLang="pt-BR" sz="4000" b="1">
                <a:effectLst/>
              </a:rPr>
              <a:t>e a completa  renúncia de si mesmo.</a:t>
            </a:r>
            <a:endParaRPr lang="pt-BR" altLang="pt-BR" sz="3600" b="1">
              <a:effectLst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pt-BR" altLang="pt-BR" sz="3600" b="1">
              <a:effectLst/>
            </a:endParaRPr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15E3199D-3BAD-4AD2-B7E0-CC884DE50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620713"/>
            <a:ext cx="6048375" cy="13668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830263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23825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646238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pt-BR" altLang="pt-BR" sz="4400" b="1">
                <a:effectLst/>
              </a:rPr>
              <a:t>Conceito </a:t>
            </a:r>
            <a:r>
              <a:rPr lang="pt-BR" altLang="pt-BR" sz="4400" b="1">
                <a:solidFill>
                  <a:srgbClr val="FFFF00"/>
                </a:solidFill>
                <a:effectLst/>
              </a:rPr>
              <a:t>Correto</a:t>
            </a:r>
            <a:r>
              <a:rPr lang="pt-BR" altLang="pt-BR" sz="4400" b="1">
                <a:effectLst/>
              </a:rPr>
              <a:t> Sobre TOMAR A CRUZ:</a:t>
            </a:r>
            <a:endParaRPr lang="pt-BR" altLang="pt-BR" sz="2800" b="1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endParaRPr lang="pt-BR" altLang="pt-BR" sz="2800" b="1">
              <a:effectLst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27973F88-3D2C-453E-93BD-A9E7B36884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262188"/>
            <a:ext cx="8707438" cy="42989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anose="05000000000000000000" pitchFamily="2" charset="2"/>
              <a:buChar char="ü"/>
            </a:pPr>
            <a:r>
              <a:rPr lang="pt-BR" altLang="pt-BR"/>
              <a:t>Jesus estava com seus discípulos em um ambiente de privacidade, na cidade de Cesaréia de Felipe.</a:t>
            </a: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anose="05000000000000000000" pitchFamily="2" charset="2"/>
              <a:buChar char="ü"/>
            </a:pPr>
            <a:r>
              <a:rPr lang="pt-BR" altLang="pt-BR"/>
              <a:t>A maior parte dos discípulos  já estava com Cristo havia cerca de três anos, mas nada sabiam a respeito de sua morte (DTN, 411)</a:t>
            </a: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anose="05000000000000000000" pitchFamily="2" charset="2"/>
              <a:buChar char="ü"/>
            </a:pPr>
            <a:r>
              <a:rPr lang="pt-BR" altLang="pt-BR"/>
              <a:t>Jesus queria prepará-los  para as cenas do calvário, distante apenas alguns meses pela frente.</a:t>
            </a:r>
          </a:p>
        </p:txBody>
      </p:sp>
      <p:sp>
        <p:nvSpPr>
          <p:cNvPr id="89092" name="WordArt 4">
            <a:extLst>
              <a:ext uri="{FF2B5EF4-FFF2-40B4-BE49-F238E27FC236}">
                <a16:creationId xmlns:a16="http://schemas.microsoft.com/office/drawing/2014/main" id="{34039B01-6E86-4CB7-B90B-4D496B8CD36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9563" y="920750"/>
            <a:ext cx="6162675" cy="6762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FFFF"/>
                </a:solidFill>
                <a:latin typeface="Arial Black" panose="020B0A04020102020204" pitchFamily="34" charset="0"/>
              </a:rPr>
              <a:t>I. A CONFISSÃO DOS DISCÍPULOS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9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0ED64930-2EFD-4BF3-9E30-D26278ED9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588375" cy="3598863"/>
          </a:xfrm>
        </p:spPr>
        <p:txBody>
          <a:bodyPr/>
          <a:lstStyle/>
          <a:p>
            <a:pPr marL="542925" indent="-542925">
              <a:spcBef>
                <a:spcPct val="0"/>
              </a:spcBef>
              <a:spcAft>
                <a:spcPct val="40000"/>
              </a:spcAft>
              <a:buClr>
                <a:srgbClr val="66FFFF"/>
              </a:buClr>
              <a:buFont typeface="Wingdings" panose="05000000000000000000" pitchFamily="2" charset="2"/>
              <a:buChar char="v"/>
              <a:tabLst>
                <a:tab pos="715963" algn="l"/>
              </a:tabLst>
            </a:pPr>
            <a:r>
              <a:rPr lang="pt-BR" altLang="pt-BR"/>
              <a:t>Elias, Jeremias, João Batista ou outro profeta </a:t>
            </a:r>
            <a:r>
              <a:rPr lang="pt-BR" altLang="pt-BR" sz="2400"/>
              <a:t>(Mat. 16:14)</a:t>
            </a:r>
            <a:r>
              <a:rPr lang="pt-BR" altLang="pt-BR"/>
              <a:t> eles responderam.</a:t>
            </a:r>
          </a:p>
          <a:p>
            <a:pPr marL="542925" indent="-542925">
              <a:spcBef>
                <a:spcPct val="0"/>
              </a:spcBef>
              <a:spcAft>
                <a:spcPct val="40000"/>
              </a:spcAft>
              <a:buClr>
                <a:srgbClr val="66FFFF"/>
              </a:buClr>
              <a:buFont typeface="Wingdings" panose="05000000000000000000" pitchFamily="2" charset="2"/>
              <a:buNone/>
              <a:tabLst>
                <a:tab pos="715963" algn="l"/>
              </a:tabLst>
            </a:pPr>
            <a:r>
              <a:rPr lang="pt-BR" altLang="pt-BR"/>
              <a:t>     - O povo não havia compreendido a missão de 	Cristo.</a:t>
            </a:r>
          </a:p>
          <a:p>
            <a:pPr marL="542925" indent="-542925">
              <a:spcBef>
                <a:spcPct val="0"/>
              </a:spcBef>
              <a:spcAft>
                <a:spcPct val="40000"/>
              </a:spcAft>
              <a:buClr>
                <a:srgbClr val="66FFFF"/>
              </a:buClr>
              <a:buFont typeface="Wingdings" panose="05000000000000000000" pitchFamily="2" charset="2"/>
              <a:buChar char="v"/>
              <a:tabLst>
                <a:tab pos="715963" algn="l"/>
              </a:tabLst>
            </a:pPr>
            <a:r>
              <a:rPr lang="pt-BR" altLang="pt-BR"/>
              <a:t>“E vós, continuou Ele, quem dizeis que Eu sou?” </a:t>
            </a:r>
            <a:r>
              <a:rPr lang="pt-BR" altLang="pt-BR" sz="2400"/>
              <a:t>(Mat. 16:15)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E8CA648-D966-4CA1-A6DB-5A3B45CB4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85763"/>
            <a:ext cx="6248400" cy="10271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rgbClr val="FFFF00"/>
                </a:solidFill>
                <a:effectLst/>
              </a:rPr>
              <a:t>“Quem diz o povo ser o Filho do homem?” </a:t>
            </a:r>
            <a:r>
              <a:rPr lang="pt-BR" altLang="pt-BR" sz="2400" b="1">
                <a:solidFill>
                  <a:srgbClr val="FFFF00"/>
                </a:solidFill>
                <a:effectLst/>
              </a:rPr>
              <a:t>Mat 16:13.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F442CF4E-EB8F-4281-A5FF-07EA55065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350" y="908050"/>
            <a:ext cx="6743700" cy="59499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v"/>
            </a:pPr>
            <a:r>
              <a:rPr lang="pt-BR" altLang="pt-BR" sz="4000"/>
              <a:t>“Tu és o Cristo, o Filho do Deus Vivo”. </a:t>
            </a:r>
            <a:r>
              <a:rPr lang="pt-BR" altLang="pt-BR"/>
              <a:t>(Mat. 16:15)</a:t>
            </a:r>
            <a:r>
              <a:rPr lang="pt-BR" altLang="pt-BR" sz="4000"/>
              <a:t> disse Pedro</a:t>
            </a:r>
            <a:r>
              <a:rPr lang="pt-BR" altLang="pt-BR" sz="3600"/>
              <a:t>.</a:t>
            </a:r>
          </a:p>
          <a:p>
            <a:pPr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v"/>
            </a:pPr>
            <a:r>
              <a:rPr lang="pt-BR" altLang="pt-BR" sz="4000"/>
              <a:t>Os discípulos  já O aceitavam como o Messias longamente esperado, embora não compreendessem sua missão</a:t>
            </a:r>
            <a:r>
              <a:rPr lang="pt-BR" altLang="pt-BR" sz="3600"/>
              <a:t>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3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3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DC98A2A2-DAAF-4E4B-B39F-F70262DBCA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350" y="1268413"/>
            <a:ext cx="6743700" cy="5256212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v"/>
            </a:pPr>
            <a:r>
              <a:rPr lang="pt-BR" altLang="pt-BR" sz="4400"/>
              <a:t>Assim como o povo em geral, eles nutriam a confiança no papel Político-militar do Messias. Para eles, o Messias viria para restaurar o trono de Davi. </a:t>
            </a:r>
          </a:p>
        </p:txBody>
      </p:sp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87C24AF1-0DC0-4BD3-AE21-8A587E8031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6888" y="2039938"/>
            <a:ext cx="8275637" cy="4703762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pt-BR" altLang="pt-BR" sz="4800"/>
              <a:t>Após a confissão, Jesus anunciou Sua morte e ressurreição. </a:t>
            </a:r>
            <a:r>
              <a:rPr lang="pt-BR" altLang="pt-BR" sz="4000"/>
              <a:t>Mat 16: 21.</a:t>
            </a:r>
          </a:p>
          <a:p>
            <a:pPr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Ø"/>
            </a:pPr>
            <a:r>
              <a:rPr lang="pt-BR" altLang="pt-BR" sz="4800"/>
              <a:t>“Eles ficaram mudos de angústia e espanto.” </a:t>
            </a:r>
            <a:r>
              <a:rPr lang="pt-BR" altLang="pt-BR" sz="4000"/>
              <a:t>DTN 415.</a:t>
            </a:r>
          </a:p>
          <a:p>
            <a:pPr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None/>
            </a:pPr>
            <a:endParaRPr lang="pt-BR" altLang="pt-BR" sz="4800"/>
          </a:p>
        </p:txBody>
      </p:sp>
      <p:sp>
        <p:nvSpPr>
          <p:cNvPr id="8196" name="WordArt 4">
            <a:extLst>
              <a:ext uri="{FF2B5EF4-FFF2-40B4-BE49-F238E27FC236}">
                <a16:creationId xmlns:a16="http://schemas.microsoft.com/office/drawing/2014/main" id="{5BA0218E-6437-40F9-B77B-7666C5A9E0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549275"/>
            <a:ext cx="5257800" cy="7207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FFFF"/>
                </a:solidFill>
                <a:latin typeface="Arial Black" panose="020B0A04020102020204" pitchFamily="34" charset="0"/>
              </a:rPr>
              <a:t>II. O Anúncio da Cruz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heme/theme1.xml><?xml version="1.0" encoding="utf-8"?>
<a:theme xmlns:a="http://schemas.openxmlformats.org/drawingml/2006/main" name="Folhas">
  <a:themeElements>
    <a:clrScheme name="Folhas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Folha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olhas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has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has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Folhas</Template>
  <TotalTime>669</TotalTime>
  <Words>697</Words>
  <Application>Microsoft Office PowerPoint</Application>
  <PresentationFormat>Apresentação na tela (4:3)</PresentationFormat>
  <Paragraphs>55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7" baseType="lpstr">
      <vt:lpstr>Arial</vt:lpstr>
      <vt:lpstr>Times New Roman</vt:lpstr>
      <vt:lpstr>Wingdings</vt:lpstr>
      <vt:lpstr>Arial Black</vt:lpstr>
      <vt:lpstr>Script MT Bold</vt:lpstr>
      <vt:lpstr>Folhas</vt:lpstr>
      <vt:lpstr>Apresentação do PowerPoint</vt:lpstr>
      <vt:lpstr>Apresentação do PowerPoint</vt:lpstr>
      <vt:lpstr>Introdução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Porque a metáfora da crucificação é adequada?</vt:lpstr>
      <vt:lpstr>Porque a metáfora da crucificação é adequada?</vt:lpstr>
      <vt:lpstr>Conclusão:</vt:lpstr>
      <vt:lpstr>Apresentação do PowerPoint</vt:lpstr>
      <vt:lpstr>APELO:</vt:lpstr>
      <vt:lpstr>Apresentação do PowerPoint</vt:lpstr>
    </vt:vector>
  </TitlesOfParts>
  <Company>IASBEAS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3-TOMA A SUA CRUZ </dc:title>
  <dc:creator>Jolive Chaves</dc:creator>
  <cp:lastModifiedBy>Pr. Marcelo Carvalho</cp:lastModifiedBy>
  <cp:revision>21</cp:revision>
  <dcterms:created xsi:type="dcterms:W3CDTF">2002-12-03T11:29:40Z</dcterms:created>
  <dcterms:modified xsi:type="dcterms:W3CDTF">2019-11-26T14:18:33Z</dcterms:modified>
</cp:coreProperties>
</file>