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79" r:id="rId2"/>
    <p:sldId id="256" r:id="rId3"/>
    <p:sldId id="257" r:id="rId4"/>
    <p:sldId id="271" r:id="rId5"/>
    <p:sldId id="274" r:id="rId6"/>
    <p:sldId id="258" r:id="rId7"/>
    <p:sldId id="272" r:id="rId8"/>
    <p:sldId id="273" r:id="rId9"/>
    <p:sldId id="259" r:id="rId10"/>
    <p:sldId id="266" r:id="rId11"/>
    <p:sldId id="276" r:id="rId12"/>
    <p:sldId id="260" r:id="rId13"/>
    <p:sldId id="261" r:id="rId14"/>
    <p:sldId id="268" r:id="rId15"/>
    <p:sldId id="262" r:id="rId16"/>
    <p:sldId id="275" r:id="rId17"/>
    <p:sldId id="269" r:id="rId18"/>
    <p:sldId id="263" r:id="rId19"/>
    <p:sldId id="264" r:id="rId20"/>
    <p:sldId id="267" r:id="rId21"/>
    <p:sldId id="265" r:id="rId22"/>
    <p:sldId id="270" r:id="rId23"/>
    <p:sldId id="277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00"/>
    <a:srgbClr val="FFFF99"/>
    <a:srgbClr val="FFCC99"/>
    <a:srgbClr val="000000"/>
    <a:srgbClr val="6633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4679" autoAdjust="0"/>
  </p:normalViewPr>
  <p:slideViewPr>
    <p:cSldViewPr>
      <p:cViewPr varScale="1">
        <p:scale>
          <a:sx n="63" d="100"/>
          <a:sy n="63" d="100"/>
        </p:scale>
        <p:origin x="13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01DBC6CE-4BC9-4C0F-9BCB-7553609286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895600" y="1371600"/>
            <a:ext cx="58674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FE13CCDD-C05B-43B0-B2A5-1304949B618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600" b="1"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100356" name="Rectangle 4">
            <a:extLst>
              <a:ext uri="{FF2B5EF4-FFF2-40B4-BE49-F238E27FC236}">
                <a16:creationId xmlns:a16="http://schemas.microsoft.com/office/drawing/2014/main" id="{6CCBD447-6B15-40F0-8CD8-732F8865EA4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5F1C919E-3C9D-409E-A847-E733EDA821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100358" name="Rectangle 6">
            <a:extLst>
              <a:ext uri="{FF2B5EF4-FFF2-40B4-BE49-F238E27FC236}">
                <a16:creationId xmlns:a16="http://schemas.microsoft.com/office/drawing/2014/main" id="{2E6D1642-A595-4E1A-ADF8-8DAB674DF1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A47B28-4390-4A48-95B6-DE44B1BD3619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0359" name="Line 7">
            <a:extLst>
              <a:ext uri="{FF2B5EF4-FFF2-40B4-BE49-F238E27FC236}">
                <a16:creationId xmlns:a16="http://schemas.microsoft.com/office/drawing/2014/main" id="{6B0E9FEF-5020-4BD3-BDA4-2DB00681B48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0374" name="Line 22">
            <a:extLst>
              <a:ext uri="{FF2B5EF4-FFF2-40B4-BE49-F238E27FC236}">
                <a16:creationId xmlns:a16="http://schemas.microsoft.com/office/drawing/2014/main" id="{68718FB1-1054-4B01-A612-57FBF0D1B9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0F599-85C6-4CE0-99F9-DD7C81A1A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139B78E-19A9-4D03-989A-11AAAB226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15C5BC6-1D66-46A6-B4B2-4593F41C58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A9A1EDB-13AB-446D-8B1C-7CD90FCF1C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BD16C6-D06F-48BB-992C-80F0E5BE7D2D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7BFE219F-1933-49B1-8964-15814B4154E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18118161"/>
      </p:ext>
    </p:extLst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37A469A-934B-4ED3-AEC1-5357CC6AD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7013" y="365125"/>
            <a:ext cx="1981200" cy="68913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D00C130-A54F-4741-A632-EB9713CD9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95963" cy="68913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76560CC-633D-48AF-9E8E-F87F115819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7266A50-6BE8-4079-95F1-ACBB550584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B7B636-E825-48F4-B214-1D8F5734860C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25B3311A-7EAA-43BD-94BC-87A89E889C6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12441020"/>
      </p:ext>
    </p:extLst>
  </p:cSld>
  <p:clrMapOvr>
    <a:masterClrMapping/>
  </p:clrMapOvr>
  <p:transition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125502-90E4-41DA-94DE-33087BB87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B063D67-E620-49FF-A683-2F0CF8254B2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547813" y="3141663"/>
            <a:ext cx="3429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158883C-CA27-4243-8D44-82FD672B7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9213" y="3141663"/>
            <a:ext cx="3429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507167-9D1E-4946-9B60-DAD50B8CC3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6DE923-E298-48EE-9815-36715A0569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1BB2EFA-CA98-46B7-BEE2-56AD30228702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6AF57B6-436C-4B31-A8BC-31C7AB48DC8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37102657"/>
      </p:ext>
    </p:extLst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9B6747-0F59-4AF3-AC35-20DADA0C1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679B44-1256-424B-ACF8-1E360A65B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8627293-9BE3-474A-A92E-4AA858A7FB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3D344B6-B45F-4EBC-A741-BBEA57141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EC1F98-4B82-4880-995F-E97A13D938F3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7454A057-4ADE-44B7-9FD0-CDD157BDA0C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7613069"/>
      </p:ext>
    </p:extLst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485E0D-EC04-48C4-B458-08CD6ED0E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3998AA-1E13-4634-A5FA-F308BCE63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7299F68-C6C3-4A4E-A515-2F173057FB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BBE95FF-1C3B-4140-A695-81A5F3308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F989FF-CEC1-435B-BF2F-CEFA7D3F5C39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C034FFE6-8613-4696-A048-02C55BF3F33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55280186"/>
      </p:ext>
    </p:extLst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2E9CC-C1FD-4A2D-8633-3BF0B36A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273629-60FC-4BF3-9BC8-E88AEE438C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47813" y="3141663"/>
            <a:ext cx="3429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6B81F84-A724-4BD0-B081-ADF494A979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9213" y="3141663"/>
            <a:ext cx="3429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844AB6-777F-471E-8146-E3499751D2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0B5341-2973-4797-A071-C8C738FA7A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EF254A-24DC-4F67-81FF-FFABD48FDF3E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6ED8FC4-D99F-479E-94CB-4699C90FC7E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25277012"/>
      </p:ext>
    </p:extLst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BD5FC-9F68-4FF4-8542-827548E42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8CF1059-6585-4A1D-A4FA-9691C8454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F0A597E-6765-4760-AC84-A63C50828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C38DF2A-33ED-4B90-8303-850F7C41AA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E885B30-F0BF-4FA9-9720-2BD6A4C86D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4626FB3E-3BBF-48D9-809E-23D0972289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id="{9C15E618-3D24-40AF-978F-07AD484F4D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6447FE-31E3-43B9-9222-CC01C8052981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9" name="Espaço Reservado para Data 8">
            <a:extLst>
              <a:ext uri="{FF2B5EF4-FFF2-40B4-BE49-F238E27FC236}">
                <a16:creationId xmlns:a16="http://schemas.microsoft.com/office/drawing/2014/main" id="{9E1159DD-CDC6-4686-8610-DD8224C330F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50328082"/>
      </p:ext>
    </p:extLst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D4176-776B-4880-9459-171F48CA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2A86B7C-6912-494E-90E4-A455AA0FB2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AE83FCE-52E9-4A08-8A3C-B3EBEB6DE8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7DFC89-A41C-4B8A-A0FD-BCF6750CE94E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660ED6C-D31F-4DB8-AAF0-63CAEC2BC70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22403721"/>
      </p:ext>
    </p:extLst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9E99C682-DA9B-422C-AEF6-0E504590C7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42DAC931-1F72-47F4-AE62-84164E67CE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E3F883-7890-4E95-BD86-EF0A09884B34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5704E3-35D6-4E73-BDEB-4C37EEE20D4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7389138"/>
      </p:ext>
    </p:extLst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7242E7-1EA6-4AB8-BE3B-933DFE8AE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7B6219-7864-40CD-B9E4-A9CAE8503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0FD338-33D2-417D-8631-6EEA351DD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AF64A1-7510-41AC-957B-6FC18FF149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9948D3-EDA6-490D-A74C-DCBCEAE949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1A1DFE-BDA8-4309-83B5-5C2B35639F83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7B3F172-9C2D-452E-882A-7C8F06116D3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5028486"/>
      </p:ext>
    </p:extLst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1D847C-FB8C-43D2-8E36-D2C4FC197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505B3F8-4901-4242-B28C-8252CC0130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D4DF784-5136-4146-98E8-CC522C450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7539C8-6DB7-4E2C-B00E-A9B82AFA88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8A05ED-9B18-40C7-ADD1-F6775B95F7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AE4127-EF9F-419C-BC19-7A4C76EA4F21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16F3AAF-0CF3-4B05-92C7-CB4B4BDCC41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00633227"/>
      </p:ext>
    </p:extLst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330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>
            <a:extLst>
              <a:ext uri="{FF2B5EF4-FFF2-40B4-BE49-F238E27FC236}">
                <a16:creationId xmlns:a16="http://schemas.microsoft.com/office/drawing/2014/main" id="{DA5C84F8-F346-4FBF-81AF-AB4A6785B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3141663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99332" name="Rectangle 4">
            <a:extLst>
              <a:ext uri="{FF2B5EF4-FFF2-40B4-BE49-F238E27FC236}">
                <a16:creationId xmlns:a16="http://schemas.microsoft.com/office/drawing/2014/main" id="{478CDA32-968F-41A8-BD8B-B38ECAD045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endParaRPr lang="pt-BR" altLang="pt-BR"/>
          </a:p>
        </p:txBody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409129B2-7467-4732-B91E-B9C8B579375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fld id="{7D04BE6B-74AE-4B42-92C4-83CB1F8B1DC6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99350" name="Rectangle 22">
            <a:extLst>
              <a:ext uri="{FF2B5EF4-FFF2-40B4-BE49-F238E27FC236}">
                <a16:creationId xmlns:a16="http://schemas.microsoft.com/office/drawing/2014/main" id="{AFCF6C12-9722-4A37-819D-66E5B7261B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endParaRPr lang="pt-BR" altLang="pt-BR"/>
          </a:p>
        </p:txBody>
      </p:sp>
      <p:sp>
        <p:nvSpPr>
          <p:cNvPr id="99355" name="Oval 27" descr="JESUS E RICO">
            <a:extLst>
              <a:ext uri="{FF2B5EF4-FFF2-40B4-BE49-F238E27FC236}">
                <a16:creationId xmlns:a16="http://schemas.microsoft.com/office/drawing/2014/main" id="{A47C2B58-E0BA-4603-9734-6F5E7EA0C1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443663" y="92075"/>
            <a:ext cx="2551112" cy="2041525"/>
          </a:xfrm>
          <a:prstGeom prst="ellipse">
            <a:avLst/>
          </a:prstGeom>
          <a:blipFill dpi="0" rotWithShape="1">
            <a:blip r:embed="rId14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ransition>
    <p:blinds/>
  </p:transition>
  <p:txStyles>
    <p:titleStyle>
      <a:lvl1pPr algn="l" rtl="0" fontAlgn="base">
        <a:spcBef>
          <a:spcPct val="0"/>
        </a:spcBef>
        <a:spcAft>
          <a:spcPct val="0"/>
        </a:spcAft>
        <a:defRPr sz="3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anose="05000000000000000000" pitchFamily="2" charset="2"/>
        <a:buChar char="o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5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p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2" descr="SermonárioColheita FUNDO">
            <a:extLst>
              <a:ext uri="{FF2B5EF4-FFF2-40B4-BE49-F238E27FC236}">
                <a16:creationId xmlns:a16="http://schemas.microsoft.com/office/drawing/2014/main" id="{86FCFCB4-C06B-4FF6-86E5-A43168220F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739" name="Picture 3" descr="Acnsion2">
            <a:extLst>
              <a:ext uri="{FF2B5EF4-FFF2-40B4-BE49-F238E27FC236}">
                <a16:creationId xmlns:a16="http://schemas.microsoft.com/office/drawing/2014/main" id="{C1C2E961-537A-4762-9B97-A7AC3051F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" t="6134" r="8971" b="13678"/>
          <a:stretch>
            <a:fillRect/>
          </a:stretch>
        </p:blipFill>
        <p:spPr bwMode="auto">
          <a:xfrm>
            <a:off x="2436813" y="112713"/>
            <a:ext cx="4445000" cy="661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40" name="Rectangle 4">
            <a:extLst>
              <a:ext uri="{FF2B5EF4-FFF2-40B4-BE49-F238E27FC236}">
                <a16:creationId xmlns:a16="http://schemas.microsoft.com/office/drawing/2014/main" id="{6D7B6950-D7CF-4FC9-8032-781D7C86508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088" y="5157788"/>
            <a:ext cx="7777162" cy="1081087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ctr"/>
            <a:r>
              <a:rPr lang="pt-BR" altLang="pt-BR">
                <a:solidFill>
                  <a:srgbClr val="CC3300"/>
                </a:solidFill>
                <a:latin typeface="Arial Black" panose="020B0A04020102020204" pitchFamily="34" charset="0"/>
              </a:rPr>
              <a:t>PORQUE EM NENHUM OUTRO HÁ SALVAÇÃO.</a:t>
            </a:r>
          </a:p>
        </p:txBody>
      </p:sp>
      <p:sp>
        <p:nvSpPr>
          <p:cNvPr id="116741" name="WordArt 5">
            <a:extLst>
              <a:ext uri="{FF2B5EF4-FFF2-40B4-BE49-F238E27FC236}">
                <a16:creationId xmlns:a16="http://schemas.microsoft.com/office/drawing/2014/main" id="{8B5A0C58-57F9-413B-B854-ABF164B1575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546509">
            <a:off x="2336800" y="1381125"/>
            <a:ext cx="4460875" cy="1406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000000"/>
                  </a:outerShdw>
                </a:effectLst>
                <a:latin typeface="Mistral" panose="03090702030407020403" pitchFamily="66" charset="0"/>
              </a:rPr>
              <a:t>SÓ JESUS</a:t>
            </a:r>
          </a:p>
        </p:txBody>
      </p:sp>
      <p:pic>
        <p:nvPicPr>
          <p:cNvPr id="116742" name="Picture 6" descr="logo USB transparente">
            <a:extLst>
              <a:ext uri="{FF2B5EF4-FFF2-40B4-BE49-F238E27FC236}">
                <a16:creationId xmlns:a16="http://schemas.microsoft.com/office/drawing/2014/main" id="{73B4190F-98FE-4B06-9DCB-0F7FB364C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988" y="6069013"/>
            <a:ext cx="1022350" cy="5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>
            <a:extLst>
              <a:ext uri="{FF2B5EF4-FFF2-40B4-BE49-F238E27FC236}">
                <a16:creationId xmlns:a16="http://schemas.microsoft.com/office/drawing/2014/main" id="{68BC4BBA-C2C0-4BDE-96C9-16B903376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76475"/>
            <a:ext cx="8353425" cy="33131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pt-BR" altLang="pt-BR" sz="4800" b="0"/>
              <a:t>Jesus sabia que Nicodemos não necessitava de teologia e sim de uma experiência pessoal de salvação. </a:t>
            </a:r>
          </a:p>
        </p:txBody>
      </p:sp>
    </p:spTree>
  </p:cSld>
  <p:clrMapOvr>
    <a:masterClrMapping/>
  </p:clrMapOvr>
  <p:transition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9571FC00-F6C3-4F95-AAF0-6137850B8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76475"/>
            <a:ext cx="8424862" cy="42481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pt-BR" altLang="pt-BR" sz="4800" b="0"/>
              <a:t>A resposta de Jesus: </a:t>
            </a:r>
            <a:r>
              <a:rPr lang="pt-BR" altLang="pt-BR" sz="4800" b="0" i="1">
                <a:solidFill>
                  <a:srgbClr val="FFFF00"/>
                </a:solidFill>
              </a:rPr>
              <a:t>“Em verdade, em verdade te digo que se alguém não nascer de novo, não pode ver o reino de Deus.”</a:t>
            </a:r>
            <a:r>
              <a:rPr lang="pt-BR" altLang="pt-BR" sz="4800" b="0"/>
              <a:t> </a:t>
            </a:r>
            <a:r>
              <a:rPr lang="pt-BR" altLang="pt-BR" b="0"/>
              <a:t>(João 3:3)</a:t>
            </a:r>
          </a:p>
        </p:txBody>
      </p:sp>
    </p:spTree>
  </p:cSld>
  <p:clrMapOvr>
    <a:masterClrMapping/>
  </p:clrMapOvr>
  <p:transition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2064829-69F4-4C66-BFF0-B5AC20932AC5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11188" y="836613"/>
            <a:ext cx="5976937" cy="649287"/>
          </a:xfrm>
          <a:noFill/>
          <a:ln/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4300" b="1">
                <a:solidFill>
                  <a:schemeClr val="folHlink"/>
                </a:solidFill>
                <a:latin typeface="Arial Black" panose="020B0A04020102020204" pitchFamily="34" charset="0"/>
              </a:rPr>
              <a:t>II. Nascer de Novo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F64001B-ACA6-44D9-9458-CEAEC330A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349500"/>
            <a:ext cx="8497887" cy="403225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625475" indent="-533400">
              <a:spcAft>
                <a:spcPct val="40000"/>
              </a:spcAft>
              <a:buFont typeface="Wingdings" panose="05000000000000000000" pitchFamily="2" charset="2"/>
              <a:buChar char="v"/>
            </a:pPr>
            <a:r>
              <a:rPr lang="pt-BR" altLang="pt-BR" sz="3200"/>
              <a:t>A resposta de Jesus abalou as mais sólidas convicções de sua alma.</a:t>
            </a:r>
          </a:p>
          <a:p>
            <a:pPr marL="625475" indent="-533400">
              <a:spcAft>
                <a:spcPct val="40000"/>
              </a:spcAft>
              <a:buFont typeface="Wingdings" panose="05000000000000000000" pitchFamily="2" charset="2"/>
              <a:buChar char="v"/>
            </a:pPr>
            <a:r>
              <a:rPr lang="pt-BR" altLang="pt-BR" sz="3200"/>
              <a:t>Ele reagiu com ironia. </a:t>
            </a:r>
          </a:p>
          <a:p>
            <a:pPr marL="625475" indent="-533400">
              <a:spcAft>
                <a:spcPct val="40000"/>
              </a:spcAft>
              <a:buFont typeface="Wingdings" panose="05000000000000000000" pitchFamily="2" charset="2"/>
              <a:buChar char="v"/>
            </a:pPr>
            <a:r>
              <a:rPr lang="pt-BR" altLang="pt-BR" sz="3200"/>
              <a:t>Nicodemos conhecia a figura do novo nascimento mas não estava disposto a concordar com Cristo.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70264F85-A87D-465B-AC67-AE9340676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472488" cy="497522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533400" indent="-533400">
              <a:spcAft>
                <a:spcPct val="50000"/>
              </a:spcAft>
              <a:buFont typeface="Wingdings" panose="05000000000000000000" pitchFamily="2" charset="2"/>
              <a:buChar char="v"/>
            </a:pPr>
            <a:r>
              <a:rPr lang="pt-BR" altLang="pt-BR" sz="3200"/>
              <a:t>Duas crenças comuns entre os judeus o levaram a não aceitar a proposta de nascer de novo dada por Jesus:</a:t>
            </a:r>
          </a:p>
          <a:p>
            <a:pPr marL="533400" indent="-533400">
              <a:spcAft>
                <a:spcPct val="50000"/>
              </a:spcAft>
              <a:buFont typeface="Wingdings" panose="05000000000000000000" pitchFamily="2" charset="2"/>
              <a:buChar char="v"/>
            </a:pPr>
            <a:r>
              <a:rPr lang="pt-BR" altLang="pt-BR" sz="3200" u="sng">
                <a:solidFill>
                  <a:srgbClr val="FFFF00"/>
                </a:solidFill>
              </a:rPr>
              <a:t>Ser Descendente  de Abraão</a:t>
            </a:r>
            <a:r>
              <a:rPr lang="pt-BR" altLang="pt-BR" sz="3200"/>
              <a:t>: garantia um lugar no reino de Deus </a:t>
            </a:r>
            <a:r>
              <a:rPr lang="pt-BR" altLang="pt-BR" sz="2400"/>
              <a:t>(Mat. 3:9; João 8:33 e 39)</a:t>
            </a:r>
          </a:p>
          <a:p>
            <a:pPr marL="533400" indent="-533400">
              <a:spcAft>
                <a:spcPct val="50000"/>
              </a:spcAft>
              <a:buFont typeface="Wingdings" panose="05000000000000000000" pitchFamily="2" charset="2"/>
              <a:buChar char="v"/>
            </a:pPr>
            <a:r>
              <a:rPr lang="pt-BR" altLang="pt-BR" sz="3200" u="sng">
                <a:solidFill>
                  <a:srgbClr val="FFFF00"/>
                </a:solidFill>
              </a:rPr>
              <a:t>Nicodemos era um fariseu</a:t>
            </a:r>
            <a:r>
              <a:rPr lang="pt-BR" altLang="pt-BR" sz="3200"/>
              <a:t>: para ele nenhuma mudança lhe era de fato necessária.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>
            <a:extLst>
              <a:ext uri="{FF2B5EF4-FFF2-40B4-BE49-F238E27FC236}">
                <a16:creationId xmlns:a16="http://schemas.microsoft.com/office/drawing/2014/main" id="{DD601F56-F708-4609-B009-D6908F854E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989138"/>
            <a:ext cx="8569325" cy="4706937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441325" indent="-441325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v"/>
            </a:pPr>
            <a:r>
              <a:rPr lang="pt-BR" altLang="pt-BR" sz="3200"/>
              <a:t>Jesus insiste: ”Tem que nascer da água e do Espírito”. Nicodemos precisava era de um novo coração. </a:t>
            </a:r>
          </a:p>
          <a:p>
            <a:pPr marL="441325" indent="-441325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v"/>
            </a:pPr>
            <a:r>
              <a:rPr lang="pt-BR" altLang="pt-BR" sz="3200"/>
              <a:t>É somente pelo </a:t>
            </a:r>
            <a:r>
              <a:rPr lang="pt-BR" altLang="pt-BR" sz="3200">
                <a:solidFill>
                  <a:srgbClr val="FFFF00"/>
                </a:solidFill>
              </a:rPr>
              <a:t>Espírito Santo</a:t>
            </a:r>
            <a:r>
              <a:rPr lang="pt-BR" altLang="pt-BR" sz="3200"/>
              <a:t> que qualquer transformação espiritual autêntica e duradoura na vida do ser humano pode realizar.</a:t>
            </a:r>
          </a:p>
          <a:p>
            <a:pPr marL="441325" indent="-441325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v"/>
            </a:pPr>
            <a:r>
              <a:rPr lang="pt-BR" altLang="pt-BR" sz="3200"/>
              <a:t>A </a:t>
            </a:r>
            <a:r>
              <a:rPr lang="pt-BR" altLang="pt-BR" sz="3200">
                <a:solidFill>
                  <a:srgbClr val="FFFF00"/>
                </a:solidFill>
              </a:rPr>
              <a:t>água</a:t>
            </a:r>
            <a:r>
              <a:rPr lang="pt-BR" altLang="pt-BR" sz="3200"/>
              <a:t> a que Jesus se referiu é a água do batismo, um símbolo do novo nascimento.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0C8C1C1-73B8-4DA4-AF62-DCB3F30BD242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323850" y="476250"/>
            <a:ext cx="6696075" cy="720725"/>
          </a:xfrm>
          <a:noFill/>
          <a:ln/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b="1">
                <a:solidFill>
                  <a:schemeClr val="folHlink"/>
                </a:solidFill>
                <a:latin typeface="Arial Black" panose="020B0A04020102020204" pitchFamily="34" charset="0"/>
              </a:rPr>
              <a:t>III. A Herança de Adão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0E4EB6C-4E9D-4377-BC0A-345EA31D4C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2205038"/>
            <a:ext cx="8724900" cy="3455987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just">
              <a:lnSpc>
                <a:spcPct val="90000"/>
              </a:lnSpc>
              <a:spcAft>
                <a:spcPct val="70000"/>
              </a:spcAft>
              <a:buFont typeface="Wingdings" panose="05000000000000000000" pitchFamily="2" charset="2"/>
              <a:buChar char="ð"/>
            </a:pPr>
            <a:r>
              <a:rPr lang="pt-BR" altLang="pt-BR" sz="3000"/>
              <a:t>Jesus estava na verdade descrevendo uma necessidade de cada ser humano.</a:t>
            </a:r>
          </a:p>
          <a:p>
            <a:pPr algn="just">
              <a:lnSpc>
                <a:spcPct val="90000"/>
              </a:lnSpc>
              <a:spcAft>
                <a:spcPct val="70000"/>
              </a:spcAft>
              <a:buFont typeface="Wingdings" panose="05000000000000000000" pitchFamily="2" charset="2"/>
              <a:buChar char="ð"/>
            </a:pPr>
            <a:r>
              <a:rPr lang="pt-BR" altLang="pt-BR" sz="3000"/>
              <a:t>Adão e Eva foram feitos à imagem de Deus. O caráter de Adão era santo e perfeito, sem nenhuma inclinação para o mal. Para esse casal, fazer a vontade de Deus era tão natural quanto respirar.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68FF4506-9C8F-4198-842A-ACDF54FBE12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250825" y="765175"/>
            <a:ext cx="6696075" cy="720725"/>
          </a:xfrm>
          <a:noFill/>
          <a:ln/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b="1">
                <a:solidFill>
                  <a:schemeClr val="folHlink"/>
                </a:solidFill>
                <a:latin typeface="Arial Black" panose="020B0A04020102020204" pitchFamily="34" charset="0"/>
              </a:rPr>
              <a:t>III. A Herança de Adão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6178AD3B-31AF-4C8C-9234-8A5D47CDD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81300"/>
            <a:ext cx="8424862" cy="331152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just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Char char="ð"/>
            </a:pPr>
            <a:r>
              <a:rPr lang="pt-BR" altLang="pt-BR" sz="3800"/>
              <a:t>Após o pecado, porém, eles perderam seu estado de inocência e santidade, e se tornaram escravos do pecado e de Satanás </a:t>
            </a:r>
            <a:r>
              <a:rPr lang="pt-BR" altLang="pt-BR" sz="3000"/>
              <a:t>(CC, 17).</a:t>
            </a:r>
            <a:r>
              <a:rPr lang="pt-BR" altLang="pt-BR" sz="3800"/>
              <a:t> Foram tomados por uma natureza pecaminosa.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>
            <a:extLst>
              <a:ext uri="{FF2B5EF4-FFF2-40B4-BE49-F238E27FC236}">
                <a16:creationId xmlns:a16="http://schemas.microsoft.com/office/drawing/2014/main" id="{B8AE8C0B-BADA-44ED-A690-D5B5F48A78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2133600"/>
            <a:ext cx="8424863" cy="417512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just">
              <a:lnSpc>
                <a:spcPct val="90000"/>
              </a:lnSpc>
              <a:spcAft>
                <a:spcPct val="55000"/>
              </a:spcAft>
              <a:buFont typeface="Wingdings" panose="05000000000000000000" pitchFamily="2" charset="2"/>
              <a:buChar char="ð"/>
            </a:pPr>
            <a:r>
              <a:rPr lang="pt-BR" altLang="pt-BR" sz="3200"/>
              <a:t>Pecado é uma herança, é congênito. “Eu nasci na iniqüidade, e em pecado concebeu minha mãe, diz Davi”. </a:t>
            </a:r>
            <a:r>
              <a:rPr lang="pt-BR" altLang="pt-BR" sz="2400"/>
              <a:t>(Salmo 51:1)</a:t>
            </a:r>
          </a:p>
          <a:p>
            <a:pPr algn="just">
              <a:lnSpc>
                <a:spcPct val="90000"/>
              </a:lnSpc>
              <a:spcAft>
                <a:spcPct val="55000"/>
              </a:spcAft>
              <a:buFont typeface="Wingdings" panose="05000000000000000000" pitchFamily="2" charset="2"/>
              <a:buChar char="ð"/>
            </a:pPr>
            <a:r>
              <a:rPr lang="pt-BR" altLang="pt-BR" sz="3200"/>
              <a:t>pecado é uma doença do coração. </a:t>
            </a:r>
          </a:p>
          <a:p>
            <a:pPr algn="just">
              <a:lnSpc>
                <a:spcPct val="90000"/>
              </a:lnSpc>
              <a:spcAft>
                <a:spcPct val="55000"/>
              </a:spcAft>
              <a:buFont typeface="Wingdings" panose="05000000000000000000" pitchFamily="2" charset="2"/>
              <a:buChar char="ð"/>
            </a:pPr>
            <a:r>
              <a:rPr lang="pt-BR" altLang="pt-BR" sz="3200">
                <a:solidFill>
                  <a:srgbClr val="FFFF00"/>
                </a:solidFill>
              </a:rPr>
              <a:t>“Não nos tornamos pecadores pelo fato de cometermos pecados. Mas cometemos pecado pelo fato de sermos pecadores”.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D753D3B-E1D8-432E-989E-01455262B6A2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250825" y="333375"/>
            <a:ext cx="6480175" cy="863600"/>
          </a:xfrm>
          <a:noFill/>
          <a:ln/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4000" b="1">
                <a:solidFill>
                  <a:schemeClr val="folHlink"/>
                </a:solidFill>
                <a:latin typeface="Arial Black" panose="020B0A04020102020204" pitchFamily="34" charset="0"/>
              </a:rPr>
              <a:t>IV. O Antídoto da Cruz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E27E515-E4D9-4149-803A-6374CEFF08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424863" cy="4752975"/>
          </a:xfrm>
          <a:noFill/>
          <a:ln/>
          <a:effectLst>
            <a:outerShdw dist="35921" dir="2700000" algn="ctr" rotWithShape="0">
              <a:srgbClr val="0000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Char char="ü"/>
              <a:tabLst>
                <a:tab pos="533400" algn="l"/>
              </a:tabLst>
            </a:pPr>
            <a:r>
              <a:rPr lang="pt-BR" altLang="pt-BR" sz="4400"/>
              <a:t>Os dois nascimentos:</a:t>
            </a:r>
          </a:p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None/>
              <a:tabLst>
                <a:tab pos="533400" algn="l"/>
              </a:tabLst>
            </a:pPr>
            <a:r>
              <a:rPr lang="pt-BR" altLang="pt-BR" sz="4400">
                <a:solidFill>
                  <a:schemeClr val="folHlink"/>
                </a:solidFill>
              </a:rPr>
              <a:t>1.O nascimento Natural </a:t>
            </a:r>
            <a:r>
              <a:rPr lang="pt-BR" altLang="pt-BR"/>
              <a:t>nos faz </a:t>
            </a:r>
            <a:r>
              <a:rPr lang="pt-BR" altLang="pt-BR" sz="3200"/>
              <a:t>cidadãos do mundo, mas não súditos do reino de Deus.</a:t>
            </a:r>
            <a:endParaRPr lang="pt-BR" altLang="pt-BR" sz="4800">
              <a:solidFill>
                <a:schemeClr val="folHlink"/>
              </a:solidFill>
            </a:endParaRPr>
          </a:p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None/>
              <a:tabLst>
                <a:tab pos="533400" algn="l"/>
              </a:tabLst>
            </a:pPr>
            <a:r>
              <a:rPr lang="pt-BR" altLang="pt-BR" sz="4400">
                <a:solidFill>
                  <a:schemeClr val="folHlink"/>
                </a:solidFill>
              </a:rPr>
              <a:t>2.O nascimento Espiritual </a:t>
            </a:r>
            <a:r>
              <a:rPr lang="pt-BR" altLang="pt-BR">
                <a:solidFill>
                  <a:schemeClr val="tx1"/>
                </a:solidFill>
              </a:rPr>
              <a:t>é o </a:t>
            </a:r>
            <a:r>
              <a:rPr lang="pt-BR" altLang="pt-BR" sz="3200">
                <a:solidFill>
                  <a:schemeClr val="tx1"/>
                </a:solidFill>
              </a:rPr>
              <a:t>nascimento da água e do Espírito para receber uma nova natureza, uma natureza Espiritual.</a:t>
            </a:r>
            <a:endParaRPr lang="pt-BR" altLang="pt-BR" sz="32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97A6E571-C0CD-4DCF-A684-E15BB3A43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" y="1808163"/>
            <a:ext cx="8675688" cy="4525962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4000"/>
              <a:t>Como nascer espiritualmente?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4000"/>
              <a:t>“Do modo por que Moisés levantou a serpente no deserto, assim importa que o Filho do homem seja levantado, para que todo o que nEle crê tenha a vida eterna.” </a:t>
            </a:r>
            <a:r>
              <a:rPr lang="pt-BR" altLang="pt-BR" sz="3200"/>
              <a:t>João 3:14 e 15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5A61336-4315-4E28-A96E-0877ABCA0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504825"/>
            <a:ext cx="6483350" cy="800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t-BR" altLang="pt-BR" sz="3600" b="0">
                <a:solidFill>
                  <a:schemeClr val="folHlink"/>
                </a:solidFill>
                <a:latin typeface="Arial Black" panose="020B0A04020102020204" pitchFamily="34" charset="0"/>
              </a:rPr>
              <a:t>O Nascimento Espiritual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borntop">
            <a:extLst>
              <a:ext uri="{FF2B5EF4-FFF2-40B4-BE49-F238E27FC236}">
                <a16:creationId xmlns:a16="http://schemas.microsoft.com/office/drawing/2014/main" id="{0CEACEC8-1CA7-44AB-A58D-F1D0340B4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49"/>
          <a:stretch>
            <a:fillRect/>
          </a:stretch>
        </p:blipFill>
        <p:spPr bwMode="auto">
          <a:xfrm>
            <a:off x="0" y="0"/>
            <a:ext cx="9201150" cy="6929438"/>
          </a:xfrm>
          <a:prstGeom prst="rect">
            <a:avLst/>
          </a:prstGeom>
          <a:noFill/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7B2366C1-39A3-4521-84E3-0C20C97612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3097212" cy="819150"/>
          </a:xfrm>
        </p:spPr>
        <p:txBody>
          <a:bodyPr/>
          <a:lstStyle/>
          <a:p>
            <a:pPr algn="ctr"/>
            <a:r>
              <a:rPr lang="pt-BR" altLang="pt-BR" sz="2500" b="1">
                <a:solidFill>
                  <a:schemeClr val="folHlink"/>
                </a:solidFill>
                <a:latin typeface="Arial Black" panose="020B0A04020102020204" pitchFamily="34" charset="0"/>
              </a:rPr>
              <a:t>TEMA</a:t>
            </a:r>
            <a:r>
              <a:rPr lang="pt-BR" altLang="pt-BR" sz="3300" b="1">
                <a:solidFill>
                  <a:schemeClr val="folHlink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2500" b="1">
                <a:solidFill>
                  <a:schemeClr val="folHlink"/>
                </a:solidFill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D1DE8DA-5672-46BA-8076-A4A0699CDDB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825" y="4573588"/>
            <a:ext cx="8713788" cy="2095500"/>
          </a:xfrm>
          <a:gradFill rotWithShape="1">
            <a:gsLst>
              <a:gs pos="0">
                <a:srgbClr val="993300">
                  <a:alpha val="24001"/>
                </a:srgbClr>
              </a:gs>
              <a:gs pos="100000">
                <a:srgbClr val="993300">
                  <a:gamma/>
                  <a:shade val="46275"/>
                  <a:invGamma/>
                  <a:alpha val="25000"/>
                </a:srgb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pt-BR" altLang="pt-BR" sz="4600">
                <a:solidFill>
                  <a:srgbClr val="FFFF99"/>
                </a:solidFill>
                <a:latin typeface="Berlin Sans FB Demi" panose="020E0802020502020306" pitchFamily="34" charset="0"/>
              </a:rPr>
              <a:t>“Não te admires de Eu te dizer: Importa-vos nascer de novo.” </a:t>
            </a:r>
            <a:r>
              <a:rPr lang="pt-BR" altLang="pt-BR" sz="3800">
                <a:solidFill>
                  <a:srgbClr val="FFFF99"/>
                </a:solidFill>
                <a:latin typeface="Berlin Sans FB Demi" panose="020E0802020502020306" pitchFamily="34" charset="0"/>
              </a:rPr>
              <a:t>João 3:7</a:t>
            </a:r>
          </a:p>
        </p:txBody>
      </p:sp>
      <p:sp>
        <p:nvSpPr>
          <p:cNvPr id="2058" name="WordArt 10">
            <a:extLst>
              <a:ext uri="{FF2B5EF4-FFF2-40B4-BE49-F238E27FC236}">
                <a16:creationId xmlns:a16="http://schemas.microsoft.com/office/drawing/2014/main" id="{DE53F858-617F-4DCA-BC3A-44E7E641B7C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3850" y="2133600"/>
            <a:ext cx="8280400" cy="13049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4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Berlin Sans FB Demi" panose="020E0802020502020306" pitchFamily="34" charset="0"/>
              </a:rPr>
              <a:t>“Importa-vos nascer de novo”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59A46268-4835-41EE-9D10-FEBFD73FF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524000"/>
            <a:ext cx="8558213" cy="455930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4000">
                <a:solidFill>
                  <a:schemeClr val="accent1"/>
                </a:solidFill>
              </a:rPr>
              <a:t>2.</a:t>
            </a:r>
            <a:r>
              <a:rPr lang="pt-BR" altLang="pt-BR" sz="4000"/>
              <a:t> “Aproximando-se o pecador da cruz erguida, dá-se uma nova criação. É-lhe dado um novo coração. Torna-se uma nova criatura em Cristo Jesus.”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4000"/>
              <a:t> 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4000">
                <a:solidFill>
                  <a:schemeClr val="accent1"/>
                </a:solidFill>
              </a:rPr>
              <a:t>3.</a:t>
            </a:r>
            <a:r>
              <a:rPr lang="pt-BR" altLang="pt-BR" sz="4000"/>
              <a:t> É por meio do Espírito que o coração é purificado.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5A03405-3B6A-412B-9AF0-40687C19D509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900113" y="333375"/>
            <a:ext cx="4767262" cy="1276350"/>
          </a:xfrm>
          <a:noFill/>
          <a:ln/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5700" b="1">
                <a:solidFill>
                  <a:schemeClr val="folHlink"/>
                </a:solidFill>
                <a:latin typeface="Arial Black" panose="020B0A04020102020204" pitchFamily="34" charset="0"/>
              </a:rPr>
              <a:t>Conclusão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6739FCB-08B1-45F5-A7AA-163AAD794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3068638"/>
            <a:ext cx="8424862" cy="2376487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0" indent="0" algn="ctr">
              <a:buFontTx/>
              <a:buNone/>
            </a:pPr>
            <a:r>
              <a:rPr lang="pt-BR" altLang="pt-BR" sz="4800" b="1"/>
              <a:t>“</a:t>
            </a:r>
            <a:r>
              <a:rPr lang="pt-BR" altLang="pt-BR" sz="4400" b="1"/>
              <a:t>Nicodemos compreendeu as palavras de Jesus, ao vê-lo crucificado”.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9" name="Picture 7" descr="pessoas">
            <a:extLst>
              <a:ext uri="{FF2B5EF4-FFF2-40B4-BE49-F238E27FC236}">
                <a16:creationId xmlns:a16="http://schemas.microsoft.com/office/drawing/2014/main" id="{1B6ECA3E-E505-40E1-BBBC-C63671822EEB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5474" name="Rectangle 2">
            <a:extLst>
              <a:ext uri="{FF2B5EF4-FFF2-40B4-BE49-F238E27FC236}">
                <a16:creationId xmlns:a16="http://schemas.microsoft.com/office/drawing/2014/main" id="{C8D735EE-1796-42FC-B9D5-20715804CE3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395288" y="404813"/>
            <a:ext cx="2314575" cy="792162"/>
          </a:xfrm>
          <a:noFill/>
          <a:ln/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4300" b="1">
                <a:solidFill>
                  <a:srgbClr val="FFFF00"/>
                </a:solidFill>
                <a:latin typeface="Arial Black" panose="020B0A04020102020204" pitchFamily="34" charset="0"/>
              </a:rPr>
              <a:t>Apelo: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08068B9F-9984-4F99-B657-DFF17F7CC46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95738" y="1628775"/>
            <a:ext cx="4752975" cy="4752975"/>
          </a:xfrm>
          <a:gradFill rotWithShape="1">
            <a:gsLst>
              <a:gs pos="0">
                <a:schemeClr val="tx1">
                  <a:alpha val="35001"/>
                </a:schemeClr>
              </a:gs>
              <a:gs pos="100000">
                <a:schemeClr val="bg2">
                  <a:alpha val="32001"/>
                </a:schemeClr>
              </a:gs>
            </a:gsLst>
            <a:lin ang="5400000" scaled="1"/>
          </a:gra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FontTx/>
              <a:buNone/>
            </a:pPr>
            <a:r>
              <a:rPr lang="pt-BR" altLang="pt-BR" sz="4400">
                <a:solidFill>
                  <a:srgbClr val="000099"/>
                </a:solidFill>
                <a:latin typeface="Script MT Bold" panose="03040602040607080904" pitchFamily="66" charset="0"/>
              </a:rPr>
              <a:t>Jesus lhe convida a olhar para a cruz com fé. Quer você dizer “Senhor, construa em mim um caráter digno do céu?”</a:t>
            </a:r>
            <a:endParaRPr lang="pt-BR" altLang="pt-BR">
              <a:solidFill>
                <a:srgbClr val="000099"/>
              </a:solidFill>
              <a:latin typeface="Script MT Bold" panose="03040602040607080904" pitchFamily="66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uiExpand="1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4" name="Picture 4" descr="pessoas">
            <a:extLst>
              <a:ext uri="{FF2B5EF4-FFF2-40B4-BE49-F238E27FC236}">
                <a16:creationId xmlns:a16="http://schemas.microsoft.com/office/drawing/2014/main" id="{DD7A5A9E-FAA6-4C54-B3DE-45C26E6452FB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924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43" name="Rectangle 3">
            <a:extLst>
              <a:ext uri="{FF2B5EF4-FFF2-40B4-BE49-F238E27FC236}">
                <a16:creationId xmlns:a16="http://schemas.microsoft.com/office/drawing/2014/main" id="{B4B33A0F-95C2-4375-B418-BBD65F5CE08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2250" y="423863"/>
            <a:ext cx="4276725" cy="2595562"/>
          </a:xfrm>
          <a:gradFill rotWithShape="1">
            <a:gsLst>
              <a:gs pos="0">
                <a:schemeClr val="bg2">
                  <a:alpha val="56000"/>
                </a:schemeClr>
              </a:gs>
              <a:gs pos="100000">
                <a:schemeClr val="tx1">
                  <a:alpha val="53999"/>
                </a:schemeClr>
              </a:gs>
            </a:gsLst>
            <a:lin ang="5400000" scaled="1"/>
          </a:gra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</a:pPr>
            <a:r>
              <a:rPr lang="pt-BR" altLang="pt-BR" sz="4000">
                <a:solidFill>
                  <a:srgbClr val="000099"/>
                </a:solidFill>
                <a:latin typeface="Script MT Bold" panose="03040602040607080904" pitchFamily="66" charset="0"/>
              </a:rPr>
              <a:t>O Senhor diz: “Olhai para Mim, e sede salvos, vós, todos os termos da Terra”. </a:t>
            </a:r>
            <a:r>
              <a:rPr lang="pt-BR" altLang="pt-BR" sz="2400">
                <a:solidFill>
                  <a:srgbClr val="000099"/>
                </a:solidFill>
                <a:latin typeface="Script MT Bold" panose="03040602040607080904" pitchFamily="66" charset="0"/>
              </a:rPr>
              <a:t>(Isa. 45:22).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4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4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7B892B8-1FF3-4E5F-A9D7-DC0F9B3E408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395288" y="260350"/>
            <a:ext cx="5256212" cy="1295400"/>
          </a:xfrm>
          <a:noFill/>
          <a:ln/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t-BR" altLang="pt-BR" sz="6900" b="1">
                <a:solidFill>
                  <a:schemeClr val="folHlink"/>
                </a:solidFill>
              </a:rPr>
              <a:t>Introdução: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9C1B7E7-5067-4D07-B2D7-2BAA4EEEC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708275"/>
            <a:ext cx="8424862" cy="273685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0" indent="0" algn="ctr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pt-BR" sz="6300" b="1">
                <a:latin typeface="Baskerville Old Face" panose="02020602080505020303" pitchFamily="18" charset="0"/>
              </a:rPr>
              <a:t>Há dois erros igualmente nocivos em relação à vida cristã: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>
            <a:extLst>
              <a:ext uri="{FF2B5EF4-FFF2-40B4-BE49-F238E27FC236}">
                <a16:creationId xmlns:a16="http://schemas.microsoft.com/office/drawing/2014/main" id="{6D068246-C061-4944-AA56-CC811E3E7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6769100" cy="5472112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609600" indent="-609600">
              <a:spcBef>
                <a:spcPct val="25000"/>
              </a:spcBef>
              <a:spcAft>
                <a:spcPct val="40000"/>
              </a:spcAft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pt-BR" altLang="pt-BR" sz="3400" b="1"/>
              <a:t>1.	Limitar a conversão a uma simples mudança de comportamento exterior.</a:t>
            </a:r>
          </a:p>
          <a:p>
            <a:pPr marL="609600" indent="-609600">
              <a:spcBef>
                <a:spcPct val="25000"/>
              </a:spcBef>
              <a:spcAft>
                <a:spcPct val="40000"/>
              </a:spcAft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pt-BR" altLang="pt-BR" sz="3400" b="1"/>
              <a:t>	A religião de Cristo é mais que mudança externa. Tem que ver com a transformação da natureza interior.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DD6394E0-E191-4E6C-83AB-CA37E8D05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6408737" cy="4319587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609600" indent="-609600" algn="just">
              <a:spcBef>
                <a:spcPct val="25000"/>
              </a:spcBef>
              <a:spcAft>
                <a:spcPct val="40000"/>
              </a:spcAft>
              <a:buClr>
                <a:schemeClr val="tx1"/>
              </a:buClr>
              <a:buFont typeface="Wingdings" panose="05000000000000000000" pitchFamily="2" charset="2"/>
              <a:buAutoNum type="arabicPeriod" startAt="2"/>
            </a:pPr>
            <a:r>
              <a:rPr lang="pt-BR" altLang="pt-BR" sz="3400" b="1"/>
              <a:t>Levar uma vida correta com base apenas no esforço pessoal.</a:t>
            </a:r>
          </a:p>
          <a:p>
            <a:pPr marL="609600" indent="-609600" algn="just">
              <a:spcBef>
                <a:spcPct val="25000"/>
              </a:spcBef>
              <a:spcAft>
                <a:spcPct val="40000"/>
              </a:spcAft>
              <a:buClr>
                <a:schemeClr val="tx1"/>
              </a:buClr>
              <a:buFontTx/>
              <a:buNone/>
            </a:pPr>
            <a:r>
              <a:rPr lang="pt-BR" altLang="pt-BR" sz="3400" b="1"/>
              <a:t>	Somente Deus, pelo poder do Espírito Santo, pode transformar-nos em  novas criaturas.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AB10692-64DA-48F8-9A80-EBB545B2E13C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395288" y="549275"/>
            <a:ext cx="6408737" cy="792163"/>
          </a:xfrm>
          <a:noFill/>
          <a:ln/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b="1">
                <a:solidFill>
                  <a:schemeClr val="folHlink"/>
                </a:solidFill>
                <a:latin typeface="Arial Black" panose="020B0A04020102020204" pitchFamily="34" charset="0"/>
              </a:rPr>
              <a:t>I. Um Homem em Crise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6CB1FF9-9C58-41CF-8C91-C02D6309E3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208963" cy="4608512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just">
              <a:spcBef>
                <a:spcPct val="15000"/>
              </a:spcBef>
              <a:spcAft>
                <a:spcPct val="60000"/>
              </a:spcAft>
              <a:buFont typeface="Wingdings" panose="05000000000000000000" pitchFamily="2" charset="2"/>
              <a:buChar char="¶"/>
            </a:pPr>
            <a:r>
              <a:rPr lang="pt-BR" altLang="pt-BR" sz="3200"/>
              <a:t>Na festa da páscoa, Jerusalém pulava de 60 para 200 mil habitantes.</a:t>
            </a:r>
          </a:p>
          <a:p>
            <a:pPr algn="just">
              <a:spcBef>
                <a:spcPct val="15000"/>
              </a:spcBef>
              <a:spcAft>
                <a:spcPct val="60000"/>
              </a:spcAft>
              <a:buFont typeface="Wingdings" panose="05000000000000000000" pitchFamily="2" charset="2"/>
              <a:buChar char="¶"/>
            </a:pPr>
            <a:r>
              <a:rPr lang="pt-BR" altLang="pt-BR" sz="3200"/>
              <a:t>Os líderes religiosos não reconheciam Cristo como Cordeiro Pascal.</a:t>
            </a:r>
          </a:p>
          <a:p>
            <a:pPr algn="just">
              <a:spcBef>
                <a:spcPct val="15000"/>
              </a:spcBef>
              <a:spcAft>
                <a:spcPct val="60000"/>
              </a:spcAft>
              <a:buFont typeface="Wingdings" panose="05000000000000000000" pitchFamily="2" charset="2"/>
              <a:buChar char="¶"/>
            </a:pPr>
            <a:r>
              <a:rPr lang="pt-BR" altLang="pt-BR" sz="3200"/>
              <a:t>Nicodemos estava inclinado a crer, mas ainda exitava em assumir publicamente sua fé.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>
            <a:extLst>
              <a:ext uri="{FF2B5EF4-FFF2-40B4-BE49-F238E27FC236}">
                <a16:creationId xmlns:a16="http://schemas.microsoft.com/office/drawing/2014/main" id="{15A4D130-791B-465B-8FB8-856C625669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349500"/>
            <a:ext cx="8424862" cy="3313113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450850" indent="-450850" algn="just">
              <a:spcBef>
                <a:spcPct val="25000"/>
              </a:spcBef>
              <a:spcAft>
                <a:spcPct val="50000"/>
              </a:spcAft>
              <a:buFont typeface="Wingdings" panose="05000000000000000000" pitchFamily="2" charset="2"/>
              <a:buChar char="¶"/>
            </a:pPr>
            <a:r>
              <a:rPr lang="pt-BR" altLang="pt-BR" sz="3200"/>
              <a:t>Ele pertencia à aristocracia judaica, era um príncipe em Israel.</a:t>
            </a:r>
          </a:p>
          <a:p>
            <a:pPr marL="450850" indent="-450850" algn="just">
              <a:spcBef>
                <a:spcPct val="25000"/>
              </a:spcBef>
              <a:spcAft>
                <a:spcPct val="50000"/>
              </a:spcAft>
              <a:buFont typeface="Wingdings" panose="05000000000000000000" pitchFamily="2" charset="2"/>
              <a:buChar char="¶"/>
            </a:pPr>
            <a:r>
              <a:rPr lang="pt-BR" altLang="pt-BR" sz="3200"/>
              <a:t>Era um  fariseu, descrito como um dos principais em Israel. (João 3:1)</a:t>
            </a:r>
          </a:p>
          <a:p>
            <a:pPr marL="450850" indent="-450850" algn="just">
              <a:spcBef>
                <a:spcPct val="25000"/>
              </a:spcBef>
              <a:spcAft>
                <a:spcPct val="50000"/>
              </a:spcAft>
              <a:buFont typeface="Wingdings" panose="05000000000000000000" pitchFamily="2" charset="2"/>
              <a:buChar char="¶"/>
            </a:pPr>
            <a:r>
              <a:rPr lang="pt-BR" altLang="pt-BR" sz="3200"/>
              <a:t>Fazia parte do Conselho do Sinédrio.</a:t>
            </a:r>
          </a:p>
        </p:txBody>
      </p:sp>
      <p:sp>
        <p:nvSpPr>
          <p:cNvPr id="107525" name="WordArt 5">
            <a:extLst>
              <a:ext uri="{FF2B5EF4-FFF2-40B4-BE49-F238E27FC236}">
                <a16:creationId xmlns:a16="http://schemas.microsoft.com/office/drawing/2014/main" id="{42005E9F-CCA2-441E-9105-B531CE43C39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9750" y="836613"/>
            <a:ext cx="5629275" cy="7207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Quem era Nicodemos?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>
            <a:extLst>
              <a:ext uri="{FF2B5EF4-FFF2-40B4-BE49-F238E27FC236}">
                <a16:creationId xmlns:a16="http://schemas.microsoft.com/office/drawing/2014/main" id="{DFBC0A85-AD35-4432-963F-DAEB2F4A14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920037" cy="424815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450850" indent="-450850" algn="just">
              <a:spcBef>
                <a:spcPct val="25000"/>
              </a:spcBef>
              <a:spcAft>
                <a:spcPct val="40000"/>
              </a:spcAft>
              <a:buFont typeface="Wingdings" panose="05000000000000000000" pitchFamily="2" charset="2"/>
              <a:buChar char="¶"/>
            </a:pPr>
            <a:r>
              <a:rPr lang="pt-BR" altLang="pt-BR" sz="3200"/>
              <a:t>Possuía esmerada educação, dotado de talentos acima do comum. </a:t>
            </a:r>
          </a:p>
          <a:p>
            <a:pPr marL="450850" indent="-450850" algn="just">
              <a:spcBef>
                <a:spcPct val="25000"/>
              </a:spcBef>
              <a:spcAft>
                <a:spcPct val="40000"/>
              </a:spcAft>
              <a:buFont typeface="Wingdings" panose="05000000000000000000" pitchFamily="2" charset="2"/>
              <a:buChar char="¶"/>
            </a:pPr>
            <a:r>
              <a:rPr lang="pt-BR" altLang="pt-BR" sz="3200"/>
              <a:t>Era muito rico, um importante negociante de trigo na Palestina. Sua casa era luxuosa.</a:t>
            </a:r>
          </a:p>
          <a:p>
            <a:pPr marL="450850" indent="-450850" algn="just">
              <a:spcBef>
                <a:spcPct val="25000"/>
              </a:spcBef>
              <a:spcAft>
                <a:spcPct val="40000"/>
              </a:spcAft>
              <a:buFont typeface="Wingdings" panose="05000000000000000000" pitchFamily="2" charset="2"/>
              <a:buChar char="¶"/>
            </a:pPr>
            <a:r>
              <a:rPr lang="pt-BR" altLang="pt-BR" sz="3200"/>
              <a:t>Marcou um encontro a noite com Cristo.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72493086-BE87-4549-9207-048027B69E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206625"/>
            <a:ext cx="8207375" cy="410210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pt-BR" altLang="pt-BR" sz="4000">
                <a:solidFill>
                  <a:schemeClr val="accent1"/>
                </a:solidFill>
                <a:latin typeface="Arial Black" panose="020B0A04020102020204" pitchFamily="34" charset="0"/>
              </a:rPr>
              <a:t>Suas palavras: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pt-BR" altLang="pt-BR" sz="4000"/>
              <a:t>“Rabi, sabemos que és Mestre vindo da parte de Deus; porque ninguém pode fazer estes sinais que Tu fazes, se Deus não estiver com ele.” </a:t>
            </a:r>
            <a:r>
              <a:rPr lang="pt-BR" altLang="pt-BR" sz="3200"/>
              <a:t>João 3:2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theme/theme1.xml><?xml version="1.0" encoding="utf-8"?>
<a:theme xmlns:a="http://schemas.openxmlformats.org/drawingml/2006/main" name="Cascata">
  <a:themeElements>
    <a:clrScheme name="Cascata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Cascata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ta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ta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ta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ta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ta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ta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ta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ta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886</TotalTime>
  <Words>784</Words>
  <Application>Microsoft Office PowerPoint</Application>
  <PresentationFormat>Apresentação na tela (4:3)</PresentationFormat>
  <Paragraphs>59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1" baseType="lpstr">
      <vt:lpstr>Arial</vt:lpstr>
      <vt:lpstr>Times New Roman</vt:lpstr>
      <vt:lpstr>Wingdings</vt:lpstr>
      <vt:lpstr>Arial Black</vt:lpstr>
      <vt:lpstr>Berlin Sans FB Demi</vt:lpstr>
      <vt:lpstr>Baskerville Old Face</vt:lpstr>
      <vt:lpstr>Script MT Bold</vt:lpstr>
      <vt:lpstr>Cascata</vt:lpstr>
      <vt:lpstr>Apresentação do PowerPoint</vt:lpstr>
      <vt:lpstr>TEMA 4</vt:lpstr>
      <vt:lpstr>Introdução:</vt:lpstr>
      <vt:lpstr>Apresentação do PowerPoint</vt:lpstr>
      <vt:lpstr>Apresentação do PowerPoint</vt:lpstr>
      <vt:lpstr>I. Um Homem em Crise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II. Nascer de Novo</vt:lpstr>
      <vt:lpstr>Apresentação do PowerPoint</vt:lpstr>
      <vt:lpstr>Apresentação do PowerPoint</vt:lpstr>
      <vt:lpstr>III. A Herança de Adão</vt:lpstr>
      <vt:lpstr>III. A Herança de Adão</vt:lpstr>
      <vt:lpstr>Apresentação do PowerPoint</vt:lpstr>
      <vt:lpstr>IV. O Antídoto da Cruz</vt:lpstr>
      <vt:lpstr>Apresentação do PowerPoint</vt:lpstr>
      <vt:lpstr>Apresentação do PowerPoint</vt:lpstr>
      <vt:lpstr>Conclusão</vt:lpstr>
      <vt:lpstr>Apelo:</vt:lpstr>
      <vt:lpstr>Apresentação do PowerPoint</vt:lpstr>
    </vt:vector>
  </TitlesOfParts>
  <Company>IASBEAS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“Importa-vos nascer de novo”</dc:title>
  <dc:creator>Neuzeli</dc:creator>
  <cp:lastModifiedBy>Pr. Marcelo Carvalho</cp:lastModifiedBy>
  <cp:revision>18</cp:revision>
  <dcterms:created xsi:type="dcterms:W3CDTF">2002-12-04T13:25:16Z</dcterms:created>
  <dcterms:modified xsi:type="dcterms:W3CDTF">2019-11-26T14:18:21Z</dcterms:modified>
</cp:coreProperties>
</file>