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83" r:id="rId2"/>
    <p:sldId id="256" r:id="rId3"/>
    <p:sldId id="257" r:id="rId4"/>
    <p:sldId id="258" r:id="rId5"/>
    <p:sldId id="276" r:id="rId6"/>
    <p:sldId id="259" r:id="rId7"/>
    <p:sldId id="277" r:id="rId8"/>
    <p:sldId id="260" r:id="rId9"/>
    <p:sldId id="273" r:id="rId10"/>
    <p:sldId id="269" r:id="rId11"/>
    <p:sldId id="274" r:id="rId12"/>
    <p:sldId id="275" r:id="rId13"/>
    <p:sldId id="278" r:id="rId14"/>
    <p:sldId id="261" r:id="rId15"/>
    <p:sldId id="279" r:id="rId16"/>
    <p:sldId id="270" r:id="rId17"/>
    <p:sldId id="280" r:id="rId18"/>
    <p:sldId id="264" r:id="rId19"/>
    <p:sldId id="281" r:id="rId20"/>
    <p:sldId id="271" r:id="rId21"/>
    <p:sldId id="267" r:id="rId22"/>
    <p:sldId id="272" r:id="rId23"/>
    <p:sldId id="282" r:id="rId24"/>
  </p:sldIdLst>
  <p:sldSz cx="9144000" cy="6858000" type="screen4x3"/>
  <p:notesSz cx="6858000" cy="9144000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  <a:srgbClr val="990000"/>
    <a:srgbClr val="000000"/>
    <a:srgbClr val="003399"/>
    <a:srgbClr val="3399FF"/>
    <a:srgbClr val="080808"/>
    <a:srgbClr val="80008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6" name="Rectangle 10">
            <a:extLst>
              <a:ext uri="{FF2B5EF4-FFF2-40B4-BE49-F238E27FC236}">
                <a16:creationId xmlns:a16="http://schemas.microsoft.com/office/drawing/2014/main" id="{E1F750DB-C616-4DB3-BFEC-1549E204FEEA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990600" y="3962400"/>
            <a:ext cx="67818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pt-BR" altLang="pt-BR" noProof="0"/>
              <a:t>Clique para editar o estilo do subtítulo mestre</a:t>
            </a:r>
          </a:p>
        </p:txBody>
      </p:sp>
      <p:sp>
        <p:nvSpPr>
          <p:cNvPr id="24587" name="Rectangle 11">
            <a:extLst>
              <a:ext uri="{FF2B5EF4-FFF2-40B4-BE49-F238E27FC236}">
                <a16:creationId xmlns:a16="http://schemas.microsoft.com/office/drawing/2014/main" id="{09F45BC4-ED92-45F9-A769-E292C2ABBA83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24588" name="Rectangle 12">
            <a:extLst>
              <a:ext uri="{FF2B5EF4-FFF2-40B4-BE49-F238E27FC236}">
                <a16:creationId xmlns:a16="http://schemas.microsoft.com/office/drawing/2014/main" id="{01C97507-B7CD-46A4-AC72-C3E37A0CB1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24589" name="Rectangle 13">
            <a:extLst>
              <a:ext uri="{FF2B5EF4-FFF2-40B4-BE49-F238E27FC236}">
                <a16:creationId xmlns:a16="http://schemas.microsoft.com/office/drawing/2014/main" id="{4FD823EB-BFE4-4F48-A925-4FCB8DE6F65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4B20FF9-F953-4FDE-A427-905740871795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D22ECA-23DF-4BE6-9B62-400BC6B07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D6F684F-65C3-4FD2-A122-E42474CF5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44AF7C-87F4-43E3-AC7F-4B220A797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3539F08-DE10-498D-9276-81220B950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06B5C27-B0C7-4F68-A3BB-4A1941EEA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81D52A-2B18-4EDE-AC5C-66C39EEF8B9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32172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7E6AEAE-8330-47B5-882F-3A651E5AD7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E70EDFA-876B-45AA-94C5-509087908F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AFEEB1-485F-4781-ABCB-1B729235D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37135DE-9901-4DA9-9F18-4139B30A3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444C6C2-E271-4754-96E0-B5470ABB9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4C895-52C3-4EEE-9F8C-3AA65158697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99040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66BC04-E029-40D1-A783-5B8C79494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DC60D88-E6B7-4F18-AF9A-C3B0FC3EC5F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847039E-60DD-4A50-9485-E72A52FFB0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BACA8D8-2A24-4BCF-BA08-7CC728A9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D20B081-144B-4732-89DA-FBB288E45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E7DFE93-7B5D-480E-B469-825AD9485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389E7F91-108D-43F0-AC2C-7CC084E18CE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51831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4096DF-0F44-40EE-980C-598D99321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2B861E-2ED5-4CA9-8F20-9D49EB9E1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26A23C-3E00-4A88-8612-40E1870B8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8ADCA1F-7FA1-4267-BAF6-18ED0E670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E7D5F68-2089-4393-BD51-B0DA7EAA3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C384BC-9475-47CD-89EE-2E313E112B7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74659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4C6224-B924-4B7F-ADD2-25020EB5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3656151-3301-448F-B1F3-0C82628A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50C513-27B2-4D76-B859-21EB60E0B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26FA8B-AC14-465A-AC30-F55870E56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854F38A-BBC6-46AB-89C7-B1D8CA1AB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119A60-3193-48A9-92B6-0C978791303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80275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F9B37F-8807-4179-ABC6-10371CEC8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40BBAA-386B-4571-A113-48C58EACF0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AC2CAC9-DD93-4B83-BC80-325B6E4908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672930E-1714-4AD6-9422-CE978EFEE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C12159A-58A9-41A5-9093-1B72D3998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861B0CF-60DF-4BA5-A93D-062A16B21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EA70A-DD3E-4E81-9E6C-600F523E164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47621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96DED8-1F30-49CA-ABB3-964A861E7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0C380CD-680D-4021-A3E8-58BFE87977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7341CDF-A849-4F0A-862A-D5F6FA6584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AE6DF07-27E9-492A-B9BD-D7D540EFA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680CE9A-9D0A-4126-9F13-D352F66124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E465180-0E6F-4683-9D38-3D32624EC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4921A86-0BFB-43C6-A79F-763EC7302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73C6DED-91F5-4E5E-B129-4B032BAD7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6128F-CC37-4653-B68A-9E42A4342E1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92923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3D7E58-4816-4577-B33E-CB3601658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38701CA-FA4D-4814-9791-A7947BDB6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641BC9D-CC87-445A-A6AF-E88EBC339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1CBDA97-EACF-43E2-95EF-693862496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09A6B-D61B-4173-A6F1-F26E06A0BE2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6804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65BDC05-881A-48C4-8265-55EE1605E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25FBAA2-1611-462F-8B82-1D11918F9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A3F4308-6E58-4736-913B-B8297E1B7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60F61-D552-4EE2-B52E-CD01288CF09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39275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B275C8-E267-4082-958E-25FB2CD44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FD4C50-AC48-4CF3-B518-2A8CE21FC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26898EB-BC35-4045-B3A1-BD78C7EB9C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A37AE8C-C158-45D3-88EA-F261801AC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DB97982-B475-40BD-B830-5DB4EA375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949954-482E-405F-9212-3DE26F9B9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37C8BF-9C04-4785-A7EB-75357FE67B9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05033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89E-FBAD-480D-B902-8F042AFB9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50A0F10-087A-48AE-925C-60F7CF04B5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DD65E83-119F-4626-BCC9-F58B938A5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97DF354-2C63-45DC-AD65-1ACED839E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3D4460-A439-4AF6-BE98-8A3BB2E1F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5BB8E15-6405-4E23-AEEF-29A4596C6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6C25B0-014D-48FC-BCAA-0EEC5558AB3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51984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7C80"/>
            </a:gs>
            <a:gs pos="100000">
              <a:schemeClr val="tx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3" name="Rectangle 11">
            <a:extLst>
              <a:ext uri="{FF2B5EF4-FFF2-40B4-BE49-F238E27FC236}">
                <a16:creationId xmlns:a16="http://schemas.microsoft.com/office/drawing/2014/main" id="{E07D5B42-FD27-451B-A3B8-81A353306A0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pt-BR" altLang="pt-BR"/>
          </a:p>
        </p:txBody>
      </p:sp>
      <p:sp>
        <p:nvSpPr>
          <p:cNvPr id="23564" name="Rectangle 12">
            <a:extLst>
              <a:ext uri="{FF2B5EF4-FFF2-40B4-BE49-F238E27FC236}">
                <a16:creationId xmlns:a16="http://schemas.microsoft.com/office/drawing/2014/main" id="{F20217E5-E4BC-448A-8173-3D34541F515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pt-BR" altLang="pt-BR"/>
          </a:p>
        </p:txBody>
      </p:sp>
      <p:sp>
        <p:nvSpPr>
          <p:cNvPr id="23565" name="Rectangle 13">
            <a:extLst>
              <a:ext uri="{FF2B5EF4-FFF2-40B4-BE49-F238E27FC236}">
                <a16:creationId xmlns:a16="http://schemas.microsoft.com/office/drawing/2014/main" id="{345F9410-72C9-4E5D-9B0D-F496EDF4B07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22F4401-3833-457E-8396-99866D22B569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23568" name="Oval 16" descr="jesus entre nós">
            <a:extLst>
              <a:ext uri="{FF2B5EF4-FFF2-40B4-BE49-F238E27FC236}">
                <a16:creationId xmlns:a16="http://schemas.microsoft.com/office/drawing/2014/main" id="{C48509EF-A8CD-4A0E-BAFD-0D5D2EE8F0A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877050" y="333375"/>
            <a:ext cx="1979613" cy="1871663"/>
          </a:xfrm>
          <a:prstGeom prst="ellipse">
            <a:avLst/>
          </a:prstGeom>
          <a:blipFill dpi="0" rotWithShape="1">
            <a:blip r:embed="rId14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 descr="SermonárioColheita FUNDO">
            <a:extLst>
              <a:ext uri="{FF2B5EF4-FFF2-40B4-BE49-F238E27FC236}">
                <a16:creationId xmlns:a16="http://schemas.microsoft.com/office/drawing/2014/main" id="{71B0607E-6F03-4EE7-94C3-F4C03F283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347" name="Picture 3" descr="Acnsion2">
            <a:extLst>
              <a:ext uri="{FF2B5EF4-FFF2-40B4-BE49-F238E27FC236}">
                <a16:creationId xmlns:a16="http://schemas.microsoft.com/office/drawing/2014/main" id="{34741CDA-5C2B-46BD-B51A-BB4BB3CFD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3" t="6134" r="8971" b="13678"/>
          <a:stretch>
            <a:fillRect/>
          </a:stretch>
        </p:blipFill>
        <p:spPr bwMode="auto">
          <a:xfrm>
            <a:off x="2436813" y="112713"/>
            <a:ext cx="4445000" cy="661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348" name="Rectangle 4">
            <a:extLst>
              <a:ext uri="{FF2B5EF4-FFF2-40B4-BE49-F238E27FC236}">
                <a16:creationId xmlns:a16="http://schemas.microsoft.com/office/drawing/2014/main" id="{96AA1569-A8DD-409A-9357-53948C27586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27088" y="5157788"/>
            <a:ext cx="7777162" cy="1081087"/>
          </a:xfrm>
          <a:effectLst>
            <a:outerShdw dist="35921" dir="2700000" algn="ctr" rotWithShape="0">
              <a:srgbClr val="080808"/>
            </a:outerShdw>
          </a:effectLst>
        </p:spPr>
        <p:txBody>
          <a:bodyPr/>
          <a:lstStyle/>
          <a:p>
            <a:pPr algn="ctr"/>
            <a:r>
              <a:rPr lang="pt-BR" altLang="pt-BR">
                <a:solidFill>
                  <a:srgbClr val="CC3300"/>
                </a:solidFill>
                <a:latin typeface="Arial Black" panose="020B0A04020102020204" pitchFamily="34" charset="0"/>
              </a:rPr>
              <a:t>PORQUE EM NENHUM OUTRO HÁ SALVAÇÃO.</a:t>
            </a:r>
          </a:p>
        </p:txBody>
      </p:sp>
      <p:sp>
        <p:nvSpPr>
          <p:cNvPr id="57349" name="WordArt 5">
            <a:extLst>
              <a:ext uri="{FF2B5EF4-FFF2-40B4-BE49-F238E27FC236}">
                <a16:creationId xmlns:a16="http://schemas.microsoft.com/office/drawing/2014/main" id="{0A447C80-9388-4735-AC0F-703BD5EFD92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546509">
            <a:off x="2336800" y="1381125"/>
            <a:ext cx="4460875" cy="1406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080808"/>
                  </a:outerShdw>
                </a:effectLst>
                <a:latin typeface="Mistral" panose="03090702030407020403" pitchFamily="66" charset="0"/>
              </a:rPr>
              <a:t>SÓ JESUS</a:t>
            </a:r>
          </a:p>
        </p:txBody>
      </p:sp>
      <p:pic>
        <p:nvPicPr>
          <p:cNvPr id="57350" name="Picture 6" descr="logo USB transparente">
            <a:extLst>
              <a:ext uri="{FF2B5EF4-FFF2-40B4-BE49-F238E27FC236}">
                <a16:creationId xmlns:a16="http://schemas.microsoft.com/office/drawing/2014/main" id="{01B36B31-24B4-48E3-B3A8-AAAD045FCA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988" y="6069013"/>
            <a:ext cx="1022350" cy="554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>
            <a:extLst>
              <a:ext uri="{FF2B5EF4-FFF2-40B4-BE49-F238E27FC236}">
                <a16:creationId xmlns:a16="http://schemas.microsoft.com/office/drawing/2014/main" id="{D315AEA1-EC4D-4615-BEF0-24605568B64F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288925" y="1687513"/>
            <a:ext cx="8280400" cy="4941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 defTabSz="80010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Clr>
                <a:srgbClr val="CC3300"/>
              </a:buClr>
              <a:buFont typeface="Wingdings" panose="05000000000000000000" pitchFamily="2" charset="2"/>
              <a:buAutoNum type="arabicPeriod"/>
              <a:tabLst>
                <a:tab pos="628650" algn="l"/>
              </a:tabLst>
            </a:pPr>
            <a:r>
              <a:rPr lang="pt-BR" altLang="pt-BR">
                <a:solidFill>
                  <a:srgbClr val="000099"/>
                </a:solidFill>
              </a:rPr>
              <a:t>Se Jesus dissesse que não  deveriam apedrejá-la:</a:t>
            </a:r>
          </a:p>
          <a:p>
            <a:pPr marL="609600" indent="-609600" defTabSz="80010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Clr>
                <a:srgbClr val="CC3300"/>
              </a:buClr>
              <a:buFont typeface="Wingdings" panose="05000000000000000000" pitchFamily="2" charset="2"/>
              <a:buNone/>
              <a:tabLst>
                <a:tab pos="628650" algn="l"/>
              </a:tabLst>
            </a:pPr>
            <a:r>
              <a:rPr lang="pt-BR" altLang="pt-BR">
                <a:solidFill>
                  <a:srgbClr val="000099"/>
                </a:solidFill>
              </a:rPr>
              <a:t>	</a:t>
            </a:r>
            <a:r>
              <a:rPr lang="pt-BR" altLang="pt-BR">
                <a:solidFill>
                  <a:srgbClr val="990000"/>
                </a:solidFill>
              </a:rPr>
              <a:t>Seria acusado de ir contra a lei de 			Moisés. </a:t>
            </a:r>
          </a:p>
          <a:p>
            <a:pPr marL="609600" indent="-609600" defTabSz="80010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Clr>
                <a:srgbClr val="CC3300"/>
              </a:buClr>
              <a:buFont typeface="Wingdings" panose="05000000000000000000" pitchFamily="2" charset="2"/>
              <a:buAutoNum type="arabicPeriod" startAt="2"/>
              <a:tabLst>
                <a:tab pos="628650" algn="l"/>
              </a:tabLst>
            </a:pPr>
            <a:r>
              <a:rPr lang="pt-BR" altLang="pt-BR">
                <a:solidFill>
                  <a:srgbClr val="000099"/>
                </a:solidFill>
              </a:rPr>
              <a:t>Se mandasse apedrejá-la:</a:t>
            </a:r>
          </a:p>
          <a:p>
            <a:pPr marL="609600" indent="-609600" defTabSz="80010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Clr>
                <a:srgbClr val="CC3300"/>
              </a:buClr>
              <a:buFont typeface="Wingdings" panose="05000000000000000000" pitchFamily="2" charset="2"/>
              <a:buNone/>
              <a:tabLst>
                <a:tab pos="628650" algn="l"/>
              </a:tabLst>
            </a:pPr>
            <a:r>
              <a:rPr lang="pt-BR" altLang="pt-BR">
                <a:solidFill>
                  <a:srgbClr val="990000"/>
                </a:solidFill>
              </a:rPr>
              <a:t>	Jesus perderia a simpatia do povo e  		estaria indo contra a legislação 			romana, que reservava para si a 			aplicação da pena de morte.</a:t>
            </a:r>
          </a:p>
        </p:txBody>
      </p:sp>
      <p:sp>
        <p:nvSpPr>
          <p:cNvPr id="38917" name="Text Box 5">
            <a:extLst>
              <a:ext uri="{FF2B5EF4-FFF2-40B4-BE49-F238E27FC236}">
                <a16:creationId xmlns:a16="http://schemas.microsoft.com/office/drawing/2014/main" id="{EC7EA852-BAC6-4277-A035-D839E60E5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8" y="311150"/>
            <a:ext cx="7345362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3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Aft>
                <a:spcPct val="35000"/>
              </a:spcAft>
              <a:buClr>
                <a:srgbClr val="003399"/>
              </a:buClr>
              <a:buFont typeface="Wingdings" panose="05000000000000000000" pitchFamily="2" charset="2"/>
              <a:buChar char="É"/>
            </a:pPr>
            <a:r>
              <a:rPr lang="pt-BR" altLang="pt-BR" sz="3200" b="1">
                <a:solidFill>
                  <a:srgbClr val="990000"/>
                </a:solidFill>
              </a:rPr>
              <a:t> O que queriam era um motivo  	para prender Jesus:</a:t>
            </a:r>
            <a:endParaRPr lang="pt-BR" altLang="pt-BR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C9C4B70E-F9A0-4149-A331-63F74EC55CA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315913" y="1784350"/>
            <a:ext cx="8604250" cy="4714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0100">
              <a:spcAft>
                <a:spcPct val="50000"/>
              </a:spcAft>
              <a:buClr>
                <a:srgbClr val="990000"/>
              </a:buClr>
              <a:buFont typeface="Wingdings" panose="05000000000000000000" pitchFamily="2" charset="2"/>
              <a:buChar char="Ä"/>
              <a:tabLst>
                <a:tab pos="533400" algn="l"/>
              </a:tabLst>
            </a:pPr>
            <a:r>
              <a:rPr lang="pt-BR" altLang="pt-BR">
                <a:solidFill>
                  <a:srgbClr val="000099"/>
                </a:solidFill>
              </a:rPr>
              <a:t> A reação de Jesus, porém, foi a mais 	 	inesperada possível. </a:t>
            </a:r>
          </a:p>
          <a:p>
            <a:pPr defTabSz="800100">
              <a:spcAft>
                <a:spcPct val="50000"/>
              </a:spcAft>
              <a:buClr>
                <a:srgbClr val="990000"/>
              </a:buClr>
              <a:buFont typeface="Wingdings" panose="05000000000000000000" pitchFamily="2" charset="2"/>
              <a:buChar char="Ä"/>
              <a:tabLst>
                <a:tab pos="533400" algn="l"/>
              </a:tabLst>
            </a:pPr>
            <a:r>
              <a:rPr lang="pt-BR" altLang="pt-BR">
                <a:solidFill>
                  <a:srgbClr val="000099"/>
                </a:solidFill>
              </a:rPr>
              <a:t>Escreveu na areia os pecados deles.</a:t>
            </a:r>
          </a:p>
          <a:p>
            <a:pPr defTabSz="800100">
              <a:spcAft>
                <a:spcPct val="50000"/>
              </a:spcAft>
              <a:buClr>
                <a:srgbClr val="990000"/>
              </a:buClr>
              <a:buFont typeface="Wingdings" panose="05000000000000000000" pitchFamily="2" charset="2"/>
              <a:buChar char="Ä"/>
              <a:tabLst>
                <a:tab pos="533400" algn="l"/>
              </a:tabLst>
            </a:pPr>
            <a:r>
              <a:rPr lang="pt-BR" altLang="pt-BR">
                <a:solidFill>
                  <a:srgbClr val="000099"/>
                </a:solidFill>
              </a:rPr>
              <a:t>Eles eram tão culpados quanto Maria.</a:t>
            </a:r>
          </a:p>
          <a:p>
            <a:pPr defTabSz="800100">
              <a:spcAft>
                <a:spcPct val="50000"/>
              </a:spcAft>
              <a:buClr>
                <a:srgbClr val="990000"/>
              </a:buClr>
              <a:buFont typeface="Wingdings" panose="05000000000000000000" pitchFamily="2" charset="2"/>
              <a:buChar char="Ä"/>
              <a:tabLst>
                <a:tab pos="533400" algn="l"/>
              </a:tabLst>
            </a:pPr>
            <a:r>
              <a:rPr lang="pt-BR" altLang="pt-BR">
                <a:solidFill>
                  <a:srgbClr val="000099"/>
                </a:solidFill>
              </a:rPr>
              <a:t>Todos, sem exceção, “acusados pela própria consciência” deram meia volta e desapareceram por entre a 	multidão.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44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500"/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288373A1-FA19-492D-9351-233BCD59BB0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395288" y="1773238"/>
            <a:ext cx="8135937" cy="4176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0100">
              <a:spcAft>
                <a:spcPct val="35000"/>
              </a:spcAft>
              <a:buClr>
                <a:srgbClr val="990000"/>
              </a:buClr>
              <a:buFont typeface="Wingdings" panose="05000000000000000000" pitchFamily="2" charset="2"/>
              <a:buChar char="Ä"/>
              <a:tabLst>
                <a:tab pos="441325" algn="l"/>
              </a:tabLst>
            </a:pPr>
            <a:r>
              <a:rPr lang="pt-BR" altLang="pt-BR" sz="3900">
                <a:solidFill>
                  <a:srgbClr val="000099"/>
                </a:solidFill>
              </a:rPr>
              <a:t>“Mulher, onde estão os teus acusadores” “Ninguém te condenou?” </a:t>
            </a:r>
          </a:p>
          <a:p>
            <a:pPr defTabSz="800100">
              <a:spcAft>
                <a:spcPct val="35000"/>
              </a:spcAft>
              <a:buClr>
                <a:srgbClr val="990000"/>
              </a:buClr>
              <a:buFont typeface="Wingdings" panose="05000000000000000000" pitchFamily="2" charset="2"/>
              <a:buChar char="Ä"/>
              <a:tabLst>
                <a:tab pos="441325" algn="l"/>
              </a:tabLst>
            </a:pPr>
            <a:r>
              <a:rPr lang="pt-BR" altLang="pt-BR" sz="3900">
                <a:solidFill>
                  <a:srgbClr val="000099"/>
                </a:solidFill>
              </a:rPr>
              <a:t>“Ninguém, Senhor”. “Nem eu tão pouco te condeno; vai e não peques mais”.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494B0B99-73A6-46C3-8CF9-759222E0823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323850" y="2060575"/>
            <a:ext cx="8375650" cy="4202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0100">
              <a:spcAft>
                <a:spcPct val="25000"/>
              </a:spcAft>
              <a:buClr>
                <a:srgbClr val="990000"/>
              </a:buClr>
              <a:buFont typeface="Wingdings" panose="05000000000000000000" pitchFamily="2" charset="2"/>
              <a:buNone/>
              <a:tabLst>
                <a:tab pos="715963" algn="l"/>
                <a:tab pos="808038" algn="l"/>
              </a:tabLst>
            </a:pPr>
            <a:r>
              <a:rPr lang="pt-BR" altLang="pt-BR" sz="3500">
                <a:solidFill>
                  <a:srgbClr val="000099"/>
                </a:solidFill>
              </a:rPr>
              <a:t>	1. A atitude de Jesus foi de perdão e 			não de condescendência.</a:t>
            </a:r>
          </a:p>
          <a:p>
            <a:pPr defTabSz="800100">
              <a:spcAft>
                <a:spcPct val="25000"/>
              </a:spcAft>
              <a:buClr>
                <a:srgbClr val="990000"/>
              </a:buClr>
              <a:buFont typeface="Wingdings" panose="05000000000000000000" pitchFamily="2" charset="2"/>
              <a:buNone/>
              <a:tabLst>
                <a:tab pos="715963" algn="l"/>
                <a:tab pos="808038" algn="l"/>
              </a:tabLst>
            </a:pPr>
            <a:r>
              <a:rPr lang="pt-BR" altLang="pt-BR" sz="3500">
                <a:solidFill>
                  <a:srgbClr val="000099"/>
                </a:solidFill>
              </a:rPr>
              <a:t>	2. Ele a perdoou porque “sabia as 				circunstâncias que lhe 	tinham 				moldado a vida”. DTN 568 </a:t>
            </a:r>
          </a:p>
          <a:p>
            <a:pPr defTabSz="800100">
              <a:spcBef>
                <a:spcPct val="0"/>
              </a:spcBef>
              <a:spcAft>
                <a:spcPct val="25000"/>
              </a:spcAft>
              <a:buClr>
                <a:srgbClr val="990000"/>
              </a:buClr>
              <a:buFont typeface="Wingdings" panose="05000000000000000000" pitchFamily="2" charset="2"/>
              <a:buChar char="Ä"/>
              <a:tabLst>
                <a:tab pos="715963" algn="l"/>
                <a:tab pos="808038" algn="l"/>
              </a:tabLst>
            </a:pPr>
            <a:r>
              <a:rPr lang="pt-BR" altLang="pt-BR" sz="3500">
                <a:solidFill>
                  <a:srgbClr val="000099"/>
                </a:solidFill>
              </a:rPr>
              <a:t> </a:t>
            </a:r>
            <a:r>
              <a:rPr lang="pt-BR" altLang="pt-BR" sz="3500">
                <a:solidFill>
                  <a:srgbClr val="990000"/>
                </a:solidFill>
              </a:rPr>
              <a:t>A vida futura de Maria mostrou que Jesus acertou.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>
            <a:extLst>
              <a:ext uri="{FF2B5EF4-FFF2-40B4-BE49-F238E27FC236}">
                <a16:creationId xmlns:a16="http://schemas.microsoft.com/office/drawing/2014/main" id="{6CF6E69F-FDCA-4F90-B6FF-260AA63BB12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468313" y="1557338"/>
            <a:ext cx="8343900" cy="4919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25000"/>
              </a:spcAft>
              <a:buClr>
                <a:srgbClr val="000099"/>
              </a:buClr>
              <a:buFont typeface="Wingdings" panose="05000000000000000000" pitchFamily="2" charset="2"/>
              <a:buChar char="ü"/>
              <a:tabLst>
                <a:tab pos="365125" algn="l"/>
              </a:tabLst>
            </a:pPr>
            <a:r>
              <a:rPr lang="pt-BR" altLang="pt-BR" sz="3600">
                <a:solidFill>
                  <a:srgbClr val="990000"/>
                </a:solidFill>
              </a:rPr>
              <a:t>Existem dois tipos de pecados passíveis de ser cometidos pelo crente:</a:t>
            </a:r>
          </a:p>
          <a:p>
            <a:pPr>
              <a:spcBef>
                <a:spcPct val="0"/>
              </a:spcBef>
              <a:spcAft>
                <a:spcPct val="25000"/>
              </a:spcAft>
              <a:buClr>
                <a:srgbClr val="000099"/>
              </a:buClr>
              <a:buFont typeface="Wingdings" panose="05000000000000000000" pitchFamily="2" charset="2"/>
              <a:buNone/>
              <a:tabLst>
                <a:tab pos="365125" algn="l"/>
              </a:tabLst>
            </a:pPr>
            <a:r>
              <a:rPr lang="pt-BR" altLang="pt-BR" sz="3600">
                <a:solidFill>
                  <a:srgbClr val="000099"/>
                </a:solidFill>
              </a:rPr>
              <a:t>1. O primeiro e o pior deles é o </a:t>
            </a:r>
            <a:r>
              <a:rPr lang="pt-BR" altLang="pt-BR" sz="3600" u="sng">
                <a:solidFill>
                  <a:srgbClr val="663300"/>
                </a:solidFill>
              </a:rPr>
              <a:t>pecado da rebelião</a:t>
            </a:r>
            <a:r>
              <a:rPr lang="pt-BR" altLang="pt-BR" sz="3600">
                <a:solidFill>
                  <a:srgbClr val="663300"/>
                </a:solidFill>
              </a:rPr>
              <a:t>,</a:t>
            </a:r>
            <a:r>
              <a:rPr lang="pt-BR" altLang="pt-BR" sz="3600">
                <a:solidFill>
                  <a:srgbClr val="000099"/>
                </a:solidFill>
              </a:rPr>
              <a:t> pecado consciente e voluntário, uma 	decisão de contrariar a vontade de Deus e fazer a vontade da carne.</a:t>
            </a:r>
          </a:p>
        </p:txBody>
      </p:sp>
      <p:sp>
        <p:nvSpPr>
          <p:cNvPr id="29701" name="WordArt 5">
            <a:extLst>
              <a:ext uri="{FF2B5EF4-FFF2-40B4-BE49-F238E27FC236}">
                <a16:creationId xmlns:a16="http://schemas.microsoft.com/office/drawing/2014/main" id="{E23665D5-E1DA-499D-884F-86BAEAE5DDF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6343650" cy="8651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 panose="020B0A04020102020204" pitchFamily="34" charset="0"/>
              </a:rPr>
              <a:t>III. Dois tipos de pecados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787E47CF-2B00-4069-8BD9-4F178F9F572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323850" y="1341438"/>
            <a:ext cx="7848600" cy="51831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25000"/>
              </a:spcAft>
              <a:buClr>
                <a:srgbClr val="000099"/>
              </a:buClr>
              <a:buFont typeface="Wingdings" panose="05000000000000000000" pitchFamily="2" charset="2"/>
              <a:buChar char="ü"/>
              <a:tabLst>
                <a:tab pos="365125" algn="l"/>
              </a:tabLst>
            </a:pPr>
            <a:r>
              <a:rPr lang="pt-BR" altLang="pt-BR" sz="3600">
                <a:solidFill>
                  <a:srgbClr val="990000"/>
                </a:solidFill>
              </a:rPr>
              <a:t>É uma rejeição sumária da graça divina. De certa forma é uma afronta contra Deus, um desprezo ao Espírito Santo.</a:t>
            </a:r>
          </a:p>
          <a:p>
            <a:pPr>
              <a:spcBef>
                <a:spcPct val="0"/>
              </a:spcBef>
              <a:spcAft>
                <a:spcPct val="25000"/>
              </a:spcAft>
              <a:buClr>
                <a:srgbClr val="000099"/>
              </a:buClr>
              <a:buFont typeface="Wingdings" panose="05000000000000000000" pitchFamily="2" charset="2"/>
              <a:buChar char="ü"/>
              <a:tabLst>
                <a:tab pos="365125" algn="l"/>
              </a:tabLst>
            </a:pPr>
            <a:r>
              <a:rPr lang="pt-BR" altLang="pt-BR" sz="3600">
                <a:solidFill>
                  <a:srgbClr val="000099"/>
                </a:solidFill>
              </a:rPr>
              <a:t>Para esse pecado, já não há mais Sacrifício. </a:t>
            </a:r>
            <a:r>
              <a:rPr lang="pt-BR" altLang="pt-BR" sz="2800">
                <a:solidFill>
                  <a:srgbClr val="000099"/>
                </a:solidFill>
              </a:rPr>
              <a:t>(Heb. 10:26)</a:t>
            </a:r>
            <a:r>
              <a:rPr lang="pt-BR" altLang="pt-BR" sz="3600">
                <a:solidFill>
                  <a:srgbClr val="000099"/>
                </a:solidFill>
              </a:rPr>
              <a:t> Deus não pode fazer nada mais por essa pessoa, senão lamentar e esperar que se arrependa. </a:t>
            </a:r>
            <a:r>
              <a:rPr lang="pt-BR" altLang="pt-BR" sz="2800">
                <a:solidFill>
                  <a:srgbClr val="000099"/>
                </a:solidFill>
              </a:rPr>
              <a:t>(Luc. 15:11-20).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>
            <a:extLst>
              <a:ext uri="{FF2B5EF4-FFF2-40B4-BE49-F238E27FC236}">
                <a16:creationId xmlns:a16="http://schemas.microsoft.com/office/drawing/2014/main" id="{D3AF44C4-D2BA-4BC8-94E2-052394AA9C0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539750" y="1412875"/>
            <a:ext cx="8135938" cy="50403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41325" indent="-441325">
              <a:lnSpc>
                <a:spcPct val="90000"/>
              </a:lnSpc>
              <a:spcAft>
                <a:spcPct val="25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pt-BR" altLang="pt-BR" sz="3800">
                <a:solidFill>
                  <a:srgbClr val="000099"/>
                </a:solidFill>
              </a:rPr>
              <a:t>2. O segundo é o que se pode chamar de </a:t>
            </a:r>
            <a:r>
              <a:rPr lang="pt-BR" altLang="pt-BR" sz="3800" u="sng">
                <a:solidFill>
                  <a:srgbClr val="663300"/>
                </a:solidFill>
              </a:rPr>
              <a:t>pecado acidental</a:t>
            </a:r>
            <a:r>
              <a:rPr lang="pt-BR" altLang="pt-BR" sz="3800">
                <a:solidFill>
                  <a:srgbClr val="000099"/>
                </a:solidFill>
              </a:rPr>
              <a:t>.</a:t>
            </a:r>
          </a:p>
          <a:p>
            <a:pPr marL="441325" indent="-441325">
              <a:lnSpc>
                <a:spcPct val="90000"/>
              </a:lnSpc>
              <a:spcAft>
                <a:spcPct val="250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pt-BR" altLang="pt-BR" sz="3800">
                <a:solidFill>
                  <a:srgbClr val="990000"/>
                </a:solidFill>
              </a:rPr>
              <a:t>Pecados inconscientes, por ignorância ou certos pecados que embora conscientes não são fruto de uma rebelião contra Deus, </a:t>
            </a:r>
          </a:p>
          <a:p>
            <a:pPr marL="441325" indent="-441325">
              <a:lnSpc>
                <a:spcPct val="90000"/>
              </a:lnSpc>
              <a:spcAft>
                <a:spcPct val="250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pt-BR" altLang="pt-BR" sz="3800">
                <a:solidFill>
                  <a:srgbClr val="990000"/>
                </a:solidFill>
              </a:rPr>
              <a:t>Tais pecados são cobertos pelo sangue perdoador de Cristo.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9221D9A9-4B3B-4489-B376-ADBC99DFBEC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539750" y="1989138"/>
            <a:ext cx="8208963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41325" indent="-441325">
              <a:lnSpc>
                <a:spcPct val="90000"/>
              </a:lnSpc>
              <a:spcAft>
                <a:spcPct val="45000"/>
              </a:spcAft>
              <a:buClr>
                <a:srgbClr val="000099"/>
              </a:buClr>
              <a:buFont typeface="Wingdings" panose="05000000000000000000" pitchFamily="2" charset="2"/>
              <a:buNone/>
            </a:pPr>
            <a:r>
              <a:rPr lang="pt-BR" altLang="pt-BR" sz="3800">
                <a:solidFill>
                  <a:srgbClr val="000099"/>
                </a:solidFill>
              </a:rPr>
              <a:t>2. </a:t>
            </a:r>
            <a:r>
              <a:rPr lang="pt-BR" altLang="pt-BR" sz="3800">
                <a:solidFill>
                  <a:srgbClr val="990000"/>
                </a:solidFill>
              </a:rPr>
              <a:t>“Todo aquele  que é nascido de Deus não vive na prática do pecado.” </a:t>
            </a:r>
            <a:r>
              <a:rPr lang="pt-BR" altLang="pt-BR" sz="3000">
                <a:solidFill>
                  <a:srgbClr val="990000"/>
                </a:solidFill>
              </a:rPr>
              <a:t>(I João 3:9)</a:t>
            </a:r>
          </a:p>
          <a:p>
            <a:pPr marL="441325" indent="-441325">
              <a:lnSpc>
                <a:spcPct val="90000"/>
              </a:lnSpc>
              <a:spcAft>
                <a:spcPct val="450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pt-BR" altLang="pt-BR" sz="3800">
                <a:solidFill>
                  <a:srgbClr val="990000"/>
                </a:solidFill>
              </a:rPr>
              <a:t>Pode ser que venha a pecar, mas o pecado jamais será uma escolha ou um hábito em sua vida; será apenas um acidente importuno.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59E9994E-69A3-4921-BCBD-900AE43082DB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649288" y="3252788"/>
            <a:ext cx="7851775" cy="2725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15963" indent="-715963">
              <a:buFont typeface="Wingdings" panose="05000000000000000000" pitchFamily="2" charset="2"/>
              <a:buNone/>
            </a:pPr>
            <a:r>
              <a:rPr lang="pt-BR" altLang="pt-BR" sz="5000">
                <a:solidFill>
                  <a:srgbClr val="000099"/>
                </a:solidFill>
              </a:rPr>
              <a:t>1. O cristão pode ser vitorioso sobre todo pecado.</a:t>
            </a:r>
            <a:r>
              <a:rPr lang="pt-BR" altLang="pt-BR" sz="5000" i="1">
                <a:solidFill>
                  <a:srgbClr val="000099"/>
                </a:solidFill>
              </a:rPr>
              <a:t>	</a:t>
            </a:r>
            <a:endParaRPr lang="pt-BR" altLang="pt-BR" sz="4200" i="1">
              <a:solidFill>
                <a:srgbClr val="000099"/>
              </a:solidFill>
            </a:endParaRPr>
          </a:p>
        </p:txBody>
      </p:sp>
      <p:sp>
        <p:nvSpPr>
          <p:cNvPr id="32772" name="WordArt 4">
            <a:extLst>
              <a:ext uri="{FF2B5EF4-FFF2-40B4-BE49-F238E27FC236}">
                <a16:creationId xmlns:a16="http://schemas.microsoft.com/office/drawing/2014/main" id="{3A14D302-C474-41CB-83AF-79282322B51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3850" y="549275"/>
            <a:ext cx="6553200" cy="863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 panose="020B0A04020102020204" pitchFamily="34" charset="0"/>
              </a:rPr>
              <a:t>IV. Jesus, Nosso Advogado</a:t>
            </a:r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D43B3900-3C37-48C7-B0BE-1C684BCDB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844675"/>
            <a:ext cx="6192837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628650" algn="l"/>
              </a:tabLst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marL="1247775" indent="-533400" algn="l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628650" algn="l"/>
              </a:tabLst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marL="1884363" indent="-4572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628650" algn="l"/>
              </a:tabLst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marL="2444750" indent="-381000" algn="l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628650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marL="3005138" indent="-3810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628650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346233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628650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391953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628650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437673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628650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483393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628650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algn="just">
              <a:buFont typeface="Wingdings" panose="05000000000000000000" pitchFamily="2" charset="2"/>
              <a:buNone/>
            </a:pPr>
            <a:r>
              <a:rPr lang="pt-BR" altLang="pt-BR" sz="5000">
                <a:solidFill>
                  <a:srgbClr val="990000"/>
                </a:solidFill>
              </a:rPr>
              <a:t>Duas verdades mais:</a:t>
            </a:r>
            <a:endParaRPr lang="pt-BR" altLang="pt-BR" sz="4200" i="1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uiExpand="1" build="p"/>
      <p:bldP spid="3277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E3F448D7-212D-40F4-ABC1-32A815FA508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219075" y="3236913"/>
            <a:ext cx="8755063" cy="3154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65125" indent="-365125" algn="just">
              <a:lnSpc>
                <a:spcPct val="90000"/>
              </a:lnSpc>
              <a:spcAft>
                <a:spcPct val="55000"/>
              </a:spcAft>
              <a:buFont typeface="Wingdings" panose="05000000000000000000" pitchFamily="2" charset="2"/>
              <a:buNone/>
              <a:tabLst>
                <a:tab pos="365125" algn="l"/>
              </a:tabLst>
            </a:pPr>
            <a:r>
              <a:rPr lang="pt-BR" altLang="pt-BR" sz="3400" i="1">
                <a:solidFill>
                  <a:srgbClr val="000099"/>
                </a:solidFill>
              </a:rPr>
              <a:t>	</a:t>
            </a:r>
            <a:r>
              <a:rPr lang="pt-BR" altLang="pt-BR" sz="3400">
                <a:solidFill>
                  <a:srgbClr val="000099"/>
                </a:solidFill>
              </a:rPr>
              <a:t>- “Só com risco de infinita perda é que 	podemos condescender com o 		pecado, por pequenino que seja. O 		que nós não vencermos, vencer-nos-	á 	a nós, operando a nossa 			destruição.” </a:t>
            </a:r>
            <a:r>
              <a:rPr lang="pt-BR" altLang="pt-BR" sz="2000">
                <a:solidFill>
                  <a:srgbClr val="000099"/>
                </a:solidFill>
              </a:rPr>
              <a:t>(</a:t>
            </a:r>
            <a:r>
              <a:rPr lang="pt-BR" altLang="pt-BR" sz="2000" i="1">
                <a:solidFill>
                  <a:srgbClr val="000099"/>
                </a:solidFill>
              </a:rPr>
              <a:t>C.C., p. 32 e 33).</a:t>
            </a:r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29FA0EA0-E88F-4802-B59E-41E4E153D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620713"/>
            <a:ext cx="6192837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898525" algn="l"/>
              </a:tabLst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marL="1247775" indent="-533400" algn="l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898525" algn="l"/>
              </a:tabLst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marL="1884363" indent="-4572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898525" algn="l"/>
              </a:tabLst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marL="2444750" indent="-381000" algn="l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898525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marL="3005138" indent="-3810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898525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346233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898525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391953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898525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437673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898525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483393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898525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Aft>
                <a:spcPct val="55000"/>
              </a:spcAft>
              <a:buFont typeface="Wingdings" panose="05000000000000000000" pitchFamily="2" charset="2"/>
              <a:buNone/>
            </a:pPr>
            <a:r>
              <a:rPr lang="pt-BR" altLang="pt-BR" sz="3400" i="1">
                <a:solidFill>
                  <a:srgbClr val="000099"/>
                </a:solidFill>
              </a:rPr>
              <a:t>	- </a:t>
            </a:r>
            <a:r>
              <a:rPr lang="pt-BR" altLang="pt-BR" sz="3400">
                <a:solidFill>
                  <a:srgbClr val="663300"/>
                </a:solidFill>
              </a:rPr>
              <a:t>Podemos resistir a toda 	e qualquer tentação 	pelo poder de Jesus. </a:t>
            </a:r>
            <a:r>
              <a:rPr lang="pt-BR" altLang="pt-BR" sz="2000">
                <a:solidFill>
                  <a:srgbClr val="663300"/>
                </a:solidFill>
              </a:rPr>
              <a:t>(I Cor. 	10:13 e Heb. 2:17,18).</a:t>
            </a:r>
            <a:r>
              <a:rPr lang="pt-BR" altLang="pt-BR" sz="3400">
                <a:solidFill>
                  <a:srgbClr val="000099"/>
                </a:solidFill>
              </a:rPr>
              <a:t>	</a:t>
            </a:r>
            <a:endParaRPr lang="pt-BR" altLang="pt-BR" sz="2600" i="1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jesus entre nós">
            <a:extLst>
              <a:ext uri="{FF2B5EF4-FFF2-40B4-BE49-F238E27FC236}">
                <a16:creationId xmlns:a16="http://schemas.microsoft.com/office/drawing/2014/main" id="{7F697EBB-A4EB-4DE9-887F-09255D07E6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2300" y="0"/>
            <a:ext cx="3441700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>
            <a:extLst>
              <a:ext uri="{FF2B5EF4-FFF2-40B4-BE49-F238E27FC236}">
                <a16:creationId xmlns:a16="http://schemas.microsoft.com/office/drawing/2014/main" id="{A8B07E51-49B6-4569-8EC0-60B8D48662C9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395288" y="260350"/>
            <a:ext cx="1728787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pt-BR" altLang="pt-BR" sz="2800">
                <a:effectLst/>
              </a:rPr>
              <a:t>TEMA 5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F27E0BF-D34E-493E-815A-2C7E745BFFE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9075" y="4216400"/>
            <a:ext cx="8569325" cy="227647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90000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pt-BR" altLang="pt-BR" sz="4800" b="1">
                <a:solidFill>
                  <a:srgbClr val="3366CC"/>
                </a:solidFill>
                <a:effectLst/>
                <a:latin typeface="Script MT Bold" panose="03040602040607080904" pitchFamily="66" charset="0"/>
              </a:rPr>
              <a:t>“Então lhe disse Jesus: Nem Eu tão pouco te condeno; vai, e não peques mais.” </a:t>
            </a:r>
            <a:r>
              <a:rPr lang="pt-BR" altLang="pt-BR" sz="4000" b="1">
                <a:solidFill>
                  <a:srgbClr val="3366CC"/>
                </a:solidFill>
                <a:effectLst/>
                <a:latin typeface="Script MT Bold" panose="03040602040607080904" pitchFamily="66" charset="0"/>
              </a:rPr>
              <a:t>João 8:11</a:t>
            </a:r>
          </a:p>
        </p:txBody>
      </p:sp>
      <p:sp>
        <p:nvSpPr>
          <p:cNvPr id="2054" name="WordArt 6">
            <a:extLst>
              <a:ext uri="{FF2B5EF4-FFF2-40B4-BE49-F238E27FC236}">
                <a16:creationId xmlns:a16="http://schemas.microsoft.com/office/drawing/2014/main" id="{251DDB5D-E7EF-483A-A79B-939E27D3795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9388" y="1484313"/>
            <a:ext cx="5400675" cy="20161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80"/>
                </a:solidFill>
                <a:latin typeface="Arial Black" panose="020B0A04020102020204" pitchFamily="34" charset="0"/>
              </a:rPr>
              <a:t>“NEM EU TÃO POUCO</a:t>
            </a:r>
          </a:p>
          <a:p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80"/>
                </a:solidFill>
                <a:latin typeface="Arial Black" panose="020B0A04020102020204" pitchFamily="34" charset="0"/>
              </a:rPr>
              <a:t>TE CONDENO".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>
            <a:extLst>
              <a:ext uri="{FF2B5EF4-FFF2-40B4-BE49-F238E27FC236}">
                <a16:creationId xmlns:a16="http://schemas.microsoft.com/office/drawing/2014/main" id="{F3613609-5AD5-4F16-A068-E2EF6EC8F1E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468313" y="2060575"/>
            <a:ext cx="8007350" cy="419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 algn="just">
              <a:spcBef>
                <a:spcPct val="0"/>
              </a:spcBef>
              <a:spcAft>
                <a:spcPct val="40000"/>
              </a:spcAft>
              <a:buClr>
                <a:srgbClr val="3399FF"/>
              </a:buClr>
              <a:buFont typeface="Wingdings" panose="05000000000000000000" pitchFamily="2" charset="2"/>
              <a:buChar char="v"/>
              <a:tabLst>
                <a:tab pos="628650" algn="l"/>
              </a:tabLst>
            </a:pPr>
            <a:r>
              <a:rPr lang="pt-BR" altLang="pt-BR">
                <a:solidFill>
                  <a:srgbClr val="003399"/>
                </a:solidFill>
              </a:rPr>
              <a:t>Todo pecado é ofensivo a Deus, mas firmados em Cristo, não somos rejeitados:</a:t>
            </a:r>
          </a:p>
          <a:p>
            <a:pPr marL="609600" indent="-609600" algn="just"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None/>
              <a:tabLst>
                <a:tab pos="628650" algn="l"/>
              </a:tabLst>
            </a:pPr>
            <a:r>
              <a:rPr lang="pt-BR" altLang="pt-BR">
                <a:solidFill>
                  <a:srgbClr val="003399"/>
                </a:solidFill>
              </a:rPr>
              <a:t>	</a:t>
            </a:r>
            <a:r>
              <a:rPr lang="pt-BR" altLang="pt-BR">
                <a:solidFill>
                  <a:srgbClr val="990000"/>
                </a:solidFill>
              </a:rPr>
              <a:t>“Filhinhos meus, estas coisas vos escrevo para que não pequeis. Se, todavia, alguém pecar, temos Advogado junto ao Pai, Jesus Cristo, o Justo.” </a:t>
            </a:r>
            <a:r>
              <a:rPr lang="pt-BR" altLang="pt-BR" sz="2400">
                <a:solidFill>
                  <a:srgbClr val="990000"/>
                </a:solidFill>
              </a:rPr>
              <a:t>(I João 2:1).</a:t>
            </a:r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5EC9AACD-A704-4142-9606-D014EFBA0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836613"/>
            <a:ext cx="7129463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15963" indent="-715963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marL="1520825" indent="-533400" algn="l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marL="2157413" indent="-4572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marL="2717800" indent="-381000" algn="l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marL="3278188" indent="-3810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373538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419258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464978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510698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pt-BR" altLang="pt-BR" sz="3800">
                <a:solidFill>
                  <a:srgbClr val="000099"/>
                </a:solidFill>
              </a:rPr>
              <a:t>2. Jesus é nosso intercessor:</a:t>
            </a:r>
            <a:r>
              <a:rPr lang="pt-BR" altLang="pt-BR" sz="3800" i="1">
                <a:solidFill>
                  <a:srgbClr val="000099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6283F214-C4F4-42ED-8C1C-B34FF4712DB5}"/>
              </a:ext>
            </a:extLst>
          </p:cNvPr>
          <p:cNvSpPr>
            <a:spLocks noChangeArrowheads="1"/>
          </p:cNvSpPr>
          <p:nvPr>
            <p:ph type="title"/>
          </p:nvPr>
        </p:nvSpPr>
        <p:spPr bwMode="auto">
          <a:xfrm>
            <a:off x="1692275" y="620713"/>
            <a:ext cx="4752975" cy="1079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6000"/>
              <a:t>Conclusão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C7659376-D2F5-44BB-9C16-7F9F54C40A6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468313" y="1989138"/>
            <a:ext cx="8135937" cy="1800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pt-BR" altLang="pt-BR" sz="5400" i="1">
                <a:solidFill>
                  <a:srgbClr val="990000"/>
                </a:solidFill>
              </a:rPr>
              <a:t>Só o Espírito Santo pode julgar o coração humano.</a:t>
            </a:r>
            <a:endParaRPr lang="pt-BR" altLang="pt-BR" sz="5400">
              <a:solidFill>
                <a:srgbClr val="990000"/>
              </a:solidFill>
            </a:endParaRP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74F39EF4-D375-4136-AA55-F7F4561F9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4365625"/>
            <a:ext cx="8064500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marL="1247775" indent="-533400" algn="l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marL="1884363" indent="-4572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marL="2444750" indent="-381000" algn="l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marL="3005138" indent="-3810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346233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391953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437673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483393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pt-BR" altLang="pt-BR">
                <a:solidFill>
                  <a:srgbClr val="000099"/>
                </a:solidFill>
              </a:rPr>
              <a:t>Satanás bem que tentará explorar nossas falhas. Mas Cristo estará neutralizando as suas ações dizendo simplesmente; “Meu sangue, Pai, meu sangue!” (PE,38).</a:t>
            </a:r>
            <a:endParaRPr lang="pt-BR" altLang="pt-BR" sz="360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500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  <p:bldP spid="3584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91" name="Picture 7" descr="entre flores">
            <a:extLst>
              <a:ext uri="{FF2B5EF4-FFF2-40B4-BE49-F238E27FC236}">
                <a16:creationId xmlns:a16="http://schemas.microsoft.com/office/drawing/2014/main" id="{26F281DE-B6E5-4622-A69F-6DF4763546B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38"/>
            <a:ext cx="9144000" cy="6888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986" name="Rectangle 2">
            <a:extLst>
              <a:ext uri="{FF2B5EF4-FFF2-40B4-BE49-F238E27FC236}">
                <a16:creationId xmlns:a16="http://schemas.microsoft.com/office/drawing/2014/main" id="{94885CE3-147B-444B-8D3D-F178A326A460}"/>
              </a:ext>
            </a:extLst>
          </p:cNvPr>
          <p:cNvSpPr>
            <a:spLocks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ln/>
          <a:effectLst>
            <a:outerShdw dist="35921" dir="2700000" algn="ctr" rotWithShape="0">
              <a:srgbClr val="080808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6600" b="0">
                <a:solidFill>
                  <a:srgbClr val="000099"/>
                </a:solidFill>
                <a:effectLst/>
              </a:rPr>
              <a:t>Apelo: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5EB11C3F-59A3-4B89-BD97-8A8FDB4C106C}"/>
              </a:ext>
            </a:extLst>
          </p:cNvPr>
          <p:cNvSpPr>
            <a:spLocks noChangeArrowheads="1"/>
          </p:cNvSpPr>
          <p:nvPr>
            <p:ph type="body" sz="half" idx="1"/>
          </p:nvPr>
        </p:nvSpPr>
        <p:spPr bwMode="auto">
          <a:xfrm>
            <a:off x="395288" y="4365625"/>
            <a:ext cx="8137525" cy="2174875"/>
          </a:xfrm>
          <a:gradFill rotWithShape="1">
            <a:gsLst>
              <a:gs pos="0">
                <a:schemeClr val="tx2">
                  <a:alpha val="81000"/>
                </a:schemeClr>
              </a:gs>
              <a:gs pos="100000">
                <a:srgbClr val="FFFFFF">
                  <a:alpha val="46001"/>
                </a:srgbClr>
              </a:gs>
            </a:gsLst>
            <a:lin ang="5400000" scaled="1"/>
          </a:gra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pt-BR" altLang="pt-BR" sz="4400" b="1">
                <a:solidFill>
                  <a:srgbClr val="990000"/>
                </a:solidFill>
                <a:effectLst/>
                <a:latin typeface="Script MT Bold" panose="03040602040607080904" pitchFamily="66" charset="0"/>
              </a:rPr>
              <a:t>Quer você  nesse momento dar um passo em direção a Deus para dizer-lhe Senhor, vença por mim?</a:t>
            </a:r>
            <a:r>
              <a:rPr lang="pt-BR" altLang="pt-BR" sz="4400" b="1">
                <a:solidFill>
                  <a:schemeClr val="bg1"/>
                </a:solidFill>
                <a:effectLst/>
                <a:latin typeface="Script MT Bold" panose="03040602040607080904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98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98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500"/>
                                        <p:tgtEl>
                                          <p:spTgt spid="419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1987" grpId="0" uiExpand="1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6" name="Picture 4" descr="entre flores">
            <a:extLst>
              <a:ext uri="{FF2B5EF4-FFF2-40B4-BE49-F238E27FC236}">
                <a16:creationId xmlns:a16="http://schemas.microsoft.com/office/drawing/2014/main" id="{D84F9DB0-6539-47EB-A814-84DE2B113281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0"/>
            <a:ext cx="9144000" cy="6905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4275" name="Rectangle 3">
            <a:extLst>
              <a:ext uri="{FF2B5EF4-FFF2-40B4-BE49-F238E27FC236}">
                <a16:creationId xmlns:a16="http://schemas.microsoft.com/office/drawing/2014/main" id="{5A8445DF-1E59-4A9A-9147-8F0308C5B579}"/>
              </a:ext>
            </a:extLst>
          </p:cNvPr>
          <p:cNvSpPr>
            <a:spLocks noChangeArrowheads="1"/>
          </p:cNvSpPr>
          <p:nvPr>
            <p:ph type="body" sz="half" idx="1"/>
          </p:nvPr>
        </p:nvSpPr>
        <p:spPr bwMode="auto">
          <a:xfrm>
            <a:off x="490538" y="2987675"/>
            <a:ext cx="3384550" cy="2087563"/>
          </a:xfrm>
          <a:gradFill rotWithShape="1">
            <a:gsLst>
              <a:gs pos="0">
                <a:schemeClr val="tx2">
                  <a:alpha val="63000"/>
                </a:schemeClr>
              </a:gs>
              <a:gs pos="100000">
                <a:schemeClr val="tx1">
                  <a:alpha val="53999"/>
                </a:schemeClr>
              </a:gs>
            </a:gsLst>
            <a:lin ang="5400000" scaled="1"/>
          </a:gra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sz="4400" b="1">
                <a:solidFill>
                  <a:srgbClr val="990000"/>
                </a:solidFill>
                <a:effectLst/>
                <a:latin typeface="Script MT Bold" panose="03040602040607080904" pitchFamily="66" charset="0"/>
              </a:rPr>
              <a:t>Venha a Deus em nome de Jesus! </a:t>
            </a:r>
          </a:p>
        </p:txBody>
      </p:sp>
      <p:sp>
        <p:nvSpPr>
          <p:cNvPr id="54279" name="Rectangle 7">
            <a:extLst>
              <a:ext uri="{FF2B5EF4-FFF2-40B4-BE49-F238E27FC236}">
                <a16:creationId xmlns:a16="http://schemas.microsoft.com/office/drawing/2014/main" id="{F6196570-BADD-4F7D-8306-EA332AADA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0038" y="3055938"/>
            <a:ext cx="3608387" cy="1944687"/>
          </a:xfrm>
          <a:prstGeom prst="rect">
            <a:avLst/>
          </a:prstGeom>
          <a:gradFill rotWithShape="1">
            <a:gsLst>
              <a:gs pos="0">
                <a:schemeClr val="tx2">
                  <a:alpha val="53999"/>
                </a:schemeClr>
              </a:gs>
              <a:gs pos="100000">
                <a:schemeClr val="tx1">
                  <a:alpha val="38000"/>
                </a:scheme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marL="1247775" indent="-533400" algn="l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marL="1884363" indent="-4572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marL="2444750" indent="-381000" algn="l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marL="3005138" indent="-3810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346233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391953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437673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4833938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pt-BR" altLang="pt-BR" sz="4400" b="1">
                <a:solidFill>
                  <a:srgbClr val="990000"/>
                </a:solidFill>
                <a:effectLst/>
                <a:latin typeface="Script MT Bold" panose="03040602040607080904" pitchFamily="66" charset="0"/>
              </a:rPr>
              <a:t>Ele o espera de braços abertos!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7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42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427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427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500"/>
                                        <p:tgtEl>
                                          <p:spTgt spid="542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4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4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500"/>
                                        <p:tgtEl>
                                          <p:spTgt spid="54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uiExpand="1" build="p" animBg="1"/>
      <p:bldP spid="54279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03EF6DBE-4726-48C5-A1CD-B8564EBCB500}"/>
              </a:ext>
            </a:extLst>
          </p:cNvPr>
          <p:cNvSpPr>
            <a:spLocks noChangeArrowheads="1"/>
          </p:cNvSpPr>
          <p:nvPr>
            <p:ph type="title"/>
          </p:nvPr>
        </p:nvSpPr>
        <p:spPr bwMode="auto">
          <a:xfrm>
            <a:off x="684213" y="549275"/>
            <a:ext cx="4105275" cy="936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4800"/>
              <a:t>Introdução: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62C70C7D-9E98-4723-9F91-FB980E7BAB8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395288" y="1916113"/>
            <a:ext cx="8208962" cy="4681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sz="3600" b="1">
                <a:solidFill>
                  <a:srgbClr val="990000"/>
                </a:solidFill>
                <a:effectLst/>
              </a:rPr>
              <a:t>Há duas atitudes equivocadas em relação ao pecado</a:t>
            </a:r>
            <a:r>
              <a:rPr lang="pt-BR" altLang="pt-BR" sz="3600">
                <a:solidFill>
                  <a:srgbClr val="990000"/>
                </a:solidFill>
                <a:effectLst/>
              </a:rPr>
              <a:t>:</a:t>
            </a:r>
          </a:p>
          <a:p>
            <a:pPr marL="0" indent="0">
              <a:lnSpc>
                <a:spcPct val="90000"/>
              </a:lnSpc>
              <a:buFont typeface="Wingdings" panose="05000000000000000000" pitchFamily="2" charset="2"/>
              <a:buNone/>
            </a:pPr>
            <a:endParaRPr lang="pt-BR" altLang="pt-BR" sz="2400">
              <a:solidFill>
                <a:srgbClr val="990000"/>
              </a:solidFill>
              <a:effectLst/>
            </a:endParaRPr>
          </a:p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sz="3600">
                <a:solidFill>
                  <a:srgbClr val="000099"/>
                </a:solidFill>
                <a:effectLst/>
              </a:rPr>
              <a:t>1.  Acomodar-se em viver no pecado.</a:t>
            </a:r>
          </a:p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sz="3600">
                <a:solidFill>
                  <a:srgbClr val="000099"/>
                </a:solidFill>
                <a:effectLst/>
              </a:rPr>
              <a:t>     </a:t>
            </a:r>
            <a:r>
              <a:rPr lang="pt-BR" altLang="pt-BR" sz="3600" b="1">
                <a:solidFill>
                  <a:srgbClr val="990000"/>
                </a:solidFill>
                <a:effectLst/>
                <a:latin typeface="Baskerville Old Face" panose="02020602080505020303" pitchFamily="18" charset="0"/>
              </a:rPr>
              <a:t>A desculpa é a fraqueza.</a:t>
            </a:r>
          </a:p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None/>
            </a:pPr>
            <a:endParaRPr lang="pt-BR" altLang="pt-BR" sz="2400" b="1">
              <a:solidFill>
                <a:srgbClr val="000099"/>
              </a:solidFill>
              <a:effectLst/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sz="3600">
                <a:solidFill>
                  <a:srgbClr val="000099"/>
                </a:solidFill>
                <a:effectLst/>
              </a:rPr>
              <a:t>2.  Duvidar do perdão de Deus</a:t>
            </a:r>
          </a:p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sz="3600">
                <a:solidFill>
                  <a:srgbClr val="000099"/>
                </a:solidFill>
                <a:effectLst/>
              </a:rPr>
              <a:t>     </a:t>
            </a:r>
            <a:r>
              <a:rPr lang="pt-BR" altLang="pt-BR" sz="3600" b="1">
                <a:solidFill>
                  <a:srgbClr val="990000"/>
                </a:solidFill>
                <a:effectLst/>
                <a:latin typeface="Baskerville Old Face" panose="02020602080505020303" pitchFamily="18" charset="0"/>
              </a:rPr>
              <a:t>A desculpa é: “não sou digno”.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>
            <a:extLst>
              <a:ext uri="{FF2B5EF4-FFF2-40B4-BE49-F238E27FC236}">
                <a16:creationId xmlns:a16="http://schemas.microsoft.com/office/drawing/2014/main" id="{7E07649F-CDDE-4583-BA4F-2683AC3C85EB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395288" y="2276475"/>
            <a:ext cx="8304212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80808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 algn="just">
              <a:spcBef>
                <a:spcPct val="0"/>
              </a:spcBef>
              <a:spcAft>
                <a:spcPct val="35000"/>
              </a:spcAft>
              <a:buClr>
                <a:srgbClr val="3366CC"/>
              </a:buClr>
              <a:buFont typeface="Wingdings" panose="05000000000000000000" pitchFamily="2" charset="2"/>
              <a:buAutoNum type="arabicPeriod"/>
            </a:pPr>
            <a:r>
              <a:rPr lang="pt-BR" altLang="pt-BR" sz="3500" b="1">
                <a:solidFill>
                  <a:srgbClr val="000099"/>
                </a:solidFill>
                <a:effectLst/>
              </a:rPr>
              <a:t>Era Maria de Betânia – Irmã de Lázaro e Marta. </a:t>
            </a:r>
            <a:r>
              <a:rPr lang="pt-BR" altLang="pt-BR" sz="2700" b="1">
                <a:solidFill>
                  <a:srgbClr val="000099"/>
                </a:solidFill>
                <a:effectLst/>
              </a:rPr>
              <a:t>DTN, p. 566-568</a:t>
            </a:r>
          </a:p>
          <a:p>
            <a:pPr marL="609600" indent="-609600" algn="just">
              <a:spcBef>
                <a:spcPct val="0"/>
              </a:spcBef>
              <a:spcAft>
                <a:spcPct val="35000"/>
              </a:spcAft>
              <a:buClr>
                <a:srgbClr val="3366CC"/>
              </a:buClr>
              <a:buFont typeface="Wingdings" panose="05000000000000000000" pitchFamily="2" charset="2"/>
              <a:buAutoNum type="arabicPeriod"/>
            </a:pPr>
            <a:r>
              <a:rPr lang="pt-BR" altLang="pt-BR" sz="3500" b="1">
                <a:solidFill>
                  <a:srgbClr val="000099"/>
                </a:solidFill>
                <a:effectLst/>
              </a:rPr>
              <a:t>Mulher Pecadora que ungiu os pés de Jesus. </a:t>
            </a:r>
            <a:r>
              <a:rPr lang="pt-BR" altLang="pt-BR" sz="2700" b="1">
                <a:solidFill>
                  <a:srgbClr val="000099"/>
                </a:solidFill>
                <a:effectLst/>
              </a:rPr>
              <a:t>Luc. 7:36-50</a:t>
            </a:r>
          </a:p>
          <a:p>
            <a:pPr marL="609600" indent="-609600" algn="just">
              <a:spcBef>
                <a:spcPct val="0"/>
              </a:spcBef>
              <a:spcAft>
                <a:spcPct val="35000"/>
              </a:spcAft>
              <a:buClr>
                <a:srgbClr val="3366CC"/>
              </a:buClr>
              <a:buFont typeface="Wingdings" panose="05000000000000000000" pitchFamily="2" charset="2"/>
              <a:buAutoNum type="arabicPeriod"/>
            </a:pPr>
            <a:r>
              <a:rPr lang="pt-BR" altLang="pt-BR" sz="3500" b="1">
                <a:solidFill>
                  <a:srgbClr val="000099"/>
                </a:solidFill>
                <a:effectLst/>
              </a:rPr>
              <a:t>Levada ao pecado pelo tio fariseu chamado Simão. – </a:t>
            </a:r>
            <a:r>
              <a:rPr lang="pt-BR" altLang="pt-BR" sz="2700" b="1">
                <a:solidFill>
                  <a:srgbClr val="000099"/>
                </a:solidFill>
                <a:effectLst/>
              </a:rPr>
              <a:t>DTN, p. 567</a:t>
            </a:r>
          </a:p>
          <a:p>
            <a:pPr marL="609600" indent="-609600" algn="just">
              <a:spcBef>
                <a:spcPct val="0"/>
              </a:spcBef>
              <a:spcAft>
                <a:spcPct val="35000"/>
              </a:spcAft>
              <a:buClr>
                <a:srgbClr val="3366CC"/>
              </a:buClr>
              <a:buFont typeface="Wingdings" panose="05000000000000000000" pitchFamily="2" charset="2"/>
              <a:buNone/>
            </a:pPr>
            <a:endParaRPr lang="pt-BR" altLang="pt-BR" sz="2700" b="1">
              <a:solidFill>
                <a:srgbClr val="000099"/>
              </a:solidFill>
              <a:effectLst/>
            </a:endParaRPr>
          </a:p>
        </p:txBody>
      </p:sp>
      <p:sp>
        <p:nvSpPr>
          <p:cNvPr id="26628" name="WordArt 4">
            <a:extLst>
              <a:ext uri="{FF2B5EF4-FFF2-40B4-BE49-F238E27FC236}">
                <a16:creationId xmlns:a16="http://schemas.microsoft.com/office/drawing/2014/main" id="{0F06E926-461C-4717-A1DC-B274830475B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5288" y="836613"/>
            <a:ext cx="6335712" cy="5746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 panose="020B0A04020102020204" pitchFamily="34" charset="0"/>
              </a:rPr>
              <a:t>I. A História de Maria Madalena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4AEA05A8-1E6E-4408-A6E3-AB975F3D87B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250825" y="1844675"/>
            <a:ext cx="7488238" cy="4184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80808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>
              <a:spcBef>
                <a:spcPct val="0"/>
              </a:spcBef>
              <a:spcAft>
                <a:spcPct val="35000"/>
              </a:spcAft>
              <a:buClr>
                <a:srgbClr val="3366CC"/>
              </a:buClr>
              <a:buFont typeface="Wingdings" panose="05000000000000000000" pitchFamily="2" charset="2"/>
              <a:buAutoNum type="arabicPeriod" startAt="4"/>
            </a:pPr>
            <a:r>
              <a:rPr lang="pt-BR" altLang="pt-BR" sz="3900" b="1">
                <a:solidFill>
                  <a:srgbClr val="000099"/>
                </a:solidFill>
                <a:effectLst/>
              </a:rPr>
              <a:t>Na tentativa de livrar-se  da lembrança de seu pecado, mudou-se para Magdala. Foi a partir daí que ela passou a ser chamada de Maria Madalena, ou seja, de “Magdala”.</a:t>
            </a:r>
          </a:p>
          <a:p>
            <a:pPr marL="609600" indent="-609600">
              <a:spcBef>
                <a:spcPct val="0"/>
              </a:spcBef>
              <a:spcAft>
                <a:spcPct val="35000"/>
              </a:spcAft>
              <a:buClr>
                <a:srgbClr val="3366CC"/>
              </a:buClr>
              <a:buFont typeface="Wingdings" panose="05000000000000000000" pitchFamily="2" charset="2"/>
              <a:buAutoNum type="arabicPeriod" startAt="4"/>
            </a:pPr>
            <a:endParaRPr lang="pt-BR" altLang="pt-BR" sz="3900" b="1">
              <a:solidFill>
                <a:srgbClr val="000099"/>
              </a:solidFill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>
            <a:extLst>
              <a:ext uri="{FF2B5EF4-FFF2-40B4-BE49-F238E27FC236}">
                <a16:creationId xmlns:a16="http://schemas.microsoft.com/office/drawing/2014/main" id="{29B59D68-730D-436C-A061-09660C898765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322263" y="4411663"/>
            <a:ext cx="8578850" cy="2203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42913" indent="-442913" algn="just">
              <a:spcBef>
                <a:spcPct val="0"/>
              </a:spcBef>
              <a:spcAft>
                <a:spcPct val="15000"/>
              </a:spcAft>
              <a:buClr>
                <a:srgbClr val="CC3300"/>
              </a:buClr>
              <a:buFont typeface="Wingdings" panose="05000000000000000000" pitchFamily="2" charset="2"/>
              <a:buChar char="Ä"/>
              <a:tabLst>
                <a:tab pos="715963" algn="l"/>
              </a:tabLst>
            </a:pPr>
            <a:r>
              <a:rPr lang="pt-BR" altLang="pt-BR" sz="3700" b="1">
                <a:solidFill>
                  <a:srgbClr val="000099"/>
                </a:solidFill>
                <a:effectLst/>
              </a:rPr>
              <a:t>Satanás fez de tudo para não deixá-la vencer, mas Jesus finalmente libertou-a do poder do mal.</a:t>
            </a: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4C3BEECC-78B8-4D46-BE0A-229CEC231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00" y="498475"/>
            <a:ext cx="6640513" cy="333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42913" indent="-442913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marL="1093788" indent="-285750" algn="l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marL="1501775" indent="-2286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marL="1909763" indent="-228600" algn="l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marL="2317750" indent="-2286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27749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32321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36893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41465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pt-BR" sz="3700" b="1">
                <a:solidFill>
                  <a:srgbClr val="990000"/>
                </a:solidFill>
                <a:effectLst/>
              </a:rPr>
              <a:t>5. JESUS A ENCONTROU EM MAGDALA, quando ela já não tinha nenhuma esperança de recuperação. Estava no fundo do poço.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  <p:bldP spid="276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8956F182-877B-4444-86BC-F42D14641C2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409575" y="3517900"/>
            <a:ext cx="8351838" cy="3009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42913" indent="-442913">
              <a:spcBef>
                <a:spcPct val="0"/>
              </a:spcBef>
              <a:spcAft>
                <a:spcPct val="15000"/>
              </a:spcAft>
              <a:buClr>
                <a:srgbClr val="CC3300"/>
              </a:buClr>
              <a:buFont typeface="Wingdings" panose="05000000000000000000" pitchFamily="2" charset="2"/>
              <a:buChar char="Ä"/>
              <a:tabLst>
                <a:tab pos="715963" algn="l"/>
              </a:tabLst>
            </a:pPr>
            <a:r>
              <a:rPr lang="pt-BR" altLang="pt-BR" sz="3700" b="1">
                <a:solidFill>
                  <a:srgbClr val="990000"/>
                </a:solidFill>
                <a:effectLst/>
              </a:rPr>
              <a:t>Agora liberta, Maria resolveu voltar para sua cidade, decidiu seguir por algum tempo a Jesus e Seus</a:t>
            </a:r>
            <a:r>
              <a:rPr lang="pt-BR" altLang="pt-BR" sz="3700">
                <a:solidFill>
                  <a:srgbClr val="990000"/>
                </a:solidFill>
                <a:effectLst/>
              </a:rPr>
              <a:t> </a:t>
            </a:r>
            <a:r>
              <a:rPr lang="pt-BR" altLang="pt-BR" sz="3700" b="1">
                <a:solidFill>
                  <a:srgbClr val="990000"/>
                </a:solidFill>
                <a:effectLst/>
              </a:rPr>
              <a:t>discípulos, e assisti-los no trabalho de evangelização. </a:t>
            </a:r>
            <a:r>
              <a:rPr lang="pt-BR" altLang="pt-BR" sz="2500" b="1">
                <a:solidFill>
                  <a:srgbClr val="990000"/>
                </a:solidFill>
                <a:effectLst/>
              </a:rPr>
              <a:t>(Luc.8:1-3)</a:t>
            </a:r>
            <a:r>
              <a:rPr lang="pt-BR" altLang="pt-BR" sz="3700" b="1">
                <a:solidFill>
                  <a:srgbClr val="990000"/>
                </a:solidFill>
                <a:effectLst/>
              </a:rPr>
              <a:t>	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0E983D5B-A071-435F-8A81-15DE269117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333375"/>
            <a:ext cx="6769100" cy="295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42913" indent="-442913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marL="1093788" indent="-285750" algn="l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marL="1501775" indent="-2286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marL="1909763" indent="-228600" algn="l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marL="2317750" indent="-2286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27749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32321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36893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41465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tabLst>
                <a:tab pos="715963" algn="l"/>
              </a:tabLst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>
              <a:spcBef>
                <a:spcPct val="5000"/>
              </a:spcBef>
              <a:spcAft>
                <a:spcPct val="15000"/>
              </a:spcAft>
              <a:buClr>
                <a:srgbClr val="CC3300"/>
              </a:buClr>
              <a:buFont typeface="Wingdings" panose="05000000000000000000" pitchFamily="2" charset="2"/>
              <a:buChar char="Ä"/>
            </a:pPr>
            <a:r>
              <a:rPr lang="pt-BR" altLang="pt-BR" sz="3700" b="1">
                <a:solidFill>
                  <a:srgbClr val="000099"/>
                </a:solidFill>
                <a:effectLst/>
              </a:rPr>
              <a:t>“Sete vezes ouvira ela Sua repreensão aos demônios que lhe dominavam o coração e a mente”. </a:t>
            </a:r>
            <a:r>
              <a:rPr lang="pt-BR" altLang="pt-BR" sz="2100" b="1">
                <a:solidFill>
                  <a:srgbClr val="000099"/>
                </a:solidFill>
                <a:effectLst/>
              </a:rPr>
              <a:t>(DTN,568)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>
            <a:extLst>
              <a:ext uri="{FF2B5EF4-FFF2-40B4-BE49-F238E27FC236}">
                <a16:creationId xmlns:a16="http://schemas.microsoft.com/office/drawing/2014/main" id="{323968DA-F2B2-478C-BE7E-FE761D28BC0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323850" y="2349500"/>
            <a:ext cx="8450263" cy="3983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>
              <a:spcBef>
                <a:spcPct val="10000"/>
              </a:spcBef>
              <a:spcAft>
                <a:spcPct val="70000"/>
              </a:spcAft>
              <a:buClr>
                <a:srgbClr val="003399"/>
              </a:buClr>
              <a:buFont typeface="Wingdings" panose="05000000000000000000" pitchFamily="2" charset="2"/>
              <a:buChar char="É"/>
            </a:pPr>
            <a:r>
              <a:rPr lang="pt-BR" altLang="pt-BR" b="1">
                <a:solidFill>
                  <a:srgbClr val="990000"/>
                </a:solidFill>
                <a:effectLst/>
              </a:rPr>
              <a:t>De volta a Belém. Ela era ainda tratada com desconfiança e indiferença. </a:t>
            </a:r>
          </a:p>
          <a:p>
            <a:pPr algn="just">
              <a:spcBef>
                <a:spcPct val="10000"/>
              </a:spcBef>
              <a:spcAft>
                <a:spcPct val="70000"/>
              </a:spcAft>
              <a:buClr>
                <a:srgbClr val="003399"/>
              </a:buClr>
              <a:buFont typeface="Wingdings" panose="05000000000000000000" pitchFamily="2" charset="2"/>
              <a:buChar char="É"/>
            </a:pPr>
            <a:r>
              <a:rPr lang="pt-BR" altLang="pt-BR" b="1">
                <a:solidFill>
                  <a:srgbClr val="990000"/>
                </a:solidFill>
                <a:effectLst/>
              </a:rPr>
              <a:t>Foi nessa ocasião que Jesus se tornou amigo intimo da família. “Estava unido por forte vínculo de afeição à família de Betânia... No lar de Lázaro encontrara Jesus muitas vezes repouso. </a:t>
            </a:r>
            <a:r>
              <a:rPr lang="pt-BR" altLang="pt-BR" sz="2000" b="1">
                <a:solidFill>
                  <a:srgbClr val="990000"/>
                </a:solidFill>
                <a:effectLst/>
              </a:rPr>
              <a:t>(DTN 524).</a:t>
            </a:r>
          </a:p>
        </p:txBody>
      </p:sp>
      <p:sp>
        <p:nvSpPr>
          <p:cNvPr id="28676" name="WordArt 4">
            <a:extLst>
              <a:ext uri="{FF2B5EF4-FFF2-40B4-BE49-F238E27FC236}">
                <a16:creationId xmlns:a16="http://schemas.microsoft.com/office/drawing/2014/main" id="{5E9B023F-BE94-4BB3-A604-6216F07AEE9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3850" y="908050"/>
            <a:ext cx="6553200" cy="6492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 panose="020B0A04020102020204" pitchFamily="34" charset="0"/>
              </a:rPr>
              <a:t>II. O Incidente de Jerusalém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>
            <a:extLst>
              <a:ext uri="{FF2B5EF4-FFF2-40B4-BE49-F238E27FC236}">
                <a16:creationId xmlns:a16="http://schemas.microsoft.com/office/drawing/2014/main" id="{63D0C35B-8D8A-40C5-BF1B-9FC910AA495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323850" y="3789363"/>
            <a:ext cx="8451850" cy="27082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3399"/>
              </a:buClr>
              <a:buFont typeface="Wingdings" panose="05000000000000000000" pitchFamily="2" charset="2"/>
              <a:buChar char="É"/>
            </a:pPr>
            <a:r>
              <a:rPr lang="pt-BR" altLang="pt-BR" sz="3600" b="1">
                <a:solidFill>
                  <a:srgbClr val="990000"/>
                </a:solidFill>
                <a:effectLst/>
              </a:rPr>
              <a:t>“Esta mulher foi apanhada em adultério flagrante. E na lei nos mandou Moisés que  tais mulheres sejam apedrejadas; Tu, Pois, que dizes?”</a:t>
            </a:r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A03B4293-8B12-48FE-BB0E-EDAC8B360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476250"/>
            <a:ext cx="6361113" cy="265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3399"/>
              </a:buClr>
              <a:buFont typeface="Wingdings" panose="05000000000000000000" pitchFamily="2" charset="2"/>
              <a:buChar char="É"/>
            </a:pPr>
            <a:r>
              <a:rPr lang="pt-BR" altLang="pt-BR" b="1">
                <a:solidFill>
                  <a:srgbClr val="000099"/>
                </a:solidFill>
                <a:effectLst/>
              </a:rPr>
              <a:t>No final do ministério de Cristo, os líderes judeus armaram uma cilada com o objetivo de colocá-Lo à prova. Maria foi seduzida e usada como isca. 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3399"/>
              </a:buClr>
              <a:buFont typeface="Wingdings" panose="05000000000000000000" pitchFamily="2" charset="2"/>
              <a:buNone/>
            </a:pPr>
            <a:endParaRPr lang="pt-BR" altLang="pt-BR" b="1">
              <a:solidFill>
                <a:srgbClr val="000099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  <p:bldP spid="43013" grpId="0" build="p"/>
    </p:bldLst>
  </p:timing>
</p:sld>
</file>

<file path=ppt/theme/theme1.xml><?xml version="1.0" encoding="utf-8"?>
<a:theme xmlns:a="http://schemas.openxmlformats.org/drawingml/2006/main" name="Camadas sobrepostas">
  <a:themeElements>
    <a:clrScheme name="Camadas sobreposta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Camadas sobreposta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amadas sobreposta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sobreposta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sobreposta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sobreposta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sobreposta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sobreposta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sobreposta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sobreposta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Camadas sobrepostas</Template>
  <TotalTime>394</TotalTime>
  <Words>757</Words>
  <Application>Microsoft Office PowerPoint</Application>
  <PresentationFormat>Apresentação na tela (4:3)</PresentationFormat>
  <Paragraphs>67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30" baseType="lpstr">
      <vt:lpstr>Arial</vt:lpstr>
      <vt:lpstr>Arial Black</vt:lpstr>
      <vt:lpstr>Times New Roman</vt:lpstr>
      <vt:lpstr>Wingdings</vt:lpstr>
      <vt:lpstr>Script MT Bold</vt:lpstr>
      <vt:lpstr>Baskerville Old Face</vt:lpstr>
      <vt:lpstr>Camadas sobrepostas</vt:lpstr>
      <vt:lpstr>Apresentação do PowerPoint</vt:lpstr>
      <vt:lpstr>TEMA 5</vt:lpstr>
      <vt:lpstr>Introdução: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Conclusão</vt:lpstr>
      <vt:lpstr>Apelo:</vt:lpstr>
      <vt:lpstr>Apresentação do PowerPoint</vt:lpstr>
    </vt:vector>
  </TitlesOfParts>
  <Company>IASBEAS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5 – “Nem Eu tão pouco te condeno”</dc:title>
  <dc:creator>Neuzeli</dc:creator>
  <cp:lastModifiedBy>Pr. Marcelo Carvalho</cp:lastModifiedBy>
  <cp:revision>16</cp:revision>
  <dcterms:created xsi:type="dcterms:W3CDTF">2002-12-05T18:15:36Z</dcterms:created>
  <dcterms:modified xsi:type="dcterms:W3CDTF">2019-11-26T14:18:09Z</dcterms:modified>
</cp:coreProperties>
</file>