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85" r:id="rId2"/>
    <p:sldId id="256" r:id="rId3"/>
    <p:sldId id="257" r:id="rId4"/>
    <p:sldId id="258" r:id="rId5"/>
    <p:sldId id="276" r:id="rId6"/>
    <p:sldId id="277" r:id="rId7"/>
    <p:sldId id="269" r:id="rId8"/>
    <p:sldId id="278" r:id="rId9"/>
    <p:sldId id="270" r:id="rId10"/>
    <p:sldId id="271" r:id="rId11"/>
    <p:sldId id="272" r:id="rId12"/>
    <p:sldId id="261" r:id="rId13"/>
    <p:sldId id="279" r:id="rId14"/>
    <p:sldId id="273" r:id="rId15"/>
    <p:sldId id="262" r:id="rId16"/>
    <p:sldId id="263" r:id="rId17"/>
    <p:sldId id="274" r:id="rId18"/>
    <p:sldId id="268" r:id="rId19"/>
    <p:sldId id="280" r:id="rId20"/>
    <p:sldId id="264" r:id="rId21"/>
    <p:sldId id="281" r:id="rId22"/>
    <p:sldId id="265" r:id="rId23"/>
    <p:sldId id="282" r:id="rId24"/>
    <p:sldId id="275" r:id="rId25"/>
    <p:sldId id="283" r:id="rId26"/>
    <p:sldId id="266" r:id="rId27"/>
    <p:sldId id="267" r:id="rId28"/>
    <p:sldId id="284" r:id="rId2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F39A"/>
    <a:srgbClr val="0099CC"/>
    <a:srgbClr val="CC3300"/>
    <a:srgbClr val="33CCFF"/>
    <a:srgbClr val="003399"/>
    <a:srgbClr val="FFFF00"/>
    <a:srgbClr val="FF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Rectangle 11">
            <a:extLst>
              <a:ext uri="{FF2B5EF4-FFF2-40B4-BE49-F238E27FC236}">
                <a16:creationId xmlns:a16="http://schemas.microsoft.com/office/drawing/2014/main" id="{22D184D7-A010-46EC-976B-82FA34E0D2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C33C58CA-CCE3-4814-9F23-A7F130C7FD0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04722AD4-D9C3-41EA-9012-A68AAF9AEF2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85CFD59D-0813-4479-A288-C0227C24ED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8A27AEEA-520D-4652-8EC9-23A4730E33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D6098E-51C9-4A51-8990-FBE543631972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5B226-5726-4FE0-AC56-106F7E5FC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E6A5770-5B4F-4901-995D-D4E9456F2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23D791-9829-4D68-9148-C9F75218B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ECDF3F-B1D8-43BB-A38D-C2E3383CB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9E6A85-08E7-4E03-894D-0FF99868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3C62B-7C39-4874-A23C-4D0A788E29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5217905"/>
      </p:ext>
    </p:extLst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0379F2-E8D0-4949-B14B-C21FA33B5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D783012-9448-4173-8CE7-447EFD593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4660A0-1263-4249-AE91-FFF66677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E85878-9B20-4C57-9180-A8D0B5D43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48FFD2-15B8-446C-B1DD-4F542912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303D4-BAE0-42E7-BC30-B6471AB103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8009941"/>
      </p:ext>
    </p:extLst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3D8C7-BDC3-4EE9-9DCC-5CB3B92D2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51709C-72A1-46C1-9052-D2D20A98C4F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9FF022-3293-4C46-80CF-3C07B5094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900DDF-CF53-4009-9BC7-F8A1D574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F3A3CF-C5F6-4475-A1B9-E7692606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1E65CF-6FDF-49E4-9E93-20BA1381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C2F5DA-9049-4AFD-A12D-07A2590E341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22377330"/>
      </p:ext>
    </p:extLst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4C176E8-5119-423F-8C3A-16E937837F5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71EAE12-F85D-437F-9307-E6E776E8C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1630C6C-4D7E-4A55-9271-207FF6FEF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C3FDC16-BB04-40AF-BF9E-37024A60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D18AE8C-22BC-462C-B888-AD2D5EE5CAC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5191293"/>
      </p:ext>
    </p:extLst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F7EFC-BA49-473C-B109-6C34E27FF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84FE20-6552-4209-AA70-69AA169E5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E00EEB-7213-4B8B-A655-C4BD6CE6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531F8C-D497-48BB-A172-6DA69A595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5379A5-1E20-4AF5-82F9-310DF2C2E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C2F2-BDD3-40D2-9FCE-D2F341D9FD7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3092341"/>
      </p:ext>
    </p:extLst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C66AA-2969-4424-BCB8-3902A104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F50E4E-D5A7-4396-A36C-73AB06EE7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F3FF8A-D1B6-4947-8E57-4B253C66A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89FBF8-F900-4394-BFC4-3F23D499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43C960-D1BA-419E-A6BD-B5F131FD9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89B11-6D54-49B4-954B-FF638600D22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7491933"/>
      </p:ext>
    </p:extLst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5DCD8-5C76-4B6F-8A25-7C42EE6A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B877D7-E4C3-416E-8104-AE71A4892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0E7FB4F-C039-4C8B-926A-78DD75E63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4E4DD3-93CA-4484-A107-22A7A3D68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2D0C4A5-21BB-4D1D-A381-61684EF96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81A43A-3B5B-48BA-AF3B-E882816B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DE402-1ACC-41C9-AF9A-84D7113F3B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1516617"/>
      </p:ext>
    </p:extLst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D254D-99C8-40BD-927F-17E8CC3F7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421501-D895-4113-8760-F46C44CC4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4AB7B9-A5EA-4C73-86BF-B0E0735C8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CC1AC40-E41B-41A4-B648-D75812B68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84B07CA-5CE8-4B7E-BCF1-3A90B5AA9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D578355-ED0A-4211-8B94-1258B43C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8304469-2AB1-4448-A914-04058D7F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1AD31B2-98F1-429D-BDD5-7358296A9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745CB-8C7E-4D63-98A5-EBE8FE2E6C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0751453"/>
      </p:ext>
    </p:extLst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AE870-359C-4114-AAA2-70B57018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53091FA-48B4-46FC-BB3E-321D5897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87D9645-EBF7-4EC3-A124-758A1FAA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C718F9E-6BC3-4398-9F1A-F57CB694F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1EB96-D30D-43FF-A521-EB363941014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3042013"/>
      </p:ext>
    </p:extLst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102306A-388D-4813-8AEA-A05F98BA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75B244E-0312-49E8-90B3-2E34AFD7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8C39ECF-4FE9-4EF2-B9CB-F16B4C4D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C161-7DCD-45DF-8D39-F5130E3CDB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63457092"/>
      </p:ext>
    </p:extLst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52D383-953B-4531-AE41-A8AC96662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C2E6D7-05AF-44FA-998B-FC26D43B7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FF01B1-2FFD-4679-AA19-015D1C256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599D6D-2C10-446A-B569-4F64D5ED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1C3BEE-E368-4A62-B01E-AFEEDD34B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D4F424-5661-4784-B547-7744E3D7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08D0B-6FEA-4F92-BFFF-C4EA79EB41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2477503"/>
      </p:ext>
    </p:extLst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A1C5D9-9D72-45E6-BC53-E051152F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848470-7B35-479D-93D1-8601E3944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3903B72-4AB1-40F7-B3E8-E935B6B94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1B268-1962-45AC-BD42-98BFA3E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73B36B-BCAD-4883-81B6-7E532AC7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62F9EB-B572-4D90-A1E5-9AB35F81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11623-1BC4-48D9-86DD-BAE88D0D71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8746"/>
      </p:ext>
    </p:extLst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>
            <a:extLst>
              <a:ext uri="{FF2B5EF4-FFF2-40B4-BE49-F238E27FC236}">
                <a16:creationId xmlns:a16="http://schemas.microsoft.com/office/drawing/2014/main" id="{C26EE597-042B-46D9-8D2A-84EABDB04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FC17CE8-A84E-429C-A358-7931804C8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43806352-8204-4D8A-B755-AB54E04E5B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pt-BR" altLang="pt-BR"/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0559A543-FB34-4701-B4A3-640CAF0C12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t-BR" altLang="pt-BR"/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0B8B81D4-B5C0-456F-9BE7-6A7456C0F0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807B7D6-55E9-433D-971E-A2BDD0001D4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ransition>
    <p:checker/>
  </p:transition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SermonárioColheita FUNDO">
            <a:extLst>
              <a:ext uri="{FF2B5EF4-FFF2-40B4-BE49-F238E27FC236}">
                <a16:creationId xmlns:a16="http://schemas.microsoft.com/office/drawing/2014/main" id="{CAED3E25-6F92-4F18-9539-207E81DCB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5" name="Picture 3" descr="Acnsion2">
            <a:extLst>
              <a:ext uri="{FF2B5EF4-FFF2-40B4-BE49-F238E27FC236}">
                <a16:creationId xmlns:a16="http://schemas.microsoft.com/office/drawing/2014/main" id="{E8F31BD2-0C9B-4C66-91ED-218C09754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" t="6134" r="8971" b="13678"/>
          <a:stretch>
            <a:fillRect/>
          </a:stretch>
        </p:blipFill>
        <p:spPr bwMode="auto">
          <a:xfrm>
            <a:off x="2436813" y="112713"/>
            <a:ext cx="4445000" cy="66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6" name="Rectangle 4">
            <a:extLst>
              <a:ext uri="{FF2B5EF4-FFF2-40B4-BE49-F238E27FC236}">
                <a16:creationId xmlns:a16="http://schemas.microsoft.com/office/drawing/2014/main" id="{97968F75-390A-44B2-BC21-1720A77736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777162" cy="108108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>
                <a:solidFill>
                  <a:srgbClr val="CC3300"/>
                </a:solidFill>
                <a:latin typeface="Arial Black" panose="020B0A04020102020204" pitchFamily="34" charset="0"/>
              </a:rPr>
              <a:t>PORQUE EM NENHUM OUTRO HÁ SALVAÇÃO.</a:t>
            </a:r>
          </a:p>
        </p:txBody>
      </p:sp>
      <p:sp>
        <p:nvSpPr>
          <p:cNvPr id="64517" name="WordArt 5">
            <a:extLst>
              <a:ext uri="{FF2B5EF4-FFF2-40B4-BE49-F238E27FC236}">
                <a16:creationId xmlns:a16="http://schemas.microsoft.com/office/drawing/2014/main" id="{EBB96240-9076-40D8-93AC-FF5D08AE88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6509">
            <a:off x="2336800" y="1381125"/>
            <a:ext cx="4460875" cy="140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Mistral" panose="03090702030407020403" pitchFamily="66" charset="0"/>
              </a:rPr>
              <a:t>SÓ JESUS</a:t>
            </a:r>
          </a:p>
        </p:txBody>
      </p:sp>
      <p:pic>
        <p:nvPicPr>
          <p:cNvPr id="64518" name="Picture 6" descr="logo USB transparente">
            <a:extLst>
              <a:ext uri="{FF2B5EF4-FFF2-40B4-BE49-F238E27FC236}">
                <a16:creationId xmlns:a16="http://schemas.microsoft.com/office/drawing/2014/main" id="{8BA20375-FCBB-4C2A-8E22-E814086BF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6069013"/>
            <a:ext cx="1022350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5" descr="Figura53">
            <a:extLst>
              <a:ext uri="{FF2B5EF4-FFF2-40B4-BE49-F238E27FC236}">
                <a16:creationId xmlns:a16="http://schemas.microsoft.com/office/drawing/2014/main" id="{16AD417A-88E7-4FC1-B552-D59D1010E048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8588" y="0"/>
            <a:ext cx="3935412" cy="2990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3" name="Rectangle 3">
            <a:extLst>
              <a:ext uri="{FF2B5EF4-FFF2-40B4-BE49-F238E27FC236}">
                <a16:creationId xmlns:a16="http://schemas.microsoft.com/office/drawing/2014/main" id="{DF40A1B4-E2E4-4161-A2AF-3BB66C4D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213100"/>
            <a:ext cx="8424862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Entre os dois estava Jesus, substituindo Barrabás, aquele que talvez fosse justamente o líder dos outros dois. </a:t>
            </a:r>
          </a:p>
          <a:p>
            <a:pPr algn="ctr"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rgbClr val="FFFFFF"/>
                </a:solidFill>
              </a:rPr>
              <a:t>“</a:t>
            </a:r>
            <a:r>
              <a:rPr lang="pt-BR" altLang="pt-BR" sz="3200" b="1">
                <a:solidFill>
                  <a:srgbClr val="FFFFFF"/>
                </a:solidFill>
              </a:rPr>
              <a:t>Satanás com seus anjos, em forma humana, achavam-se presentes ao pé da cruz.”  </a:t>
            </a:r>
            <a:r>
              <a:rPr lang="pt-BR" altLang="pt-BR" sz="2400" b="1">
                <a:solidFill>
                  <a:srgbClr val="FFFFFF"/>
                </a:solidFill>
              </a:rPr>
              <a:t>(DTN, p 746-749).</a:t>
            </a:r>
          </a:p>
          <a:p>
            <a:pPr algn="ctr"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pt-BR" altLang="pt-BR" sz="2400" b="1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DF4A3AD-9B33-46A9-B44B-0AAC21D37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3375"/>
            <a:ext cx="4464050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Os dois ladrões ali crucificados eram membros de um grupo terrorista. </a:t>
            </a:r>
          </a:p>
          <a:p>
            <a:pPr algn="ctr"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 </a:t>
            </a:r>
            <a:endParaRPr lang="pt-BR" altLang="pt-BR" sz="2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Figura53">
            <a:extLst>
              <a:ext uri="{FF2B5EF4-FFF2-40B4-BE49-F238E27FC236}">
                <a16:creationId xmlns:a16="http://schemas.microsoft.com/office/drawing/2014/main" id="{36DA29F8-BB40-488B-915C-F39359516F4F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0"/>
            <a:ext cx="3779837" cy="287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6" name="Rectangle 2">
            <a:extLst>
              <a:ext uri="{FF2B5EF4-FFF2-40B4-BE49-F238E27FC236}">
                <a16:creationId xmlns:a16="http://schemas.microsoft.com/office/drawing/2014/main" id="{7C80DAB5-21ED-440A-88EE-E8563D25AFF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4292600"/>
            <a:ext cx="7775575" cy="22320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Script MT Bold" panose="03040602040607080904" pitchFamily="66" charset="0"/>
              </a:rPr>
              <a:t>Ele não retribuía nenhuma maldição. 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A127F3F0-FAD1-4CDA-A638-44C4CF0D6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4968875" cy="33845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1325" indent="-441325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FF"/>
                </a:solidFill>
              </a:rPr>
              <a:t>5. Foi impressionante a oração de Jesus: “Pai, perdoa-	lhes, porque não sabem o que fazem”.    </a:t>
            </a:r>
            <a:r>
              <a:rPr lang="pt-BR" altLang="pt-BR" b="1">
                <a:solidFill>
                  <a:srgbClr val="FFFFFF"/>
                </a:solidFill>
              </a:rPr>
              <a:t>(Luc. 23:34).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FF"/>
                </a:solidFill>
              </a:rPr>
              <a:t>	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317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Jesus e  ladrao">
            <a:extLst>
              <a:ext uri="{FF2B5EF4-FFF2-40B4-BE49-F238E27FC236}">
                <a16:creationId xmlns:a16="http://schemas.microsoft.com/office/drawing/2014/main" id="{ED1A3A2F-413D-4655-B085-1910266B91E5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1931988" y="1557338"/>
            <a:ext cx="3978275" cy="53006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0" name="Rectangle 2">
            <a:extLst>
              <a:ext uri="{FF2B5EF4-FFF2-40B4-BE49-F238E27FC236}">
                <a16:creationId xmlns:a16="http://schemas.microsoft.com/office/drawing/2014/main" id="{30193D4A-E9E1-4B44-8EE6-B4C4A58E9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300" b="1">
                <a:solidFill>
                  <a:srgbClr val="FFFF00"/>
                </a:solidFill>
                <a:latin typeface="Arial Black" panose="020B0A04020102020204" pitchFamily="34" charset="0"/>
              </a:rPr>
              <a:t>II. O Criminoso Arrependido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98C0E83-B929-40BB-9F08-83F8A2E5088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708275"/>
            <a:ext cx="2484438" cy="2520950"/>
          </a:xfrm>
          <a:noFill/>
          <a:ln/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7188" indent="-357188">
              <a:spcAft>
                <a:spcPct val="50000"/>
              </a:spcAft>
              <a:buFont typeface="Wingdings" panose="05000000000000000000" pitchFamily="2" charset="2"/>
              <a:buAutoNum type="arabicPeriod"/>
            </a:pPr>
            <a:r>
              <a:rPr lang="pt-BR" altLang="pt-BR" sz="3600" b="1">
                <a:solidFill>
                  <a:srgbClr val="FFFFFF"/>
                </a:solidFill>
              </a:rPr>
              <a:t>Quem era o “bom ladrão”?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162747E-95A6-467F-B5EA-27659911D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1268413"/>
            <a:ext cx="3671888" cy="5400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176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955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559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1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703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27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84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ct val="50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	Esse homem, embora criminoso e ladrão, era sensível aos ensinos de Jesus e só não o seguiu antes pela influência dos escribas e fariseus.</a:t>
            </a:r>
            <a:endParaRPr lang="pt-BR" altLang="pt-BR" sz="36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  <p:bldP spid="174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Jesus e  ladrao">
            <a:extLst>
              <a:ext uri="{FF2B5EF4-FFF2-40B4-BE49-F238E27FC236}">
                <a16:creationId xmlns:a16="http://schemas.microsoft.com/office/drawing/2014/main" id="{ED3CD5FB-34BE-4075-A2BB-1AF523F2A37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815013" y="0"/>
            <a:ext cx="3328987" cy="4437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088" name="Rectangle 8">
            <a:extLst>
              <a:ext uri="{FF2B5EF4-FFF2-40B4-BE49-F238E27FC236}">
                <a16:creationId xmlns:a16="http://schemas.microsoft.com/office/drawing/2014/main" id="{C08E03FD-BD86-4D0E-B012-69C3EB81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54721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176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955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559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1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703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27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84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AutoNum type="arabicPeriod" startAt="2"/>
            </a:pPr>
            <a:r>
              <a:rPr lang="pt-BR" altLang="pt-BR" sz="4000" b="1">
                <a:solidFill>
                  <a:srgbClr val="FFFF00"/>
                </a:solidFill>
              </a:rPr>
              <a:t>Seu pedido de fé:</a:t>
            </a:r>
            <a:endParaRPr lang="pt-BR" altLang="pt-BR" sz="4800" b="1">
              <a:solidFill>
                <a:srgbClr val="FFFF00"/>
              </a:solidFill>
            </a:endParaRP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2967D761-5F0C-4EAE-A078-ECA987CD1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12875"/>
            <a:ext cx="5400675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176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955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559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1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703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27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84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3200" b="1">
                <a:solidFill>
                  <a:srgbClr val="FFFFFF"/>
                </a:solidFill>
              </a:rPr>
              <a:t>Em sua agonia e dor ele se lembra dos ensinos de Jesus e as curas que Ele fez. Tocado pelo Espírito Santo, se atira com fé sobre Jesus e suplica: </a:t>
            </a:r>
            <a:r>
              <a:rPr lang="pt-BR" altLang="pt-BR" sz="3200" b="1">
                <a:solidFill>
                  <a:srgbClr val="FFFF00"/>
                </a:solidFill>
              </a:rPr>
              <a:t>“Jesus, lembra-Te de mim quando vieres no Teu reino”.</a:t>
            </a:r>
            <a:r>
              <a:rPr lang="pt-BR" altLang="pt-BR" sz="3200" b="1">
                <a:solidFill>
                  <a:srgbClr val="FFFFFF"/>
                </a:solidFill>
              </a:rPr>
              <a:t> </a:t>
            </a:r>
            <a:r>
              <a:rPr lang="pt-BR" altLang="pt-BR" b="1">
                <a:solidFill>
                  <a:srgbClr val="FFFFFF"/>
                </a:solidFill>
              </a:rPr>
              <a:t>(Lucas 23:42).</a:t>
            </a:r>
          </a:p>
          <a:p>
            <a:pPr algn="just">
              <a:lnSpc>
                <a:spcPct val="95000"/>
              </a:lnSpc>
              <a:spcAft>
                <a:spcPct val="30000"/>
              </a:spcAft>
              <a:buFont typeface="Wingdings" panose="05000000000000000000" pitchFamily="2" charset="2"/>
              <a:buNone/>
            </a:pPr>
            <a:endParaRPr lang="pt-BR" altLang="pt-BR" sz="40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D1DC5F6A-02B6-4C0E-BEB0-4FFC1530EC8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549275"/>
            <a:ext cx="4608512" cy="5327650"/>
          </a:xfrm>
        </p:spPr>
        <p:txBody>
          <a:bodyPr/>
          <a:lstStyle/>
          <a:p>
            <a:pPr marL="533400" indent="-533400" algn="ctr">
              <a:lnSpc>
                <a:spcPct val="95000"/>
              </a:lnSpc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FF"/>
                </a:solidFill>
              </a:rPr>
              <a:t>“Naquele lugar onde os anjos choravam e os demônios se regozijavam, uma alma arrependida e crente clamava por perdão!”.</a:t>
            </a:r>
            <a:endParaRPr lang="pt-BR" altLang="pt-BR" sz="4400" b="1">
              <a:solidFill>
                <a:srgbClr val="FFFFFF"/>
              </a:solidFill>
            </a:endParaRPr>
          </a:p>
          <a:p>
            <a:pPr marL="533400" indent="-533400" algn="ctr">
              <a:lnSpc>
                <a:spcPct val="95000"/>
              </a:lnSpc>
              <a:spcAft>
                <a:spcPct val="30000"/>
              </a:spcAft>
              <a:buFont typeface="Wingdings" panose="05000000000000000000" pitchFamily="2" charset="2"/>
              <a:buNone/>
            </a:pPr>
            <a:endParaRPr lang="pt-BR" altLang="pt-BR" sz="4400" b="1">
              <a:solidFill>
                <a:srgbClr val="FFFFFF"/>
              </a:solidFill>
            </a:endParaRPr>
          </a:p>
          <a:p>
            <a:pPr marL="533400" indent="-533400" algn="ctr">
              <a:lnSpc>
                <a:spcPct val="95000"/>
              </a:lnSpc>
              <a:spcAft>
                <a:spcPct val="30000"/>
              </a:spcAft>
              <a:buFont typeface="Wingdings" panose="05000000000000000000" pitchFamily="2" charset="2"/>
              <a:buNone/>
            </a:pPr>
            <a:endParaRPr lang="pt-BR" altLang="pt-BR" sz="4400" b="1">
              <a:solidFill>
                <a:srgbClr val="FFFFFF"/>
              </a:solidFill>
            </a:endParaRPr>
          </a:p>
        </p:txBody>
      </p:sp>
      <p:pic>
        <p:nvPicPr>
          <p:cNvPr id="32774" name="Picture 6" descr="Jesus e  ladrao">
            <a:extLst>
              <a:ext uri="{FF2B5EF4-FFF2-40B4-BE49-F238E27FC236}">
                <a16:creationId xmlns:a16="http://schemas.microsoft.com/office/drawing/2014/main" id="{C2A7D400-4212-4C50-B8D3-A3FA501E0381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Jesus e  ladrao">
            <a:extLst>
              <a:ext uri="{FF2B5EF4-FFF2-40B4-BE49-F238E27FC236}">
                <a16:creationId xmlns:a16="http://schemas.microsoft.com/office/drawing/2014/main" id="{79058A3E-8D7C-4966-9B85-4754671D7192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8781240E-8029-4109-AAC5-083774FB34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636838"/>
            <a:ext cx="7632700" cy="3529012"/>
          </a:xfrm>
          <a:gradFill rotWithShape="1">
            <a:gsLst>
              <a:gs pos="0">
                <a:srgbClr val="003399">
                  <a:alpha val="21001"/>
                </a:srgbClr>
              </a:gs>
              <a:gs pos="100000">
                <a:srgbClr val="003399">
                  <a:gamma/>
                  <a:shade val="46275"/>
                  <a:invGamma/>
                  <a:alpha val="63000"/>
                </a:srgbClr>
              </a:gs>
            </a:gsLst>
            <a:lin ang="5400000" scaled="1"/>
          </a:gra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“Em verdade te digo hoje, estarás comigo no paraíso.” </a:t>
            </a:r>
            <a:r>
              <a:rPr lang="pt-BR" altLang="pt-BR" sz="2400" b="1">
                <a:solidFill>
                  <a:srgbClr val="FFFFFF"/>
                </a:solidFill>
              </a:rPr>
              <a:t>Luc. 23:43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3200" b="1">
              <a:solidFill>
                <a:srgbClr val="FFFFFF"/>
              </a:solidFill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	“Um brilhante, vívido clarão penetrou a escura nuvem que parecia envolver a cruz”. </a:t>
            </a:r>
            <a:r>
              <a:rPr lang="pt-BR" altLang="pt-BR" sz="2000" b="1">
                <a:solidFill>
                  <a:srgbClr val="FFFFFF"/>
                </a:solidFill>
              </a:rPr>
              <a:t>DTN 751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219989A7-9566-45F3-8734-88C2C31AB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20713"/>
            <a:ext cx="63373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FFFF00"/>
                </a:solidFill>
              </a:rPr>
              <a:t>3. A resposta de Jesus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Jesus e  ladrao">
            <a:extLst>
              <a:ext uri="{FF2B5EF4-FFF2-40B4-BE49-F238E27FC236}">
                <a16:creationId xmlns:a16="http://schemas.microsoft.com/office/drawing/2014/main" id="{E32353FA-F09E-4E7A-A12E-42B420536AF5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6086475" y="0"/>
            <a:ext cx="3057525" cy="4076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Rectangle 3">
            <a:extLst>
              <a:ext uri="{FF2B5EF4-FFF2-40B4-BE49-F238E27FC236}">
                <a16:creationId xmlns:a16="http://schemas.microsoft.com/office/drawing/2014/main" id="{D8F558D1-949F-42CD-B352-AB325B95F2A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0075" y="260350"/>
            <a:ext cx="5564188" cy="3556000"/>
          </a:xfrm>
        </p:spPr>
        <p:txBody>
          <a:bodyPr/>
          <a:lstStyle/>
          <a:p>
            <a:pPr marL="533400" indent="-533400">
              <a:spcAft>
                <a:spcPct val="55000"/>
              </a:spcAft>
              <a:buFont typeface="Wingdings" panose="05000000000000000000" pitchFamily="2" charset="2"/>
              <a:buNone/>
              <a:tabLst>
                <a:tab pos="715963" algn="l"/>
                <a:tab pos="1071563" algn="l"/>
                <a:tab pos="1524000" algn="l"/>
              </a:tabLst>
            </a:pPr>
            <a:r>
              <a:rPr lang="pt-BR" altLang="pt-BR" sz="3200" b="1">
                <a:solidFill>
                  <a:srgbClr val="FFFF00"/>
                </a:solidFill>
              </a:rPr>
              <a:t>4. A análise do texto:</a:t>
            </a:r>
          </a:p>
          <a:p>
            <a:pPr marL="533400" indent="-533400">
              <a:spcAft>
                <a:spcPct val="55000"/>
              </a:spcAft>
              <a:buFont typeface="Wingdings" panose="05000000000000000000" pitchFamily="2" charset="2"/>
              <a:buNone/>
              <a:tabLst>
                <a:tab pos="715963" algn="l"/>
                <a:tab pos="1071563" algn="l"/>
                <a:tab pos="1524000" algn="l"/>
              </a:tabLst>
            </a:pPr>
            <a:r>
              <a:rPr lang="pt-BR" altLang="pt-BR" sz="3200" b="1">
                <a:solidFill>
                  <a:srgbClr val="FFFFFF"/>
                </a:solidFill>
              </a:rPr>
              <a:t>	</a:t>
            </a:r>
            <a:r>
              <a:rPr lang="pt-BR" altLang="pt-BR" sz="3200" b="1">
                <a:solidFill>
                  <a:srgbClr val="99FF66"/>
                </a:solidFill>
              </a:rPr>
              <a:t>a)	O advérbio “hoje”</a:t>
            </a:r>
          </a:p>
          <a:p>
            <a:pPr marL="533400" indent="-533400">
              <a:spcAft>
                <a:spcPct val="55000"/>
              </a:spcAft>
              <a:buFont typeface="Wingdings" panose="05000000000000000000" pitchFamily="2" charset="2"/>
              <a:buNone/>
              <a:tabLst>
                <a:tab pos="715963" algn="l"/>
                <a:tab pos="1071563" algn="l"/>
                <a:tab pos="1524000" algn="l"/>
              </a:tabLst>
            </a:pPr>
            <a:r>
              <a:rPr lang="pt-BR" altLang="pt-BR" sz="3200" b="1">
                <a:solidFill>
                  <a:srgbClr val="FFFFFF"/>
                </a:solidFill>
              </a:rPr>
              <a:t>			1. A expressão “que” 				antes de “hoje”não 				existe no original.</a:t>
            </a:r>
          </a:p>
          <a:p>
            <a:pPr marL="533400" indent="-533400">
              <a:spcAft>
                <a:spcPct val="55000"/>
              </a:spcAft>
              <a:buFont typeface="Wingdings" panose="05000000000000000000" pitchFamily="2" charset="2"/>
              <a:buNone/>
              <a:tabLst>
                <a:tab pos="715963" algn="l"/>
                <a:tab pos="1071563" algn="l"/>
                <a:tab pos="1524000" algn="l"/>
              </a:tabLst>
            </a:pPr>
            <a:r>
              <a:rPr lang="pt-BR" altLang="pt-BR" sz="3200" b="1">
                <a:solidFill>
                  <a:srgbClr val="FFFFFF"/>
                </a:solidFill>
              </a:rPr>
              <a:t>				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B73624C3-1935-4B55-898A-880C85E9F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4251325"/>
            <a:ext cx="8061325" cy="182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715963" algn="l"/>
                <a:tab pos="1071563" algn="l"/>
                <a:tab pos="1524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52500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715963" algn="l"/>
                <a:tab pos="1071563" algn="l"/>
                <a:tab pos="15240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52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715963" algn="l"/>
                <a:tab pos="1071563" algn="l"/>
                <a:tab pos="1524000" algn="l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715963" algn="l"/>
                <a:tab pos="1071563" algn="l"/>
                <a:tab pos="152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715963" algn="l"/>
                <a:tab pos="1071563" algn="l"/>
                <a:tab pos="152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715963" algn="l"/>
                <a:tab pos="1071563" algn="l"/>
                <a:tab pos="152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715963" algn="l"/>
                <a:tab pos="1071563" algn="l"/>
                <a:tab pos="152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715963" algn="l"/>
                <a:tab pos="1071563" algn="l"/>
                <a:tab pos="152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715963" algn="l"/>
                <a:tab pos="1071563" algn="l"/>
                <a:tab pos="1524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		2. O advérbio “hoje” na verdade 				deve 	modificar a expressão 			“te digo” e não o verbo “estarás”.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  <p:bldP spid="1946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 descr="Jesus e  ladrao">
            <a:extLst>
              <a:ext uri="{FF2B5EF4-FFF2-40B4-BE49-F238E27FC236}">
                <a16:creationId xmlns:a16="http://schemas.microsoft.com/office/drawing/2014/main" id="{A73F93E1-B88E-4B59-9E9A-EFECBE091153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794" name="Rectangle 2">
            <a:extLst>
              <a:ext uri="{FF2B5EF4-FFF2-40B4-BE49-F238E27FC236}">
                <a16:creationId xmlns:a16="http://schemas.microsoft.com/office/drawing/2014/main" id="{8B4EF83B-C102-4CA7-BF95-D204B8CA061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665163"/>
            <a:ext cx="5472112" cy="5356225"/>
          </a:xfrm>
        </p:spPr>
        <p:txBody>
          <a:bodyPr/>
          <a:lstStyle/>
          <a:p>
            <a:pPr marL="533400" indent="-533400">
              <a:spcAft>
                <a:spcPct val="40000"/>
              </a:spcAft>
              <a:buFont typeface="Wingdings" panose="05000000000000000000" pitchFamily="2" charset="2"/>
              <a:buNone/>
              <a:tabLst>
                <a:tab pos="1071563" algn="l"/>
              </a:tabLst>
            </a:pPr>
            <a:r>
              <a:rPr lang="pt-BR" altLang="pt-BR" sz="3500">
                <a:solidFill>
                  <a:srgbClr val="FFFFFF"/>
                </a:solidFill>
              </a:rPr>
              <a:t>	3. Esta interpretação está de acordo com outras passagens da escritura </a:t>
            </a:r>
            <a:r>
              <a:rPr lang="pt-BR" altLang="pt-BR" sz="2300">
                <a:solidFill>
                  <a:srgbClr val="FFFFFF"/>
                </a:solidFill>
              </a:rPr>
              <a:t>(João 20:17).</a:t>
            </a:r>
            <a:r>
              <a:rPr lang="pt-BR" altLang="pt-BR" sz="3500">
                <a:solidFill>
                  <a:srgbClr val="FFFFFF"/>
                </a:solidFill>
              </a:rPr>
              <a:t> Os justos herdarão o reino de Deus somente por ocasião da segunda vinda de Cristo. </a:t>
            </a:r>
            <a:r>
              <a:rPr lang="pt-BR" altLang="pt-BR" sz="2300">
                <a:solidFill>
                  <a:srgbClr val="FFFFFF"/>
                </a:solidFill>
              </a:rPr>
              <a:t>(Mat. 16:27; 25:31 e 34; Apoc. 	22:12; etc).</a:t>
            </a:r>
          </a:p>
        </p:txBody>
      </p:sp>
    </p:spTree>
  </p:cSld>
  <p:clrMapOvr>
    <a:masterClrMapping/>
  </p:clrMapOvr>
  <p:transition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E56CB01-D15A-4265-B855-C7F97BBA3E5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268413"/>
            <a:ext cx="5400675" cy="50419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533400" indent="-533400">
              <a:tabLst>
                <a:tab pos="1071563" algn="l"/>
              </a:tabLst>
            </a:pPr>
            <a:r>
              <a:rPr lang="pt-BR" altLang="pt-BR" sz="3600">
                <a:solidFill>
                  <a:srgbClr val="FFFFFF"/>
                </a:solidFill>
              </a:rPr>
              <a:t>O verbo grego que Ele usou foi </a:t>
            </a:r>
            <a:r>
              <a:rPr lang="pt-BR" altLang="pt-BR" sz="3600" u="sng">
                <a:solidFill>
                  <a:srgbClr val="FFFF00"/>
                </a:solidFill>
              </a:rPr>
              <a:t>Erchomai</a:t>
            </a:r>
            <a:r>
              <a:rPr lang="pt-BR" altLang="pt-BR" sz="3600">
                <a:solidFill>
                  <a:srgbClr val="FFFFFF"/>
                </a:solidFill>
              </a:rPr>
              <a:t>, que significa simplesmente </a:t>
            </a:r>
            <a:r>
              <a:rPr lang="pt-BR" altLang="pt-BR" sz="3600">
                <a:solidFill>
                  <a:srgbClr val="FFFF00"/>
                </a:solidFill>
              </a:rPr>
              <a:t>“vir”;</a:t>
            </a:r>
            <a:r>
              <a:rPr lang="pt-BR" altLang="pt-BR" sz="3600">
                <a:solidFill>
                  <a:srgbClr val="FFFFFF"/>
                </a:solidFill>
              </a:rPr>
              <a:t> se Ele quisesse dizer “entrar”, provavelmente teria usado o verbo eiserchomai.</a:t>
            </a:r>
          </a:p>
        </p:txBody>
      </p:sp>
      <p:pic>
        <p:nvPicPr>
          <p:cNvPr id="25603" name="Picture 3" descr="Jesus e  ladrao">
            <a:extLst>
              <a:ext uri="{FF2B5EF4-FFF2-40B4-BE49-F238E27FC236}">
                <a16:creationId xmlns:a16="http://schemas.microsoft.com/office/drawing/2014/main" id="{B1A9C11F-6687-4461-9BFD-6EECA20B910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6" name="Rectangle 6">
            <a:extLst>
              <a:ext uri="{FF2B5EF4-FFF2-40B4-BE49-F238E27FC236}">
                <a16:creationId xmlns:a16="http://schemas.microsoft.com/office/drawing/2014/main" id="{85F8CE63-8EC5-4C47-B223-8222AAB53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33375"/>
            <a:ext cx="3744913" cy="7191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1071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52500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1071563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52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1071563" algn="l"/>
              </a:tabLs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071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071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071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071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071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071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99FF66"/>
                </a:solidFill>
              </a:rPr>
              <a:t>b)	 O verbo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F647CE7-4321-4CF6-8913-37AC760CB77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6525" y="0"/>
            <a:ext cx="5616575" cy="65246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533400" indent="-533400">
              <a:spcBef>
                <a:spcPct val="0"/>
              </a:spcBef>
              <a:buFont typeface="Wingdings" panose="05000000000000000000" pitchFamily="2" charset="2"/>
              <a:buNone/>
              <a:tabLst>
                <a:tab pos="1071563" algn="l"/>
              </a:tabLst>
            </a:pPr>
            <a:endParaRPr lang="pt-BR" altLang="pt-BR" sz="3600">
              <a:solidFill>
                <a:srgbClr val="FFFFFF"/>
              </a:solidFill>
            </a:endParaRPr>
          </a:p>
          <a:p>
            <a:pPr marL="533400" indent="-533400">
              <a:spcBef>
                <a:spcPct val="0"/>
              </a:spcBef>
              <a:tabLst>
                <a:tab pos="1071563" algn="l"/>
              </a:tabLst>
            </a:pPr>
            <a:r>
              <a:rPr lang="pt-BR" altLang="pt-BR" sz="3600">
                <a:solidFill>
                  <a:srgbClr val="FFFFFF"/>
                </a:solidFill>
              </a:rPr>
              <a:t>Assim o “bom ladrão” estava olhando para o futuro. Jesus lhe respondeu: “Em verdade te digo hoje”, ou seja, </a:t>
            </a:r>
            <a:r>
              <a:rPr lang="pt-BR" altLang="pt-BR" sz="3600" u="sng">
                <a:solidFill>
                  <a:srgbClr val="FFFF00"/>
                </a:solidFill>
              </a:rPr>
              <a:t>neste dia</a:t>
            </a:r>
            <a:r>
              <a:rPr lang="pt-BR" altLang="pt-BR" sz="3600">
                <a:solidFill>
                  <a:srgbClr val="FFFF00"/>
                </a:solidFill>
              </a:rPr>
              <a:t>;</a:t>
            </a:r>
            <a:r>
              <a:rPr lang="pt-BR" altLang="pt-BR" sz="3600">
                <a:solidFill>
                  <a:srgbClr val="FFFFFF"/>
                </a:solidFill>
              </a:rPr>
              <a:t> neste dia de aparente derrota e fracasso, Eu lhe garanto: “Estarás comigo no paraíso”.</a:t>
            </a:r>
          </a:p>
        </p:txBody>
      </p:sp>
      <p:pic>
        <p:nvPicPr>
          <p:cNvPr id="51203" name="Picture 3" descr="Jesus e  ladrao">
            <a:extLst>
              <a:ext uri="{FF2B5EF4-FFF2-40B4-BE49-F238E27FC236}">
                <a16:creationId xmlns:a16="http://schemas.microsoft.com/office/drawing/2014/main" id="{DEA56E01-1016-4C43-A1DE-79BAF1FB910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Jesus e  ladrao">
            <a:extLst>
              <a:ext uri="{FF2B5EF4-FFF2-40B4-BE49-F238E27FC236}">
                <a16:creationId xmlns:a16="http://schemas.microsoft.com/office/drawing/2014/main" id="{3FC5546E-FBAD-4503-BFCA-03F241A73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 bwMode="auto">
          <a:xfrm>
            <a:off x="0" y="0"/>
            <a:ext cx="56991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396006B6-E435-4A6D-8FED-028E0FC632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2736850" cy="719137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pt-BR" altLang="pt-BR" sz="3600">
                <a:solidFill>
                  <a:srgbClr val="FFFFFF"/>
                </a:solidFill>
                <a:latin typeface="Arial Black" panose="020B0A04020102020204" pitchFamily="34" charset="0"/>
              </a:rPr>
              <a:t>TEMA 6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BDEF4B-0954-43DE-B382-AF69AD2AAE0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24525" y="620713"/>
            <a:ext cx="3241675" cy="5735637"/>
          </a:xfrm>
        </p:spPr>
        <p:txBody>
          <a:bodyPr/>
          <a:lstStyle/>
          <a:p>
            <a:r>
              <a:rPr lang="pt-BR" alt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anose="03040602040607080904" pitchFamily="66" charset="0"/>
              </a:rPr>
              <a:t>“Jesus lhe disse: Em verdade te digo               hoje, estarás comigo no paraíso.”</a:t>
            </a:r>
            <a:r>
              <a:rPr lang="pt-BR" altLang="pt-BR" sz="5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anose="03040602040607080904" pitchFamily="66" charset="0"/>
              </a:rPr>
              <a:t> </a:t>
            </a:r>
            <a:r>
              <a:rPr lang="pt-BR" alt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anose="03040602040607080904" pitchFamily="66" charset="0"/>
              </a:rPr>
              <a:t>Luc. 23:43</a:t>
            </a:r>
          </a:p>
        </p:txBody>
      </p:sp>
      <p:sp>
        <p:nvSpPr>
          <p:cNvPr id="2057" name="WordArt 9">
            <a:extLst>
              <a:ext uri="{FF2B5EF4-FFF2-40B4-BE49-F238E27FC236}">
                <a16:creationId xmlns:a16="http://schemas.microsoft.com/office/drawing/2014/main" id="{9D89A4FC-AEEA-4245-A0BF-FEF788D852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9388" y="4743450"/>
            <a:ext cx="5221287" cy="16017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“ESTARÁS COMIGO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NO PARAÍSO"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  <p:bldP spid="20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Jesus e  ladrao">
            <a:extLst>
              <a:ext uri="{FF2B5EF4-FFF2-40B4-BE49-F238E27FC236}">
                <a16:creationId xmlns:a16="http://schemas.microsoft.com/office/drawing/2014/main" id="{A2479BFD-714E-4071-B4B1-5283ADF7D242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:a16="http://schemas.microsoft.com/office/drawing/2014/main" id="{F96BD491-6AC1-45AB-BC51-3EE7711A9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5184775" cy="1493838"/>
          </a:xfrm>
        </p:spPr>
        <p:txBody>
          <a:bodyPr/>
          <a:lstStyle/>
          <a:p>
            <a:pPr defTabSz="1082675"/>
            <a:r>
              <a:rPr lang="pt-BR" altLang="pt-BR" sz="5000">
                <a:solidFill>
                  <a:srgbClr val="FFFF00"/>
                </a:solidFill>
                <a:latin typeface="Arial Black" panose="020B0A04020102020204" pitchFamily="34" charset="0"/>
              </a:rPr>
              <a:t>III. Promessa 	de Glória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402AF6B-600C-4746-8065-AD12885B0CF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437063"/>
            <a:ext cx="8424862" cy="2259012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441325" indent="-441325">
              <a:spcAft>
                <a:spcPct val="30000"/>
              </a:spcAft>
            </a:pPr>
            <a:r>
              <a:rPr lang="pt-BR" altLang="pt-BR" sz="3400">
                <a:solidFill>
                  <a:srgbClr val="FFFFFF"/>
                </a:solidFill>
              </a:rPr>
              <a:t>A promessa de Jesus trouxe à luz o tema da  Sua  </a:t>
            </a:r>
            <a:r>
              <a:rPr lang="pt-BR" altLang="pt-BR" sz="3400" u="sng">
                <a:solidFill>
                  <a:srgbClr val="FFFF00"/>
                </a:solidFill>
              </a:rPr>
              <a:t>segunda vinda</a:t>
            </a:r>
            <a:r>
              <a:rPr lang="pt-BR" altLang="pt-BR" sz="3400">
                <a:solidFill>
                  <a:srgbClr val="FFFFFF"/>
                </a:solidFill>
              </a:rPr>
              <a:t> e a conseqüente </a:t>
            </a:r>
            <a:r>
              <a:rPr lang="pt-BR" altLang="pt-BR" sz="3400" u="sng">
                <a:solidFill>
                  <a:srgbClr val="FFFF00"/>
                </a:solidFill>
              </a:rPr>
              <a:t>glorificação</a:t>
            </a:r>
            <a:r>
              <a:rPr lang="pt-BR" altLang="pt-BR" sz="3400">
                <a:solidFill>
                  <a:srgbClr val="FFFFFF"/>
                </a:solidFill>
              </a:rPr>
              <a:t> de todos aqueles que O aguardam.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8967FD77-3753-48EB-AC74-6671B1FAD60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60350"/>
            <a:ext cx="5329237" cy="4321175"/>
          </a:xfrm>
        </p:spPr>
        <p:txBody>
          <a:bodyPr/>
          <a:lstStyle/>
          <a:p>
            <a:pPr marL="441325" indent="-441325">
              <a:spcAft>
                <a:spcPct val="30000"/>
              </a:spcAft>
            </a:pPr>
            <a:r>
              <a:rPr lang="pt-BR" altLang="pt-BR" sz="3400">
                <a:solidFill>
                  <a:srgbClr val="FFFFFF"/>
                </a:solidFill>
              </a:rPr>
              <a:t>Glória é o resumo dos atributos morais e pessoais de Deus. Atributos estes que descrevem a imagem de Deus implantada no homem, no momento da criação </a:t>
            </a:r>
            <a:r>
              <a:rPr lang="pt-BR" altLang="pt-BR" sz="2000">
                <a:solidFill>
                  <a:srgbClr val="FFFFFF"/>
                </a:solidFill>
              </a:rPr>
              <a:t>(Gen. 1:26).</a:t>
            </a:r>
            <a:r>
              <a:rPr lang="pt-BR" altLang="pt-BR" sz="260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54277" name="Picture 5" descr="Jesus e  ladrao">
            <a:extLst>
              <a:ext uri="{FF2B5EF4-FFF2-40B4-BE49-F238E27FC236}">
                <a16:creationId xmlns:a16="http://schemas.microsoft.com/office/drawing/2014/main" id="{AB43E2D2-0843-4D5F-8B63-85B528307632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4280" name="Rectangle 8">
            <a:extLst>
              <a:ext uri="{FF2B5EF4-FFF2-40B4-BE49-F238E27FC236}">
                <a16:creationId xmlns:a16="http://schemas.microsoft.com/office/drawing/2014/main" id="{05A90BD8-9251-4C87-8A01-3ECEF1D26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941888"/>
            <a:ext cx="835183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pt-BR" altLang="pt-BR" sz="3400">
                <a:solidFill>
                  <a:srgbClr val="FFFFFF"/>
                </a:solidFill>
              </a:rPr>
              <a:t>O homem foi feito à imagem de Deus “tanto na aparência exterior como no caráter”. </a:t>
            </a:r>
            <a:r>
              <a:rPr lang="pt-BR" altLang="pt-BR" sz="2000">
                <a:solidFill>
                  <a:srgbClr val="FFFFFF"/>
                </a:solidFill>
              </a:rPr>
              <a:t>(PP, 45).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BB445AC4-E5F9-4CDE-A9DE-BBAA294C315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549275"/>
            <a:ext cx="5329238" cy="3887788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pt-BR" altLang="pt-BR" sz="3600">
                <a:solidFill>
                  <a:srgbClr val="FFFFFF"/>
                </a:solidFill>
              </a:rPr>
              <a:t>“O propósito de Deus era repovoar o céu com a família humana, se houvesse demonstrado obediência a cada palavra divina”. </a:t>
            </a:r>
            <a:r>
              <a:rPr lang="pt-BR" altLang="pt-BR" sz="2000">
                <a:solidFill>
                  <a:srgbClr val="FFFFFF"/>
                </a:solidFill>
              </a:rPr>
              <a:t>(S.D.A. Bible Comentary, vol. 1, 1.082).</a:t>
            </a:r>
          </a:p>
          <a:p>
            <a:pPr marL="0" indent="0" algn="ctr">
              <a:spcAft>
                <a:spcPct val="35000"/>
              </a:spcAft>
              <a:buFont typeface="Wingdings" panose="05000000000000000000" pitchFamily="2" charset="2"/>
              <a:buNone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1607B12-B819-44A5-9D82-C08093410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157788"/>
            <a:ext cx="8569325" cy="11525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pt-BR" altLang="pt-BR" sz="3600">
                <a:solidFill>
                  <a:srgbClr val="FFFFFF"/>
                </a:solidFill>
              </a:rPr>
              <a:t>“Adão e toda a sua descendência perdeu esse santo privilégio”. </a:t>
            </a:r>
          </a:p>
        </p:txBody>
      </p:sp>
      <p:pic>
        <p:nvPicPr>
          <p:cNvPr id="21509" name="Picture 5" descr="Jesus e  ladrao">
            <a:extLst>
              <a:ext uri="{FF2B5EF4-FFF2-40B4-BE49-F238E27FC236}">
                <a16:creationId xmlns:a16="http://schemas.microsoft.com/office/drawing/2014/main" id="{E9FE4B8F-93AF-4EE2-9F87-229FAE06A051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E4E4E96-6D81-494C-BD36-D256F4403E9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692150"/>
            <a:ext cx="5472113" cy="56165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Aft>
                <a:spcPct val="35000"/>
              </a:spcAft>
              <a:buFont typeface="Wingdings" panose="05000000000000000000" pitchFamily="2" charset="2"/>
              <a:buNone/>
            </a:pPr>
            <a:r>
              <a:rPr lang="pt-BR" altLang="pt-BR" sz="4000">
                <a:solidFill>
                  <a:srgbClr val="FFFFFF"/>
                </a:solidFill>
              </a:rPr>
              <a:t>“Todos pecaram”, diz Paulo, “e carecem da glória de Deus”. </a:t>
            </a:r>
            <a:r>
              <a:rPr lang="pt-BR" altLang="pt-BR" sz="2400">
                <a:solidFill>
                  <a:srgbClr val="FFFFFF"/>
                </a:solidFill>
              </a:rPr>
              <a:t>(Rom. 3:23).</a:t>
            </a:r>
            <a:r>
              <a:rPr lang="pt-BR" altLang="pt-BR" sz="4000">
                <a:solidFill>
                  <a:srgbClr val="FFFFFF"/>
                </a:solidFill>
              </a:rPr>
              <a:t> A imagem divina, tanto externa quanto interna, que o homem possuía foi de todo arruinada pelo pecado. </a:t>
            </a:r>
          </a:p>
        </p:txBody>
      </p:sp>
      <p:pic>
        <p:nvPicPr>
          <p:cNvPr id="57347" name="Picture 3" descr="Jesus e  ladrao">
            <a:extLst>
              <a:ext uri="{FF2B5EF4-FFF2-40B4-BE49-F238E27FC236}">
                <a16:creationId xmlns:a16="http://schemas.microsoft.com/office/drawing/2014/main" id="{678DBB12-AB14-44FA-8D82-1A00DBCA938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F58294A-C85D-4A66-9764-FC527A9D9B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692150"/>
            <a:ext cx="4249737" cy="3455988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3600">
                <a:solidFill>
                  <a:srgbClr val="FFFFFF"/>
                </a:solidFill>
              </a:rPr>
              <a:t>A obra de Jesus, através do plano da redenção consiste em “restaurar no homem a imagem de Deus”.</a:t>
            </a:r>
          </a:p>
          <a:p>
            <a:pPr marL="0" indent="0" algn="ctr">
              <a:spcAft>
                <a:spcPct val="30000"/>
              </a:spcAft>
              <a:buFont typeface="Wingdings" panose="05000000000000000000" pitchFamily="2" charset="2"/>
              <a:buNone/>
            </a:pPr>
            <a:endParaRPr lang="pt-BR" altLang="pt-BR" sz="3600">
              <a:solidFill>
                <a:srgbClr val="FFFFFF"/>
              </a:solidFill>
            </a:endParaRPr>
          </a:p>
        </p:txBody>
      </p:sp>
      <p:pic>
        <p:nvPicPr>
          <p:cNvPr id="34819" name="Picture 3" descr="Jesus e  ladrao">
            <a:extLst>
              <a:ext uri="{FF2B5EF4-FFF2-40B4-BE49-F238E27FC236}">
                <a16:creationId xmlns:a16="http://schemas.microsoft.com/office/drawing/2014/main" id="{60510FD6-7F30-42EE-A85E-E347C211DD49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22" name="Rectangle 6">
            <a:extLst>
              <a:ext uri="{FF2B5EF4-FFF2-40B4-BE49-F238E27FC236}">
                <a16:creationId xmlns:a16="http://schemas.microsoft.com/office/drawing/2014/main" id="{11CCFCB1-8981-477B-A26A-321D74C63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4752975"/>
            <a:ext cx="8629650" cy="1936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3200">
                <a:solidFill>
                  <a:srgbClr val="FFFFFF"/>
                </a:solidFill>
              </a:rPr>
              <a:t>E é a glorificação que tornará isso possível, por ocasião da segunda vinda de Cristo. A imagem perfeita do Criador será restaurada. </a:t>
            </a:r>
            <a:r>
              <a:rPr lang="pt-BR" altLang="pt-BR">
                <a:solidFill>
                  <a:srgbClr val="FFFFFF"/>
                </a:solidFill>
              </a:rPr>
              <a:t>(Rom. 8:29).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3" descr="Jesus e  ladrao">
            <a:extLst>
              <a:ext uri="{FF2B5EF4-FFF2-40B4-BE49-F238E27FC236}">
                <a16:creationId xmlns:a16="http://schemas.microsoft.com/office/drawing/2014/main" id="{3EAFB816-BC28-4E03-BAD0-F37D5E7649D2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5745163" y="0"/>
            <a:ext cx="3398837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42" name="Rectangle 2">
            <a:extLst>
              <a:ext uri="{FF2B5EF4-FFF2-40B4-BE49-F238E27FC236}">
                <a16:creationId xmlns:a16="http://schemas.microsoft.com/office/drawing/2014/main" id="{7DCBCAB2-FE15-462C-A9C7-37056A3C668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60350"/>
            <a:ext cx="5473700" cy="5976938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4000">
                <a:solidFill>
                  <a:srgbClr val="FFFFFF"/>
                </a:solidFill>
              </a:rPr>
              <a:t>“Os últimos traços da maldição do pecado serão removidos, e os fiéis de Cristo aparecerão ‘na beleza do Senhor nosso Deus’, refletindo no espírito, alma e corpo, a </a:t>
            </a:r>
            <a:r>
              <a:rPr lang="pt-BR" altLang="pt-BR" sz="4000">
                <a:solidFill>
                  <a:srgbClr val="FFFF00"/>
                </a:solidFill>
              </a:rPr>
              <a:t>imagem perfeita de seu Senhor”.</a:t>
            </a:r>
            <a:r>
              <a:rPr lang="pt-BR" altLang="pt-BR" sz="4000">
                <a:solidFill>
                  <a:srgbClr val="FFFFFF"/>
                </a:solidFill>
              </a:rPr>
              <a:t> </a:t>
            </a:r>
            <a:r>
              <a:rPr lang="pt-BR" altLang="pt-BR" sz="2000">
                <a:solidFill>
                  <a:srgbClr val="FFFFFF"/>
                </a:solidFill>
              </a:rPr>
              <a:t>(GC, 645).</a:t>
            </a:r>
          </a:p>
        </p:txBody>
      </p:sp>
    </p:spTree>
  </p:cSld>
  <p:clrMapOvr>
    <a:masterClrMapping/>
  </p:clrMapOvr>
  <p:transition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68E55A6-EC34-495F-9774-99A1F3BA5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8263" y="908050"/>
            <a:ext cx="3563937" cy="1492250"/>
          </a:xfrm>
        </p:spPr>
        <p:txBody>
          <a:bodyPr/>
          <a:lstStyle/>
          <a:p>
            <a:r>
              <a:rPr lang="pt-BR" altLang="pt-BR" sz="5600" b="1">
                <a:solidFill>
                  <a:srgbClr val="FFFF00"/>
                </a:solidFill>
              </a:rPr>
              <a:t>Conclusão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E0B6E8C-45D5-4BE9-9083-B71632F3BF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292600"/>
            <a:ext cx="8137525" cy="20161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solidFill>
                  <a:srgbClr val="FFFFFF"/>
                </a:solidFill>
              </a:rPr>
              <a:t>O encontro dos dois Adões!!</a:t>
            </a:r>
          </a:p>
        </p:txBody>
      </p:sp>
      <p:pic>
        <p:nvPicPr>
          <p:cNvPr id="22532" name="Picture 4" descr="vinde benditos">
            <a:extLst>
              <a:ext uri="{FF2B5EF4-FFF2-40B4-BE49-F238E27FC236}">
                <a16:creationId xmlns:a16="http://schemas.microsoft.com/office/drawing/2014/main" id="{FEDB0B4C-BD61-4CFC-8214-360F86C4FF83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003800" cy="3752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9" name="Picture 7" descr="vinde benditos">
            <a:extLst>
              <a:ext uri="{FF2B5EF4-FFF2-40B4-BE49-F238E27FC236}">
                <a16:creationId xmlns:a16="http://schemas.microsoft.com/office/drawing/2014/main" id="{C25484C2-0A28-4EA3-AB39-149AEAAE5940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4" name="Rectangle 2">
            <a:extLst>
              <a:ext uri="{FF2B5EF4-FFF2-40B4-BE49-F238E27FC236}">
                <a16:creationId xmlns:a16="http://schemas.microsoft.com/office/drawing/2014/main" id="{FAAABFBA-74F6-488B-AEF7-A4BE65CC7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84888" y="404813"/>
            <a:ext cx="2289175" cy="1016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pt-BR" altLang="pt-BR" sz="6200" b="1">
                <a:solidFill>
                  <a:schemeClr val="hlink"/>
                </a:solidFill>
              </a:rPr>
              <a:t>Apelo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3593A77-46FC-448F-A4B3-39F73F73C1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581525"/>
            <a:ext cx="8497888" cy="1970088"/>
          </a:xfrm>
          <a:gradFill rotWithShape="1">
            <a:gsLst>
              <a:gs pos="0">
                <a:srgbClr val="003399">
                  <a:alpha val="50999"/>
                </a:srgbClr>
              </a:gs>
              <a:gs pos="100000">
                <a:srgbClr val="003399">
                  <a:gamma/>
                  <a:shade val="89020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00"/>
                </a:solidFill>
              </a:rPr>
              <a:t>Venha a Jesus com fé e diga: “Senhor, lembra-Te de mim, quando vieres no Teu reino”.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uiExpand="1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vinde benditos">
            <a:extLst>
              <a:ext uri="{FF2B5EF4-FFF2-40B4-BE49-F238E27FC236}">
                <a16:creationId xmlns:a16="http://schemas.microsoft.com/office/drawing/2014/main" id="{0AABC787-0982-46F7-B852-AD33DD8820E5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3492" name="Rectangle 4">
            <a:extLst>
              <a:ext uri="{FF2B5EF4-FFF2-40B4-BE49-F238E27FC236}">
                <a16:creationId xmlns:a16="http://schemas.microsoft.com/office/drawing/2014/main" id="{8426E218-6C39-4CB6-88D5-7B5C2C104E6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941888"/>
            <a:ext cx="8351838" cy="1728787"/>
          </a:xfrm>
          <a:gradFill rotWithShape="1">
            <a:gsLst>
              <a:gs pos="0">
                <a:srgbClr val="003399">
                  <a:alpha val="52000"/>
                </a:srgbClr>
              </a:gs>
              <a:gs pos="100000">
                <a:srgbClr val="003399">
                  <a:gamma/>
                  <a:tint val="92157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00"/>
                </a:solidFill>
              </a:rPr>
              <a:t>Ouça as palavras de Jesus: “Em verdade te digo hoje, estarás comigo no paraíso”. </a:t>
            </a:r>
          </a:p>
        </p:txBody>
      </p: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Jesus e  ladrao">
            <a:extLst>
              <a:ext uri="{FF2B5EF4-FFF2-40B4-BE49-F238E27FC236}">
                <a16:creationId xmlns:a16="http://schemas.microsoft.com/office/drawing/2014/main" id="{0F1C713D-003A-4B05-99DC-9BA40495DC5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0"/>
          <a:stretch>
            <a:fillRect/>
          </a:stretch>
        </p:blipFill>
        <p:spPr>
          <a:xfrm>
            <a:off x="6410325" y="0"/>
            <a:ext cx="2733675" cy="285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4" name="Rectangle 2">
            <a:extLst>
              <a:ext uri="{FF2B5EF4-FFF2-40B4-BE49-F238E27FC236}">
                <a16:creationId xmlns:a16="http://schemas.microsoft.com/office/drawing/2014/main" id="{14FEB74D-EE15-426F-A060-60A79AA98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7400" b="1">
                <a:solidFill>
                  <a:srgbClr val="FFFF00"/>
                </a:solidFill>
              </a:rPr>
              <a:t>Introdução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AC97270-528D-4C9D-8251-83A6A6481C8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557338"/>
            <a:ext cx="5616575" cy="251936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0" indent="0" algn="just">
              <a:lnSpc>
                <a:spcPct val="120000"/>
              </a:lnSpc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rgbClr val="FFFFFF"/>
                </a:solidFill>
              </a:rPr>
              <a:t>A esperança da volta de Jesus dá sentido à vida cristã. Sem ela não há razão de ser do cristianismo.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9DFE5FDD-0340-4341-A056-DD904D9F8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437063"/>
            <a:ext cx="7848600" cy="18938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10000"/>
              </a:lnSpc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FF"/>
                </a:solidFill>
              </a:rPr>
              <a:t>Há uma íntima relação entre </a:t>
            </a:r>
            <a:r>
              <a:rPr lang="pt-BR" altLang="pt-BR" sz="3200" b="1">
                <a:solidFill>
                  <a:srgbClr val="FFFF00"/>
                </a:solidFill>
              </a:rPr>
              <a:t>a doutrina da segunda vinda e o plano da salvação.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3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7" name="Picture 11" descr="Figura53">
            <a:extLst>
              <a:ext uri="{FF2B5EF4-FFF2-40B4-BE49-F238E27FC236}">
                <a16:creationId xmlns:a16="http://schemas.microsoft.com/office/drawing/2014/main" id="{40D30395-6882-4F95-B7BC-A6E129965384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948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8" name="Rectangle 2">
            <a:extLst>
              <a:ext uri="{FF2B5EF4-FFF2-40B4-BE49-F238E27FC236}">
                <a16:creationId xmlns:a16="http://schemas.microsoft.com/office/drawing/2014/main" id="{9E6AD717-D07C-422B-A870-9B8E6B4EC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3716338"/>
            <a:ext cx="6624638" cy="87153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pt-BR" altLang="pt-BR" sz="6800">
                <a:solidFill>
                  <a:srgbClr val="FFFF00"/>
                </a:solidFill>
                <a:latin typeface="Arial Black" panose="020B0A04020102020204" pitchFamily="34" charset="0"/>
              </a:rPr>
              <a:t>I. Três cruzes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Figura53">
            <a:extLst>
              <a:ext uri="{FF2B5EF4-FFF2-40B4-BE49-F238E27FC236}">
                <a16:creationId xmlns:a16="http://schemas.microsoft.com/office/drawing/2014/main" id="{753687C7-53BD-40CD-9731-A00607D0EEAF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18063" y="-14288"/>
            <a:ext cx="4356100" cy="3309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2" name="Rectangle 4">
            <a:extLst>
              <a:ext uri="{FF2B5EF4-FFF2-40B4-BE49-F238E27FC236}">
                <a16:creationId xmlns:a16="http://schemas.microsoft.com/office/drawing/2014/main" id="{A95D309F-4641-4B25-B8A6-3EFB5EB63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04813"/>
            <a:ext cx="4537075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1325" indent="-441325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  <a:buClr>
                <a:srgbClr val="91F39A"/>
              </a:buClr>
              <a:buFont typeface="Wingdings" panose="05000000000000000000" pitchFamily="2" charset="2"/>
              <a:buChar char="Ø"/>
            </a:pPr>
            <a:r>
              <a:rPr lang="pt-BR" altLang="pt-BR" sz="3600" b="1">
                <a:solidFill>
                  <a:srgbClr val="FFFF00"/>
                </a:solidFill>
              </a:rPr>
              <a:t>Eram três cruzes e nelas três homens, sofrendo toda humilhação e toda a dor.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14044B29-45D9-4A4C-9BB9-32D4208CD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" y="4262438"/>
            <a:ext cx="8510588" cy="213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1325" indent="-441325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  <a:buClr>
                <a:srgbClr val="91F39A"/>
              </a:buClr>
              <a:buFont typeface="Wingdings" panose="05000000000000000000" pitchFamily="2" charset="2"/>
              <a:buChar char="Ø"/>
            </a:pPr>
            <a:r>
              <a:rPr lang="pt-BR" altLang="pt-BR" sz="3600" b="1">
                <a:solidFill>
                  <a:srgbClr val="FFFF00"/>
                </a:solidFill>
              </a:rPr>
              <a:t>A crucificação representa a mais dolorosa, a mais cruel e humilhante forma de execução que havia.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Figura53">
            <a:extLst>
              <a:ext uri="{FF2B5EF4-FFF2-40B4-BE49-F238E27FC236}">
                <a16:creationId xmlns:a16="http://schemas.microsoft.com/office/drawing/2014/main" id="{0F5D8A39-88F1-48C8-A10D-5D4693C849B1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0"/>
            <a:ext cx="4787900" cy="3638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6" name="Rectangle 4">
            <a:extLst>
              <a:ext uri="{FF2B5EF4-FFF2-40B4-BE49-F238E27FC236}">
                <a16:creationId xmlns:a16="http://schemas.microsoft.com/office/drawing/2014/main" id="{857AE60F-5EC2-4838-9A8A-EDBD63D73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3" y="214313"/>
            <a:ext cx="4044950" cy="487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1325" indent="-441325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  <a:buClr>
                <a:srgbClr val="91F39A"/>
              </a:buClr>
              <a:buFont typeface="Wingdings" panose="05000000000000000000" pitchFamily="2" charset="2"/>
              <a:buChar char="Ø"/>
            </a:pPr>
            <a:r>
              <a:rPr lang="pt-BR" altLang="pt-BR" sz="3600" b="1">
                <a:solidFill>
                  <a:srgbClr val="FFFF00"/>
                </a:solidFill>
              </a:rPr>
              <a:t>Os romanos a empregavam para executar escravos rebeldes, prisioneiros de guerra e os piores tipos de criminosos. </a:t>
            </a:r>
            <a:endParaRPr lang="pt-BR" altLang="pt-BR" sz="4000" b="1">
              <a:solidFill>
                <a:srgbClr val="FFFF00"/>
              </a:solidFill>
            </a:endParaRP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A93373A4-F1EA-4E38-B266-EA7178F35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5548313"/>
            <a:ext cx="62547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1325" indent="-441325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16013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93938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54325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115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687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259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83125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  <a:buClr>
                <a:srgbClr val="91F39A"/>
              </a:buClr>
              <a:buFont typeface="Wingdings" panose="05000000000000000000" pitchFamily="2" charset="2"/>
              <a:buChar char="Ø"/>
            </a:pPr>
            <a:r>
              <a:rPr lang="pt-BR" altLang="pt-BR" sz="3600" b="1">
                <a:solidFill>
                  <a:srgbClr val="FFFF00"/>
                </a:solidFill>
              </a:rPr>
              <a:t>Seguia a seguinte ordem:</a:t>
            </a:r>
            <a:endParaRPr lang="pt-BR" altLang="pt-BR" sz="4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9" name="Picture 7" descr="Figura53">
            <a:extLst>
              <a:ext uri="{FF2B5EF4-FFF2-40B4-BE49-F238E27FC236}">
                <a16:creationId xmlns:a16="http://schemas.microsoft.com/office/drawing/2014/main" id="{927EE6CC-C62D-44AD-8B4D-5FECDD8C243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0"/>
            <a:ext cx="4140200" cy="314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5" name="Rectangle 3">
            <a:extLst>
              <a:ext uri="{FF2B5EF4-FFF2-40B4-BE49-F238E27FC236}">
                <a16:creationId xmlns:a16="http://schemas.microsoft.com/office/drawing/2014/main" id="{DB1D0A46-09EC-4440-A870-806A92460E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933825"/>
            <a:ext cx="8424862" cy="2376488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533400" indent="-533400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FF"/>
                </a:solidFill>
              </a:rPr>
              <a:t>2. Era obrigado a carregar a pesada cruz até o lugar da execução fora da cidade.</a:t>
            </a:r>
            <a:endParaRPr lang="pt-BR" altLang="pt-BR" sz="3600" b="1">
              <a:solidFill>
                <a:srgbClr val="FFFFFF"/>
              </a:solidFill>
            </a:endParaRP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5BB53F4C-216F-44EB-8915-BF5498934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4824413" cy="27352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52500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52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FF"/>
                </a:solidFill>
              </a:rPr>
              <a:t>1. O condenado era açoitado até se esvaírem suas forças.</a:t>
            </a:r>
            <a:endParaRPr lang="pt-BR" altLang="pt-BR" sz="36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78" grpId="0" build="p"/>
      <p:bldP spid="28678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Figura53">
            <a:extLst>
              <a:ext uri="{FF2B5EF4-FFF2-40B4-BE49-F238E27FC236}">
                <a16:creationId xmlns:a16="http://schemas.microsoft.com/office/drawing/2014/main" id="{AC17179F-FE30-4845-8CD8-CAEB62005554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0"/>
            <a:ext cx="3810000" cy="2895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2" name="Rectangle 2">
            <a:extLst>
              <a:ext uri="{FF2B5EF4-FFF2-40B4-BE49-F238E27FC236}">
                <a16:creationId xmlns:a16="http://schemas.microsoft.com/office/drawing/2014/main" id="{9E60335E-0AD3-4CC2-ADBD-7B404A9512E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060575"/>
            <a:ext cx="8207375" cy="4392613"/>
          </a:xfrm>
          <a:gradFill rotWithShape="1">
            <a:gsLst>
              <a:gs pos="0">
                <a:srgbClr val="003399">
                  <a:alpha val="33000"/>
                </a:srgbClr>
              </a:gs>
              <a:gs pos="100000">
                <a:srgbClr val="003399">
                  <a:gamma/>
                  <a:shade val="46275"/>
                  <a:invGamma/>
                  <a:alpha val="59000"/>
                </a:srgbClr>
              </a:gs>
            </a:gsLst>
            <a:lin ang="5400000" scaled="1"/>
          </a:gradFill>
        </p:spPr>
        <p:txBody>
          <a:bodyPr/>
          <a:lstStyle/>
          <a:p>
            <a:pPr marL="533400" indent="-533400" algn="just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FF"/>
                </a:solidFill>
              </a:rPr>
              <a:t>3. O condenado era despido e deitado sobre a cruz para que suas mãos e pés pudessem ser pregados. Os homens eram crucificados com as costas voltadas para a cruz, enquanto as mulheres ficavam na posição inversa. </a:t>
            </a:r>
            <a:endParaRPr lang="pt-BR" altLang="pt-BR" sz="3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09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Figura53">
            <a:extLst>
              <a:ext uri="{FF2B5EF4-FFF2-40B4-BE49-F238E27FC236}">
                <a16:creationId xmlns:a16="http://schemas.microsoft.com/office/drawing/2014/main" id="{4630AB46-7FFC-4AFC-95B0-F878A14D7DC5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0"/>
            <a:ext cx="3810000" cy="2895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698" name="Rectangle 2">
            <a:extLst>
              <a:ext uri="{FF2B5EF4-FFF2-40B4-BE49-F238E27FC236}">
                <a16:creationId xmlns:a16="http://schemas.microsoft.com/office/drawing/2014/main" id="{2CAF09C8-250E-4F95-8401-AAC96B6735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4076700"/>
            <a:ext cx="7775575" cy="2376488"/>
          </a:xfrm>
        </p:spPr>
        <p:txBody>
          <a:bodyPr/>
          <a:lstStyle/>
          <a:p>
            <a:pPr marL="533400" indent="-533400"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00"/>
                </a:solidFill>
              </a:rPr>
              <a:t>	Somente um general romano, por nome Yaro, crucificou no ano 4 aC, cerca de dois mil judeus acusados de sedição.</a:t>
            </a:r>
            <a:r>
              <a:rPr lang="pt-BR" altLang="pt-BR" sz="3200" b="1">
                <a:solidFill>
                  <a:srgbClr val="FFFF00"/>
                </a:solidFill>
              </a:rPr>
              <a:t> 	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B8E689B-3F0F-4F58-89F1-688B4DCB9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3375"/>
            <a:ext cx="4679950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52500" indent="-4953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52550" indent="-4381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AutoNum type="arabicPeriod" startAt="4"/>
            </a:pPr>
            <a:r>
              <a:rPr lang="pt-BR" altLang="pt-BR" sz="3200" b="1">
                <a:solidFill>
                  <a:srgbClr val="FFFFFF"/>
                </a:solidFill>
              </a:rPr>
              <a:t>A cruz era então levantada e deixada cair em um buraco no solo, o que fazia com que as carnes pregadas se rasgassem.</a:t>
            </a:r>
            <a:endParaRPr lang="pt-BR" altLang="pt-BR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uiExpand="1" build="p"/>
      <p:bldP spid="29699" grpId="0" build="p"/>
    </p:bldLst>
  </p:timing>
</p:sld>
</file>

<file path=ppt/theme/theme1.xml><?xml version="1.0" encoding="utf-8"?>
<a:theme xmlns:a="http://schemas.openxmlformats.org/drawingml/2006/main" name="Camadas">
  <a:themeElements>
    <a:clrScheme name="Camada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Camadas</Template>
  <TotalTime>633</TotalTime>
  <Words>818</Words>
  <Application>Microsoft Office PowerPoint</Application>
  <PresentationFormat>Apresentação na tela (4:3)</PresentationFormat>
  <Paragraphs>62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4" baseType="lpstr">
      <vt:lpstr>Arial</vt:lpstr>
      <vt:lpstr>Times New Roman</vt:lpstr>
      <vt:lpstr>Wingdings</vt:lpstr>
      <vt:lpstr>Arial Black</vt:lpstr>
      <vt:lpstr>Script MT Bold</vt:lpstr>
      <vt:lpstr>Camadas</vt:lpstr>
      <vt:lpstr>Apresentação do PowerPoint</vt:lpstr>
      <vt:lpstr>TEMA 6 </vt:lpstr>
      <vt:lpstr>Introdução</vt:lpstr>
      <vt:lpstr>I. Três cruzes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II. O Criminoso Arrependido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III. Promessa  de Glória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Conclusão</vt:lpstr>
      <vt:lpstr>Apelo</vt:lpstr>
      <vt:lpstr>Apresentação do PowerPoint</vt:lpstr>
    </vt:vector>
  </TitlesOfParts>
  <Company>IASBEAS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6 – “Estarás comigo no paraíso”</dc:title>
  <dc:creator>Neuzeli</dc:creator>
  <cp:lastModifiedBy>Pr. Marcelo Carvalho</cp:lastModifiedBy>
  <cp:revision>22</cp:revision>
  <dcterms:created xsi:type="dcterms:W3CDTF">2002-12-06T13:25:45Z</dcterms:created>
  <dcterms:modified xsi:type="dcterms:W3CDTF">2019-11-26T14:17:57Z</dcterms:modified>
</cp:coreProperties>
</file>