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  <p:sldId id="256" r:id="rId3"/>
    <p:sldId id="257" r:id="rId4"/>
    <p:sldId id="258" r:id="rId5"/>
    <p:sldId id="269" r:id="rId6"/>
    <p:sldId id="259" r:id="rId7"/>
    <p:sldId id="270" r:id="rId8"/>
    <p:sldId id="260" r:id="rId9"/>
    <p:sldId id="274" r:id="rId10"/>
    <p:sldId id="275" r:id="rId11"/>
    <p:sldId id="261" r:id="rId12"/>
    <p:sldId id="276" r:id="rId13"/>
    <p:sldId id="262" r:id="rId14"/>
    <p:sldId id="277" r:id="rId15"/>
    <p:sldId id="263" r:id="rId16"/>
    <p:sldId id="271" r:id="rId17"/>
    <p:sldId id="278" r:id="rId18"/>
    <p:sldId id="264" r:id="rId19"/>
    <p:sldId id="279" r:id="rId20"/>
    <p:sldId id="272" r:id="rId21"/>
    <p:sldId id="280" r:id="rId22"/>
    <p:sldId id="265" r:id="rId23"/>
    <p:sldId id="273" r:id="rId24"/>
    <p:sldId id="266" r:id="rId25"/>
    <p:sldId id="267" r:id="rId26"/>
    <p:sldId id="281" r:id="rId27"/>
    <p:sldId id="268" r:id="rId28"/>
    <p:sldId id="282" r:id="rId2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0000"/>
    <a:srgbClr val="006600"/>
    <a:srgbClr val="FF9900"/>
    <a:srgbClr val="0066FF"/>
    <a:srgbClr val="FF7C80"/>
    <a:srgbClr val="FFFF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A469FC-22CE-4427-8E0C-8AD4AF3E8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A148798-8204-4E13-841B-F9982845A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A5F066-9B2B-4B7C-B2BD-13BD84FC3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3E27C9-B18D-4B3F-B60C-4EDEAF2E2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5B9E68-07EE-4AA1-9827-764B7F9B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721413-3E45-410E-80DC-0ED75626057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2083687"/>
      </p:ext>
    </p:extLst>
  </p:cSld>
  <p:clrMapOvr>
    <a:masterClrMapping/>
  </p:clrMapOvr>
  <p:transition>
    <p:comb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DBA27C-D050-4C5F-AE07-23FAEF122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599BD4C-03E4-4381-B514-4F3407C5D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4D4BC75-8A60-400D-B980-262C20D7E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3F3F6E-D7F5-4D37-A10E-DA30936B9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B4B38F-816C-4D09-B01A-E0B422465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FBFE65-B327-4FFA-A318-938BE2324A3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7762830"/>
      </p:ext>
    </p:extLst>
  </p:cSld>
  <p:clrMapOvr>
    <a:masterClrMapping/>
  </p:clrMapOvr>
  <p:transition>
    <p:comb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E6D3952-2DE0-4C96-88A3-7BAE94927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6E7DE05-A1CA-4BE2-B7E3-8EE0333178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3A7B5D-DC86-4B7D-890B-F659D44BB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9B9FBA8-1F4B-4DB8-BC58-83E8D1816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40CC95-D9A4-4DD0-B43E-4792A1878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0942D-7AEF-4A76-A831-0C1AD9DBD31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87144446"/>
      </p:ext>
    </p:extLst>
  </p:cSld>
  <p:clrMapOvr>
    <a:masterClrMapping/>
  </p:clrMapOvr>
  <p:transition>
    <p:comb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A815B5-946F-4715-9006-500A8448F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A7C96A-C793-4B3F-8709-DE96F4EF8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13FB64-7BC2-4C2F-93C5-7650335BF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C68F63-9BB2-46F6-B430-5C03C83DC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B0372B-E48E-42FF-9A45-F4F4C3986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AC6FC-EA0C-4CF3-8FA2-8F653FF227E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06014860"/>
      </p:ext>
    </p:extLst>
  </p:cSld>
  <p:clrMapOvr>
    <a:masterClrMapping/>
  </p:clrMapOvr>
  <p:transition>
    <p:comb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B888D4-AD59-4F73-A1B7-EC789184D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37D58A6-0FAE-4608-B49D-030452A98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1F988C-FF43-4660-AD2A-4464CBC4F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836888-37DB-4BCC-9ADD-0D1E3AF39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F1BDA3-8635-4020-85C7-367657618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93B8C-2EEC-4F77-88D0-142D029C9914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43742427"/>
      </p:ext>
    </p:extLst>
  </p:cSld>
  <p:clrMapOvr>
    <a:masterClrMapping/>
  </p:clrMapOvr>
  <p:transition>
    <p:comb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480D50-F0CD-498A-8109-0B654175F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46AC7A-8085-422F-9E5C-F51AFD7F2D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4387C15-E437-4DBE-8829-08E9EF202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6D6F19-9336-492B-8475-FBFE5C9F6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F2EE5A-1F98-4F87-970D-26A45A88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1B0647F-19AA-4642-A51D-01625AEB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25C17-10DE-47BA-AB9F-BE5B7B60EA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30444571"/>
      </p:ext>
    </p:extLst>
  </p:cSld>
  <p:clrMapOvr>
    <a:masterClrMapping/>
  </p:clrMapOvr>
  <p:transition>
    <p:comb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337CA1-AF2C-422E-8C15-608E278A4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9EF7E1-35AD-4608-BC47-F92A951C0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9D91557-22A8-4A80-B460-F82895012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8D69AF-357E-462E-8BA6-C724220AAA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F4DA8D5-FE77-43BD-8EDC-3C80B1B6E0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A914831-F4F7-43CC-BBD4-F4BABAF67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4AC103-2EAF-4D36-80E6-51AF9C74C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F5326EC-963E-4B28-B7B7-CE5D72ECE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49D8E-7784-4899-82A6-197984ADFEC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39892027"/>
      </p:ext>
    </p:extLst>
  </p:cSld>
  <p:clrMapOvr>
    <a:masterClrMapping/>
  </p:clrMapOvr>
  <p:transition>
    <p:comb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7730A-0E9E-4C60-980D-8CD41D287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F2497AC-FC1A-482A-B313-DECDD9256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F9780C1-2807-4334-A7E5-F5C830479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1440DA0-B8DA-4FE8-BACC-4399BE796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BE613-031B-48E1-A153-F28408117E99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08301081"/>
      </p:ext>
    </p:extLst>
  </p:cSld>
  <p:clrMapOvr>
    <a:masterClrMapping/>
  </p:clrMapOvr>
  <p:transition>
    <p:comb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C16F30F-48C1-4EDA-9045-5047EB18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C18AECE9-E5EE-4DAA-900C-7B18CB2D9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783D582-4B92-4EE9-B0C9-3A549076C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E6D53-02B1-42A5-8930-C85CAF6C9AC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94435648"/>
      </p:ext>
    </p:extLst>
  </p:cSld>
  <p:clrMapOvr>
    <a:masterClrMapping/>
  </p:clrMapOvr>
  <p:transition>
    <p:comb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85FBCE-3EF4-4F88-BB22-97CCD6760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6E67BCA-D157-4614-A640-FD878F10E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F501F74-7680-4779-9AE7-33E42309C0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408A9F9-8696-4536-B7C8-E304F0858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05B183-1F54-43F2-9D50-585DEEEEA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4F81F6E-3F69-4F5C-B12B-5C95D5932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2F37D6-FF58-485B-BE7A-2E4D776F727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5533488"/>
      </p:ext>
    </p:extLst>
  </p:cSld>
  <p:clrMapOvr>
    <a:masterClrMapping/>
  </p:clrMapOvr>
  <p:transition>
    <p:comb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250DF-124E-415D-8BC2-335749659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755635F-5323-423B-85B0-C6B7D39B8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1994018-A936-435D-A436-D855126D5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2EE3924-4EFA-4710-9BA8-FFE9ED1D5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AA34DA5-BC57-400A-8E05-3ABE63AB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61F11F-1DA0-411C-87E1-A05421B52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7402E-2E72-43D8-A038-F46D894B88B8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02920484"/>
      </p:ext>
    </p:extLst>
  </p:cSld>
  <p:clrMapOvr>
    <a:masterClrMapping/>
  </p:clrMapOvr>
  <p:transition>
    <p:comb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9900"/>
            </a:gs>
            <a:gs pos="100000">
              <a:srgbClr val="00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2E8E57-6208-48FE-8DD7-6DCA18519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41AF50-212F-4E27-B883-31951E3A41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D4570A8-FD6E-449A-A56D-CEB2B74FCD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D1AA974-0148-4594-A70A-0CE472525B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11970B4-850A-4BB4-AA92-38AF033093C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35EC1C-FD7A-4DFD-9B3C-52F2FFDF536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1" name="Rectangle 7" descr="Figura1">
            <a:extLst>
              <a:ext uri="{FF2B5EF4-FFF2-40B4-BE49-F238E27FC236}">
                <a16:creationId xmlns:a16="http://schemas.microsoft.com/office/drawing/2014/main" id="{3E8E9157-0DD9-4654-8433-B5D490ECAB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4284663" cy="68580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omb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SermonárioColheita FUNDO">
            <a:extLst>
              <a:ext uri="{FF2B5EF4-FFF2-40B4-BE49-F238E27FC236}">
                <a16:creationId xmlns:a16="http://schemas.microsoft.com/office/drawing/2014/main" id="{797AB03F-526D-4676-8715-33C7B02A8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3" name="Picture 3" descr="Acnsion2">
            <a:extLst>
              <a:ext uri="{FF2B5EF4-FFF2-40B4-BE49-F238E27FC236}">
                <a16:creationId xmlns:a16="http://schemas.microsoft.com/office/drawing/2014/main" id="{BDEEBB9D-DDF9-4BB3-8EE4-8F73649F32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3" t="6134" r="8971" b="13678"/>
          <a:stretch>
            <a:fillRect/>
          </a:stretch>
        </p:blipFill>
        <p:spPr bwMode="auto">
          <a:xfrm>
            <a:off x="2436813" y="112713"/>
            <a:ext cx="4445000" cy="661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Rectangle 4">
            <a:extLst>
              <a:ext uri="{FF2B5EF4-FFF2-40B4-BE49-F238E27FC236}">
                <a16:creationId xmlns:a16="http://schemas.microsoft.com/office/drawing/2014/main" id="{2643C307-CCDE-4E7E-AF68-38A76D533D2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7088" y="5157788"/>
            <a:ext cx="7777162" cy="108108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3200">
                <a:solidFill>
                  <a:srgbClr val="CC3300"/>
                </a:solidFill>
                <a:latin typeface="Arial Black" panose="020B0A04020102020204" pitchFamily="34" charset="0"/>
              </a:rPr>
              <a:t>PORQUE EM NENHUM OUTRO HÁ SALVAÇÃO.</a:t>
            </a:r>
          </a:p>
        </p:txBody>
      </p:sp>
      <p:sp>
        <p:nvSpPr>
          <p:cNvPr id="30725" name="WordArt 5">
            <a:extLst>
              <a:ext uri="{FF2B5EF4-FFF2-40B4-BE49-F238E27FC236}">
                <a16:creationId xmlns:a16="http://schemas.microsoft.com/office/drawing/2014/main" id="{32EF836E-B15D-426C-8DD1-6BE815BBADE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546509">
            <a:off x="2336800" y="1381125"/>
            <a:ext cx="44608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chemeClr val="tx1"/>
                  </a:outerShdw>
                </a:effectLst>
                <a:latin typeface="Mistral" panose="03090702030407020403" pitchFamily="66" charset="0"/>
              </a:rPr>
              <a:t>SÓ JESUS</a:t>
            </a:r>
          </a:p>
        </p:txBody>
      </p:sp>
      <p:pic>
        <p:nvPicPr>
          <p:cNvPr id="30726" name="Picture 6" descr="logo USB transparente">
            <a:extLst>
              <a:ext uri="{FF2B5EF4-FFF2-40B4-BE49-F238E27FC236}">
                <a16:creationId xmlns:a16="http://schemas.microsoft.com/office/drawing/2014/main" id="{797C1488-C10C-4DE8-8582-E0DE71FFC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6069013"/>
            <a:ext cx="1022350" cy="554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E3533A6-0DDB-4D7B-95C0-7A9E3121D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44888" y="3263900"/>
            <a:ext cx="5435600" cy="33147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922338" lvl="1" indent="-209550" algn="ctr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pt-BR" altLang="pt-BR" sz="3300" b="1">
                <a:solidFill>
                  <a:schemeClr val="bg1"/>
                </a:solidFill>
              </a:rPr>
              <a:t>Ela era culpada. Sentia-se culpada, e reconhecia sua culpa, e foi exatamente por isso que Ele a perdoou.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F1DA1BAA-E7F9-413D-85FE-2C4AE6855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4838" y="396875"/>
            <a:ext cx="4481512" cy="256381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22338" indent="-2095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30325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38313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463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35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607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179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751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20000"/>
              </a:spcAft>
              <a:buFont typeface="Wingdings" panose="05000000000000000000" pitchFamily="2" charset="2"/>
              <a:buNone/>
            </a:pPr>
            <a:r>
              <a:rPr lang="pt-BR" altLang="pt-BR" sz="3300" b="1">
                <a:solidFill>
                  <a:schemeClr val="bg1"/>
                </a:solidFill>
              </a:rPr>
              <a:t>Ela tinha uma responsabilidade pelo pecado cometido e por outros do gênero.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1E28A6C4-AC8C-4DFD-BBF1-4458D1CF6C0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3438" y="1341438"/>
            <a:ext cx="4032250" cy="410368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Aft>
                <a:spcPct val="20000"/>
              </a:spcAft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</a:rPr>
              <a:t>2. </a:t>
            </a:r>
            <a:r>
              <a:rPr lang="pt-BR" altLang="pt-BR" sz="3600" b="1">
                <a:solidFill>
                  <a:srgbClr val="FFFF00"/>
                </a:solidFill>
              </a:rPr>
              <a:t>O fato de Jesus não a condenar, não significa que ele tratou seu pecado levianamente.</a:t>
            </a:r>
          </a:p>
        </p:txBody>
      </p:sp>
    </p:spTree>
  </p:cSld>
  <p:clrMapOvr>
    <a:masterClrMapping/>
  </p:clrMapOvr>
  <p:transition>
    <p:comb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7306F1C-3851-493B-AEF5-6A43534CDF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32363" y="3500438"/>
            <a:ext cx="3889375" cy="30956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0" indent="0" algn="ctr">
              <a:spcAft>
                <a:spcPct val="20000"/>
              </a:spcAft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</a:rPr>
              <a:t>Mas, conquanto condene o pecado, Ele salva o pecador. </a:t>
            </a:r>
            <a:r>
              <a:rPr lang="pt-BR" altLang="pt-BR" sz="2800" b="1">
                <a:solidFill>
                  <a:schemeClr val="bg1"/>
                </a:solidFill>
              </a:rPr>
              <a:t>(João 12:47).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ACF527C-4311-4F4F-AEFC-BC627586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836613"/>
            <a:ext cx="3960812" cy="17287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ct val="20000"/>
              </a:spcAft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</a:rPr>
              <a:t>Ele nunca ignora ou desculpa o pecado.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5ACBF59-5195-4DA0-8688-DC30F7EC71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0" y="188913"/>
            <a:ext cx="4248150" cy="79216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5400" b="1">
                <a:solidFill>
                  <a:srgbClr val="CC3300"/>
                </a:solidFill>
              </a:rPr>
              <a:t>Resultados: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F09276A-57AC-4F92-A726-96AB70652F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40200" y="1341438"/>
            <a:ext cx="4752975" cy="51117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609600" indent="-609600">
              <a:spcAft>
                <a:spcPct val="25000"/>
              </a:spcAft>
              <a:buFontTx/>
              <a:buNone/>
            </a:pPr>
            <a:r>
              <a:rPr lang="pt-BR" altLang="pt-BR" sz="3400" b="1">
                <a:solidFill>
                  <a:schemeClr val="bg1"/>
                </a:solidFill>
              </a:rPr>
              <a:t>1.	</a:t>
            </a:r>
            <a:r>
              <a:rPr lang="pt-BR" altLang="pt-BR" sz="3300" b="1">
                <a:solidFill>
                  <a:schemeClr val="bg1"/>
                </a:solidFill>
              </a:rPr>
              <a:t>Enquanto os acusadores saíram com o coração  ainda mais endurecido, a mulher se arrependeu e confiou em Jesus para o perdão dos seus pecados. </a:t>
            </a:r>
          </a:p>
          <a:p>
            <a:pPr marL="609600" indent="-609600">
              <a:spcAft>
                <a:spcPct val="25000"/>
              </a:spcAft>
              <a:buFontTx/>
              <a:buNone/>
            </a:pPr>
            <a:endParaRPr lang="pt-BR" altLang="pt-BR" sz="33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0FCD2183-43E8-44FE-B9E4-3C337C6E35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56100" y="260350"/>
            <a:ext cx="4464050" cy="63373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609600" indent="-609600">
              <a:spcAft>
                <a:spcPct val="25000"/>
              </a:spcAft>
              <a:buFontTx/>
              <a:buNone/>
            </a:pPr>
            <a:r>
              <a:rPr lang="pt-BR" altLang="pt-BR" sz="3700" b="1">
                <a:solidFill>
                  <a:schemeClr val="bg1"/>
                </a:solidFill>
              </a:rPr>
              <a:t>2. 	O fato de não haver sido condenada não significa que ela estava livre para voltar a pecar, muito pelo contrário. Ele disse: </a:t>
            </a:r>
            <a:r>
              <a:rPr lang="pt-BR" altLang="pt-BR" sz="3700" b="1">
                <a:solidFill>
                  <a:srgbClr val="990000"/>
                </a:solidFill>
              </a:rPr>
              <a:t>“Vai e não peques mais”.</a:t>
            </a:r>
          </a:p>
        </p:txBody>
      </p:sp>
    </p:spTree>
  </p:cSld>
  <p:clrMapOvr>
    <a:masterClrMapping/>
  </p:clrMapOvr>
  <p:transition>
    <p:comb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D4B26462-DB63-459E-A8DE-AB9B21A469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000500" y="590550"/>
            <a:ext cx="5016500" cy="10795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>
                <a:solidFill>
                  <a:srgbClr val="FFFF00"/>
                </a:solidFill>
                <a:latin typeface="Arial Black" panose="020B0A04020102020204" pitchFamily="34" charset="0"/>
              </a:rPr>
              <a:t>II. Perdão e Santificação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A22FB2B-1B0E-4B78-BD06-0D7DAC5DEA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3438" y="2133600"/>
            <a:ext cx="4176712" cy="44640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3600" b="1">
                <a:solidFill>
                  <a:schemeClr val="bg1"/>
                </a:solidFill>
              </a:rPr>
              <a:t>A doutrina da Justificação pela fé não se limita apenas em Deus nos declarar justos, Ele busca nos tornar justos.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>
            <a:extLst>
              <a:ext uri="{FF2B5EF4-FFF2-40B4-BE49-F238E27FC236}">
                <a16:creationId xmlns:a16="http://schemas.microsoft.com/office/drawing/2014/main" id="{649B892D-2B05-466A-9DFF-BBEA9EAC2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620713"/>
            <a:ext cx="4537075" cy="56165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0000"/>
              </a:spcAft>
            </a:pPr>
            <a:r>
              <a:rPr lang="pt-BR" altLang="pt-BR" sz="3600" b="1">
                <a:solidFill>
                  <a:schemeClr val="bg1"/>
                </a:solidFill>
              </a:rPr>
              <a:t>Se o perdão divino não passa de mera declaração judicial, então Deus não pode exigir nenhum comprometimento moral de nossa parte.</a:t>
            </a:r>
          </a:p>
          <a:p>
            <a:pPr>
              <a:spcAft>
                <a:spcPct val="30000"/>
              </a:spcAft>
              <a:buFontTx/>
              <a:buNone/>
            </a:pPr>
            <a:endParaRPr lang="pt-BR" altLang="pt-BR" sz="36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omb dir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815DF6F-F98F-410E-A42B-482982B6B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67175" y="1341438"/>
            <a:ext cx="4859338" cy="40322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Aft>
                <a:spcPct val="30000"/>
              </a:spcAft>
            </a:pPr>
            <a:r>
              <a:rPr lang="pt-BR" altLang="pt-BR" sz="3600" b="1">
                <a:solidFill>
                  <a:srgbClr val="FFFF00"/>
                </a:solidFill>
              </a:rPr>
              <a:t>Seria dizer estamos salvos e para sempre salvos, independentemente do que fizermos ou deixarmos de fazer.</a:t>
            </a:r>
          </a:p>
        </p:txBody>
      </p:sp>
    </p:spTree>
  </p:cSld>
  <p:clrMapOvr>
    <a:masterClrMapping/>
  </p:clrMapOvr>
  <p:transition>
    <p:comb dir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>
            <a:extLst>
              <a:ext uri="{FF2B5EF4-FFF2-40B4-BE49-F238E27FC236}">
                <a16:creationId xmlns:a16="http://schemas.microsoft.com/office/drawing/2014/main" id="{204BE279-9AD2-413C-9134-BF0D10309B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7538" y="908050"/>
            <a:ext cx="4464050" cy="51403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Aft>
                <a:spcPct val="25000"/>
              </a:spcAft>
            </a:pPr>
            <a:r>
              <a:rPr lang="pt-BR" altLang="pt-BR" sz="3600" b="1">
                <a:solidFill>
                  <a:schemeClr val="bg1"/>
                </a:solidFill>
              </a:rPr>
              <a:t>Deus nos aceita e nos perdoa exatamente como estamos, mas, Ele nunca nos deixa como estamos</a:t>
            </a:r>
            <a:r>
              <a:rPr lang="pt-BR" altLang="pt-BR" sz="2400" b="1">
                <a:solidFill>
                  <a:schemeClr val="bg1"/>
                </a:solidFill>
              </a:rPr>
              <a:t>.(Sal. 103:12).</a:t>
            </a:r>
          </a:p>
        </p:txBody>
      </p:sp>
    </p:spTree>
  </p:cSld>
  <p:clrMapOvr>
    <a:masterClrMapping/>
  </p:clrMapOvr>
  <p:transition>
    <p:comb dir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083C55E-B5B9-4DD6-BCD5-59FBF36C28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4663" y="333375"/>
            <a:ext cx="4602162" cy="626427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Aft>
                <a:spcPct val="25000"/>
              </a:spcAft>
            </a:pPr>
            <a:r>
              <a:rPr lang="pt-BR" altLang="pt-BR" sz="3600" b="1">
                <a:solidFill>
                  <a:srgbClr val="FFFF00"/>
                </a:solidFill>
              </a:rPr>
              <a:t>Perdão e Justificação, são a mesma coisa. </a:t>
            </a:r>
            <a:r>
              <a:rPr lang="pt-BR" altLang="pt-BR" sz="2400" b="1">
                <a:solidFill>
                  <a:srgbClr val="FFFF00"/>
                </a:solidFill>
              </a:rPr>
              <a:t>(F.O.,93).</a:t>
            </a:r>
            <a:r>
              <a:rPr lang="pt-BR" altLang="pt-BR" sz="3600" b="1">
                <a:solidFill>
                  <a:srgbClr val="FFFF00"/>
                </a:solidFill>
              </a:rPr>
              <a:t> Com a justificação, obra de um momento, inicia-se a santificação, um processo que se estende por toda a vida.</a:t>
            </a:r>
          </a:p>
        </p:txBody>
      </p:sp>
    </p:spTree>
  </p:cSld>
  <p:clrMapOvr>
    <a:masterClrMapping/>
  </p:clrMapOvr>
  <p:transition>
    <p:comb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Figura1">
            <a:extLst>
              <a:ext uri="{FF2B5EF4-FFF2-40B4-BE49-F238E27FC236}">
                <a16:creationId xmlns:a16="http://schemas.microsoft.com/office/drawing/2014/main" id="{F8605624-EEFA-4C1A-97CE-112DBE6F9B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5593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3ADD08B5-97C7-4BEA-B6FE-99DE8BC59A4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92725" y="260350"/>
            <a:ext cx="3025775" cy="647700"/>
          </a:xfrm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pt-BR" altLang="pt-BR" sz="4000">
                <a:solidFill>
                  <a:schemeClr val="accent1"/>
                </a:solidFill>
                <a:latin typeface="Arial Black" panose="020B0A04020102020204" pitchFamily="34" charset="0"/>
              </a:rPr>
              <a:t>TEMA 7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4CBF905F-F0D4-4A0B-BFE6-5E08651979A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0" y="3716338"/>
            <a:ext cx="4279900" cy="288131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3600">
                <a:solidFill>
                  <a:srgbClr val="FFFF00"/>
                </a:solidFill>
                <a:latin typeface="Britannic Bold" panose="020B0903060703020204" pitchFamily="34" charset="0"/>
              </a:rPr>
              <a:t>“Então lhe disse Jesus: Nem eu tão pouco te condeno; vai, e não peques mais”. (João 8:11). </a:t>
            </a:r>
          </a:p>
        </p:txBody>
      </p:sp>
      <p:sp>
        <p:nvSpPr>
          <p:cNvPr id="2053" name="WordArt 5">
            <a:extLst>
              <a:ext uri="{FF2B5EF4-FFF2-40B4-BE49-F238E27FC236}">
                <a16:creationId xmlns:a16="http://schemas.microsoft.com/office/drawing/2014/main" id="{2CAE2E8C-9D61-410B-A280-FB470D1BC22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755650" y="1484313"/>
            <a:ext cx="7704138" cy="11874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Berlin Sans FB Demi" panose="020E0802020502020306" pitchFamily="34" charset="0"/>
              </a:rPr>
              <a:t>VAI, E NÃO PEQUES MAIS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0" grpId="1"/>
      <p:bldP spid="205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B13B98E-41CB-440B-B6F6-9A67032BF5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3438" y="3357563"/>
            <a:ext cx="4176712" cy="31686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Aft>
                <a:spcPct val="35000"/>
              </a:spcAft>
            </a:pPr>
            <a:r>
              <a:rPr lang="pt-BR" altLang="pt-BR" sz="3600" b="1">
                <a:solidFill>
                  <a:schemeClr val="bg1"/>
                </a:solidFill>
              </a:rPr>
              <a:t>o pecado vai cada vez mais tendo menos poder e influência na vida do crente.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DA5CED8-A67C-47D5-B28E-F64E88D182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8913"/>
            <a:ext cx="4248150" cy="30241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Aft>
                <a:spcPct val="35000"/>
              </a:spcAft>
            </a:pPr>
            <a:r>
              <a:rPr lang="pt-BR" altLang="pt-BR" sz="3600" b="1">
                <a:solidFill>
                  <a:schemeClr val="bg1"/>
                </a:solidFill>
              </a:rPr>
              <a:t>Quando Cristo reina na alma há pureza e libertação do pecado”. </a:t>
            </a:r>
            <a:r>
              <a:rPr lang="pt-BR" altLang="pt-BR" sz="2000" b="1">
                <a:solidFill>
                  <a:schemeClr val="bg1"/>
                </a:solidFill>
              </a:rPr>
              <a:t>(PJ, 420).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5791F07-F4D6-4007-B517-148DDB452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333375"/>
            <a:ext cx="4248150" cy="626427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Aft>
                <a:spcPct val="35000"/>
              </a:spcAft>
            </a:pPr>
            <a:r>
              <a:rPr lang="pt-BR" altLang="pt-BR" sz="3600" b="1">
                <a:solidFill>
                  <a:srgbClr val="FFFF00"/>
                </a:solidFill>
              </a:rPr>
              <a:t>“Cristo não justifica a ninguém que ao mesmo tempo não santifique... Ninguém pode possuí-lo, sem que seja feito participante de sua santificação”.</a:t>
            </a:r>
          </a:p>
        </p:txBody>
      </p:sp>
    </p:spTree>
  </p:cSld>
  <p:clrMapOvr>
    <a:masterClrMapping/>
  </p:clrMapOvr>
  <p:transition>
    <p:comb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6B1A776-DA99-4285-8D39-362B128DD4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84438" y="260350"/>
            <a:ext cx="6335712" cy="16557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>
                <a:solidFill>
                  <a:srgbClr val="FFFF00"/>
                </a:solidFill>
                <a:latin typeface="Arial Black" panose="020B0A04020102020204" pitchFamily="34" charset="0"/>
              </a:rPr>
              <a:t>III. O PADRÃO MORAL</a:t>
            </a:r>
            <a:br>
              <a:rPr lang="pt-BR" altLang="pt-BR" sz="400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pt-BR" altLang="pt-BR" sz="4000">
                <a:solidFill>
                  <a:srgbClr val="FFFF00"/>
                </a:solidFill>
                <a:latin typeface="Arial Black" panose="020B0A04020102020204" pitchFamily="34" charset="0"/>
              </a:rPr>
              <a:t> DE DEUS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A6974C2-3B4D-439D-9DE4-C4FAC04B10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00563" y="2349500"/>
            <a:ext cx="4319587" cy="4103688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442913" indent="-442913">
              <a:lnSpc>
                <a:spcPct val="90000"/>
              </a:lnSpc>
            </a:pPr>
            <a:r>
              <a:rPr lang="pt-BR" altLang="pt-BR" sz="4000" b="1">
                <a:solidFill>
                  <a:schemeClr val="bg1"/>
                </a:solidFill>
              </a:rPr>
              <a:t>A santificação é  a inscrição dos princípios da lei de Deus no coração e mente do homem.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80832B25-A8A6-4873-966F-00C2813B9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3438" y="476250"/>
            <a:ext cx="4176712" cy="23050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0" indent="0"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</a:rPr>
              <a:t>A lei é a transcrição do caráter de Deus e seu padrão moral. </a:t>
            </a:r>
          </a:p>
        </p:txBody>
      </p:sp>
      <p:sp>
        <p:nvSpPr>
          <p:cNvPr id="20485" name="Rectangle 5">
            <a:extLst>
              <a:ext uri="{FF2B5EF4-FFF2-40B4-BE49-F238E27FC236}">
                <a16:creationId xmlns:a16="http://schemas.microsoft.com/office/drawing/2014/main" id="{42C00461-C91E-4A15-B011-771518DE8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463" y="3213100"/>
            <a:ext cx="4176712" cy="3429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0263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825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6238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pt-BR" altLang="pt-BR" sz="3600" b="1">
                <a:solidFill>
                  <a:srgbClr val="FFFF00"/>
                </a:solidFill>
              </a:rPr>
              <a:t>A santificação é a restauração da imagem de Deus no homem, preparando-o para o céu.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A353097-5DEA-4566-828D-257BE6C886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43438" y="692150"/>
            <a:ext cx="4330700" cy="1417638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rgbClr val="FFFF00"/>
                </a:solidFill>
              </a:rPr>
              <a:t>Ilustração:</a:t>
            </a:r>
            <a:r>
              <a:rPr lang="pt-BR" altLang="pt-BR" sz="4000" b="1">
                <a:solidFill>
                  <a:schemeClr val="bg1"/>
                </a:solidFill>
              </a:rPr>
              <a:t> </a:t>
            </a:r>
            <a:br>
              <a:rPr lang="pt-BR" altLang="pt-BR" sz="4000" b="1">
                <a:solidFill>
                  <a:schemeClr val="bg1"/>
                </a:solidFill>
              </a:rPr>
            </a:br>
            <a:r>
              <a:rPr lang="pt-BR" altLang="pt-BR" sz="4000" b="1">
                <a:solidFill>
                  <a:schemeClr val="bg1"/>
                </a:solidFill>
              </a:rPr>
              <a:t>Santo Agostinho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4D91F0BD-3AD1-4785-B004-51740592DD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3438" y="2997200"/>
            <a:ext cx="3816350" cy="3455988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algn="ctr">
              <a:buFontTx/>
              <a:buNone/>
            </a:pPr>
            <a:r>
              <a:rPr lang="pt-BR" altLang="pt-BR" sz="4400" b="1">
                <a:solidFill>
                  <a:srgbClr val="CC3300"/>
                </a:solidFill>
              </a:rPr>
              <a:t>“Sim, é você mas eu já não sou mais eu!”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50BA84-CCB7-4994-995A-43E3CCD78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4663" y="981075"/>
            <a:ext cx="4608512" cy="865188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>
                <a:solidFill>
                  <a:srgbClr val="FFFF00"/>
                </a:solidFill>
                <a:latin typeface="Arial Black" panose="020B0A04020102020204" pitchFamily="34" charset="0"/>
              </a:rPr>
              <a:t>CONCLUSÃO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0241F000-F657-475A-89A0-A9FBCD7403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0" y="2420938"/>
            <a:ext cx="4325938" cy="367188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Aft>
                <a:spcPct val="20000"/>
              </a:spcAft>
            </a:pPr>
            <a:r>
              <a:rPr lang="pt-BR" altLang="pt-BR" sz="3600" b="1">
                <a:solidFill>
                  <a:schemeClr val="bg1"/>
                </a:solidFill>
              </a:rPr>
              <a:t>“A justiça de Cristo é um princípio de vida que transforma o caráter e rege a conduta”. </a:t>
            </a:r>
            <a:r>
              <a:rPr lang="pt-BR" altLang="pt-BR" sz="2000" b="1">
                <a:solidFill>
                  <a:schemeClr val="bg1"/>
                </a:solidFill>
              </a:rPr>
              <a:t>(DTN 555 e 556).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>
            <a:extLst>
              <a:ext uri="{FF2B5EF4-FFF2-40B4-BE49-F238E27FC236}">
                <a16:creationId xmlns:a16="http://schemas.microsoft.com/office/drawing/2014/main" id="{99497717-232F-45D4-9CD1-5B1067A6B9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4663" y="404813"/>
            <a:ext cx="4535487" cy="504031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0" indent="0" algn="ctr">
              <a:spcAft>
                <a:spcPct val="20000"/>
              </a:spcAft>
              <a:buFontTx/>
              <a:buNone/>
            </a:pPr>
            <a:r>
              <a:rPr lang="pt-BR" altLang="pt-BR" sz="4800" b="1">
                <a:solidFill>
                  <a:srgbClr val="FFFF00"/>
                </a:solidFill>
              </a:rPr>
              <a:t>Por isso, as palavras de Jesus são muito próprias: </a:t>
            </a:r>
            <a:r>
              <a:rPr lang="pt-BR" altLang="pt-BR" sz="4800" b="1">
                <a:solidFill>
                  <a:srgbClr val="990000"/>
                </a:solidFill>
              </a:rPr>
              <a:t>“Vai, e não peques mais”.</a:t>
            </a:r>
          </a:p>
        </p:txBody>
      </p:sp>
    </p:spTree>
  </p:cSld>
  <p:clrMapOvr>
    <a:masterClrMapping/>
  </p:clrMapOvr>
  <p:transition>
    <p:comb dir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60D6E6C-4562-41FF-9B52-D77E7E1F9E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0" y="333375"/>
            <a:ext cx="4103688" cy="8636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5400" b="1">
                <a:solidFill>
                  <a:srgbClr val="FFFF00"/>
                </a:solidFill>
              </a:rPr>
              <a:t>APELO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8BD5110-65A4-48DF-B9E4-06891EB759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3800" y="1628775"/>
            <a:ext cx="3671888" cy="496887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0" indent="0" algn="ctr">
              <a:buFontTx/>
              <a:buNone/>
            </a:pPr>
            <a:r>
              <a:rPr lang="pt-BR" altLang="pt-BR" sz="4000" b="1">
                <a:solidFill>
                  <a:schemeClr val="bg1"/>
                </a:solidFill>
              </a:rPr>
              <a:t>Venha a Jesus neste momento, não importa onde você esteja, ou quão longe tenha ido! 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>
            <a:extLst>
              <a:ext uri="{FF2B5EF4-FFF2-40B4-BE49-F238E27FC236}">
                <a16:creationId xmlns:a16="http://schemas.microsoft.com/office/drawing/2014/main" id="{C9E8B20B-47B0-484F-B843-10524DC44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43438" y="981075"/>
            <a:ext cx="4249737" cy="460851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0" indent="0" algn="ctr">
              <a:buFontTx/>
              <a:buNone/>
            </a:pPr>
            <a:r>
              <a:rPr lang="pt-BR" altLang="pt-BR" sz="4400" b="1">
                <a:solidFill>
                  <a:schemeClr val="bg1"/>
                </a:solidFill>
              </a:rPr>
              <a:t>Por sua graça Deus o perdoará e lhe dará a vitória almejada. Venha com fé!</a:t>
            </a:r>
          </a:p>
        </p:txBody>
      </p:sp>
    </p:spTree>
  </p:cSld>
  <p:clrMapOvr>
    <a:masterClrMapping/>
  </p:clrMapOvr>
  <p:transition>
    <p:comb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7768488-344A-4C46-9D6D-B7015A1939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84663" y="260350"/>
            <a:ext cx="4402137" cy="1157288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800">
                <a:solidFill>
                  <a:srgbClr val="FFFF00"/>
                </a:solidFill>
                <a:latin typeface="Arial Black" panose="020B0A04020102020204" pitchFamily="34" charset="0"/>
              </a:rPr>
              <a:t>Introdução: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6A129B2-543A-4AD6-A384-7E4A04A8C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40200" y="2811463"/>
            <a:ext cx="4878388" cy="383698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628650" indent="-628650">
              <a:lnSpc>
                <a:spcPct val="90000"/>
              </a:lnSpc>
              <a:buFontTx/>
              <a:buAutoNum type="arabicPeriod"/>
            </a:pPr>
            <a:r>
              <a:rPr lang="pt-BR" altLang="pt-BR" b="1">
                <a:solidFill>
                  <a:srgbClr val="99FF33"/>
                </a:solidFill>
              </a:rPr>
              <a:t>Há uma estreita relação entre o perdão e a obediência.</a:t>
            </a:r>
          </a:p>
          <a:p>
            <a:pPr marL="628650" indent="-628650">
              <a:lnSpc>
                <a:spcPct val="90000"/>
              </a:lnSpc>
              <a:buFontTx/>
              <a:buAutoNum type="arabicPeriod"/>
            </a:pPr>
            <a:r>
              <a:rPr lang="pt-BR" altLang="pt-BR" b="1">
                <a:solidFill>
                  <a:srgbClr val="FFFF00"/>
                </a:solidFill>
              </a:rPr>
              <a:t>Deus não se limita a nos declarar justos, em vez disto, busca torná-los justos.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74DC307-1E06-4C93-821B-7A0CE139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1484313"/>
            <a:ext cx="7056438" cy="108108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28650" indent="-6286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3414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978025" indent="-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538413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3098800" indent="-381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5560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40132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44704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927600" indent="-3810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buFontTx/>
              <a:buNone/>
            </a:pPr>
            <a:r>
              <a:rPr lang="pt-BR" altLang="pt-BR" sz="3600" b="1">
                <a:solidFill>
                  <a:schemeClr val="bg1"/>
                </a:solidFill>
              </a:rPr>
              <a:t>Jesus ilustrou algumas verdades sobre a salvação: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00EBBDA8-004E-43B3-B359-C2D2055F69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7921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>
                <a:solidFill>
                  <a:srgbClr val="FFFF00"/>
                </a:solidFill>
                <a:latin typeface="Arial Black" panose="020B0A04020102020204" pitchFamily="34" charset="0"/>
              </a:rPr>
              <a:t>I. A </a:t>
            </a:r>
            <a:r>
              <a:rPr lang="pt-BR" altLang="pt-BR" sz="4000">
                <a:solidFill>
                  <a:srgbClr val="FFFF00"/>
                </a:solidFill>
                <a:latin typeface="Arial Black" panose="020B0A04020102020204" pitchFamily="34" charset="0"/>
              </a:rPr>
              <a:t>SENTENÇA</a:t>
            </a:r>
            <a:r>
              <a:rPr lang="pt-BR" altLang="pt-BR">
                <a:solidFill>
                  <a:srgbClr val="FFFF00"/>
                </a:solidFill>
                <a:latin typeface="Arial Black" panose="020B0A04020102020204" pitchFamily="34" charset="0"/>
              </a:rPr>
              <a:t> DE JESUS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C9BBB90-5200-42BB-8029-2038C54A5A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27475" y="974725"/>
            <a:ext cx="5081588" cy="56642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 marL="628650" indent="-628650" algn="ctr">
              <a:spcAft>
                <a:spcPct val="20000"/>
              </a:spcAft>
              <a:buFontTx/>
              <a:buNone/>
            </a:pPr>
            <a:r>
              <a:rPr lang="pt-BR" altLang="pt-BR" sz="3100" b="1">
                <a:solidFill>
                  <a:schemeClr val="bg1"/>
                </a:solidFill>
              </a:rPr>
              <a:t>“Vai, e não peques mais”.</a:t>
            </a:r>
          </a:p>
          <a:p>
            <a:pPr marL="628650" indent="-628650">
              <a:spcAft>
                <a:spcPct val="20000"/>
              </a:spcAft>
              <a:buFont typeface="Wingdings" panose="05000000000000000000" pitchFamily="2" charset="2"/>
              <a:buChar char="Æ"/>
            </a:pPr>
            <a:r>
              <a:rPr lang="pt-BR" altLang="pt-BR" sz="3100" b="1">
                <a:solidFill>
                  <a:schemeClr val="bg1"/>
                </a:solidFill>
              </a:rPr>
              <a:t>A lei determinava que nos castigos de apedrejamento a primeira pedra fosse lançada pelas testemunhas do caso.</a:t>
            </a:r>
          </a:p>
          <a:p>
            <a:pPr marL="628650" indent="-628650">
              <a:spcAft>
                <a:spcPct val="20000"/>
              </a:spcAft>
              <a:buFont typeface="Wingdings" panose="05000000000000000000" pitchFamily="2" charset="2"/>
              <a:buChar char="Æ"/>
            </a:pPr>
            <a:r>
              <a:rPr lang="pt-BR" altLang="pt-BR" sz="3100" b="1">
                <a:solidFill>
                  <a:schemeClr val="bg1"/>
                </a:solidFill>
              </a:rPr>
              <a:t>Jesus se abaixou e começou a escrever na areia com o próprio dedo.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A3EE1252-774F-4487-B051-3F72356E48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4663" y="401638"/>
            <a:ext cx="4757737" cy="618331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spcAft>
                <a:spcPct val="25000"/>
              </a:spcAft>
              <a:buFont typeface="Wingdings" panose="05000000000000000000" pitchFamily="2" charset="2"/>
              <a:buChar char="Æ"/>
            </a:pPr>
            <a:r>
              <a:rPr lang="pt-BR" altLang="pt-BR" sz="2800" b="1">
                <a:solidFill>
                  <a:srgbClr val="FFFF00"/>
                </a:solidFill>
              </a:rPr>
              <a:t>Os escribas e fariseus imaginaram que ele escrevia a sentença da mulher imitando a atitude de um magistrado romano, que primeiro escrevia a sua sentença para depois lê-la em alta voz.</a:t>
            </a:r>
          </a:p>
          <a:p>
            <a:pPr>
              <a:lnSpc>
                <a:spcPct val="80000"/>
              </a:lnSpc>
              <a:spcAft>
                <a:spcPct val="25000"/>
              </a:spcAft>
              <a:buFont typeface="Wingdings" panose="05000000000000000000" pitchFamily="2" charset="2"/>
              <a:buChar char="Æ"/>
            </a:pPr>
            <a:r>
              <a:rPr lang="pt-BR" altLang="pt-BR" sz="2800" b="1">
                <a:solidFill>
                  <a:schemeClr val="bg1"/>
                </a:solidFill>
              </a:rPr>
              <a:t>Ao invés disto “ali traçados perante eles, achavam-se os criminosos segredos de sua própria vida”. </a:t>
            </a:r>
            <a:r>
              <a:rPr lang="pt-BR" altLang="pt-BR" sz="2000" b="1">
                <a:solidFill>
                  <a:schemeClr val="bg1"/>
                </a:solidFill>
              </a:rPr>
              <a:t>(DTN, 461),</a:t>
            </a:r>
            <a:r>
              <a:rPr lang="pt-BR" altLang="pt-BR" sz="2800" b="1">
                <a:solidFill>
                  <a:schemeClr val="bg1"/>
                </a:solidFill>
              </a:rPr>
              <a:t> com terrível espanto eles o perceberam.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25E2FC6A-7693-4696-B601-B2CB1202F7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71950" y="249238"/>
            <a:ext cx="4849813" cy="656907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Æ"/>
            </a:pPr>
            <a:r>
              <a:rPr lang="pt-BR" altLang="pt-BR" b="1">
                <a:solidFill>
                  <a:schemeClr val="bg1"/>
                </a:solidFill>
              </a:rPr>
              <a:t> Depois disto Jesus disse: “Aquele que dentre vós estiver sem pecado, seja o primeiro que lhe atire pedra”. </a:t>
            </a:r>
            <a:r>
              <a:rPr lang="pt-BR" altLang="pt-BR" sz="2400" b="1">
                <a:solidFill>
                  <a:schemeClr val="bg1"/>
                </a:solidFill>
              </a:rPr>
              <a:t>(João 8:7).</a:t>
            </a:r>
          </a:p>
          <a:p>
            <a:pPr>
              <a:lnSpc>
                <a:spcPct val="90000"/>
              </a:lnSpc>
              <a:spcAft>
                <a:spcPct val="20000"/>
              </a:spcAft>
              <a:buFont typeface="Wingdings" panose="05000000000000000000" pitchFamily="2" charset="2"/>
              <a:buChar char="Æ"/>
            </a:pPr>
            <a:r>
              <a:rPr lang="pt-BR" altLang="pt-BR" b="1">
                <a:solidFill>
                  <a:srgbClr val="FFFF00"/>
                </a:solidFill>
              </a:rPr>
              <a:t>Todos eles, a começar pelos mais velhos, se retiram, desaparecendo por entre a multidão. Apenas a mulher permaneceu.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7DCDD33-74DC-4C04-9846-C82DF3135F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37063" y="677863"/>
            <a:ext cx="4391025" cy="59055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spcAft>
                <a:spcPct val="25000"/>
              </a:spcAft>
              <a:buFont typeface="Wingdings" panose="05000000000000000000" pitchFamily="2" charset="2"/>
              <a:buChar char="Æ"/>
            </a:pPr>
            <a:r>
              <a:rPr lang="pt-BR" altLang="pt-BR" b="1">
                <a:solidFill>
                  <a:schemeClr val="bg1"/>
                </a:solidFill>
              </a:rPr>
              <a:t>apenas ficaram as pedras, a indicar no chão o lugar exato em que cada um havia estado.</a:t>
            </a:r>
          </a:p>
          <a:p>
            <a:pPr>
              <a:spcAft>
                <a:spcPct val="25000"/>
              </a:spcAft>
              <a:buFont typeface="Wingdings" panose="05000000000000000000" pitchFamily="2" charset="2"/>
              <a:buChar char="Æ"/>
            </a:pPr>
            <a:r>
              <a:rPr lang="pt-BR" altLang="pt-BR" b="1">
                <a:solidFill>
                  <a:srgbClr val="FFFF00"/>
                </a:solidFill>
              </a:rPr>
              <a:t>Cristo disse: “Nem Eu tão pouco te condeno; vai e não peques mais”. </a:t>
            </a:r>
            <a:r>
              <a:rPr lang="pt-BR" altLang="pt-BR" sz="2400" b="1">
                <a:solidFill>
                  <a:srgbClr val="FFFF00"/>
                </a:solidFill>
              </a:rPr>
              <a:t>(João 8:11).</a:t>
            </a: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80D1C8E-5B38-4AED-AB98-F9E7ABB66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427538" y="1341438"/>
            <a:ext cx="4176712" cy="366395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lnSpc>
                <a:spcPct val="90000"/>
              </a:lnSpc>
            </a:pPr>
            <a:br>
              <a:rPr lang="pt-BR" altLang="pt-BR" sz="2800">
                <a:solidFill>
                  <a:srgbClr val="99FF33"/>
                </a:solidFill>
                <a:latin typeface="Arial Black" panose="020B0A04020102020204" pitchFamily="34" charset="0"/>
              </a:rPr>
            </a:br>
            <a:r>
              <a:rPr lang="pt-BR" altLang="pt-BR">
                <a:solidFill>
                  <a:srgbClr val="99FF33"/>
                </a:solidFill>
                <a:latin typeface="Arial Black" panose="020B0A04020102020204" pitchFamily="34" charset="0"/>
              </a:rPr>
              <a:t>Duas implicações a considerar desta declaração</a:t>
            </a:r>
            <a:r>
              <a:rPr lang="pt-BR" altLang="pt-BR" i="1">
                <a:solidFill>
                  <a:srgbClr val="99FF33"/>
                </a:solidFill>
                <a:latin typeface="Arial Black" panose="020B0A04020102020204" pitchFamily="34" charset="0"/>
              </a:rPr>
              <a:t>:</a:t>
            </a:r>
            <a:br>
              <a:rPr lang="pt-BR" altLang="pt-BR">
                <a:solidFill>
                  <a:srgbClr val="99FF33"/>
                </a:solidFill>
                <a:latin typeface="Arial Black" panose="020B0A04020102020204" pitchFamily="34" charset="0"/>
              </a:rPr>
            </a:br>
            <a:endParaRPr lang="pt-BR" altLang="pt-BR">
              <a:solidFill>
                <a:srgbClr val="99FF33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comb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>
            <a:extLst>
              <a:ext uri="{FF2B5EF4-FFF2-40B4-BE49-F238E27FC236}">
                <a16:creationId xmlns:a16="http://schemas.microsoft.com/office/drawing/2014/main" id="{14E9C34C-B0D9-440C-847F-79C9080E9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557338"/>
            <a:ext cx="4465637" cy="403225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pt-BR" altLang="pt-BR" sz="4500">
                <a:solidFill>
                  <a:schemeClr val="bg1"/>
                </a:solidFill>
              </a:rPr>
              <a:t>1. </a:t>
            </a:r>
            <a:r>
              <a:rPr lang="pt-BR" altLang="pt-BR" sz="4500">
                <a:solidFill>
                  <a:srgbClr val="FFFF00"/>
                </a:solidFill>
              </a:rPr>
              <a:t>O fato de Jesus não condenar, não significa que ela não era culpada.</a:t>
            </a:r>
          </a:p>
        </p:txBody>
      </p:sp>
    </p:spTree>
  </p:cSld>
  <p:clrMapOvr>
    <a:masterClrMapping/>
  </p:clrMapOvr>
  <p:transition>
    <p:comb dir="vert"/>
  </p:transition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718</Words>
  <Application>Microsoft Office PowerPoint</Application>
  <PresentationFormat>Apresentação na tela (4:3)</PresentationFormat>
  <Paragraphs>50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Arial</vt:lpstr>
      <vt:lpstr>Arial Black</vt:lpstr>
      <vt:lpstr>Britannic Bold</vt:lpstr>
      <vt:lpstr>Wingdings</vt:lpstr>
      <vt:lpstr>Design padrão</vt:lpstr>
      <vt:lpstr>Apresentação do PowerPoint</vt:lpstr>
      <vt:lpstr>TEMA 7</vt:lpstr>
      <vt:lpstr>Introdução:</vt:lpstr>
      <vt:lpstr>I. A SENTENÇA DE JESUS</vt:lpstr>
      <vt:lpstr>Apresentação do PowerPoint</vt:lpstr>
      <vt:lpstr>Apresentação do PowerPoint</vt:lpstr>
      <vt:lpstr>Apresentação do PowerPoint</vt:lpstr>
      <vt:lpstr> Duas implicações a considerar desta declaração: </vt:lpstr>
      <vt:lpstr>Apresentação do PowerPoint</vt:lpstr>
      <vt:lpstr>Apresentação do PowerPoint</vt:lpstr>
      <vt:lpstr>Apresentação do PowerPoint</vt:lpstr>
      <vt:lpstr>Apresentação do PowerPoint</vt:lpstr>
      <vt:lpstr>Resultados:</vt:lpstr>
      <vt:lpstr>Apresentação do PowerPoint</vt:lpstr>
      <vt:lpstr>II. Perdão e Santificação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III. O PADRÃO MORAL  DE DEUS</vt:lpstr>
      <vt:lpstr>Apresentação do PowerPoint</vt:lpstr>
      <vt:lpstr>Ilustração:  Santo Agostinho</vt:lpstr>
      <vt:lpstr>CONCLUSÃO</vt:lpstr>
      <vt:lpstr>Apresentação do PowerPoint</vt:lpstr>
      <vt:lpstr>APELO</vt:lpstr>
      <vt:lpstr>Apresentação do PowerPoint</vt:lpstr>
    </vt:vector>
  </TitlesOfParts>
  <Company>União Sul Brasileira da IASD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7 </dc:title>
  <dc:creator>Marcia Duck</dc:creator>
  <cp:lastModifiedBy>Pr. Marcelo Carvalho</cp:lastModifiedBy>
  <cp:revision>13</cp:revision>
  <dcterms:created xsi:type="dcterms:W3CDTF">2003-05-05T18:11:44Z</dcterms:created>
  <dcterms:modified xsi:type="dcterms:W3CDTF">2019-11-26T14:17:44Z</dcterms:modified>
</cp:coreProperties>
</file>