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88" r:id="rId3"/>
    <p:sldId id="256" r:id="rId4"/>
    <p:sldId id="257" r:id="rId5"/>
    <p:sldId id="268" r:id="rId6"/>
    <p:sldId id="258" r:id="rId7"/>
    <p:sldId id="259" r:id="rId8"/>
    <p:sldId id="280" r:id="rId9"/>
    <p:sldId id="269" r:id="rId10"/>
    <p:sldId id="270" r:id="rId11"/>
    <p:sldId id="281" r:id="rId12"/>
    <p:sldId id="260" r:id="rId13"/>
    <p:sldId id="272" r:id="rId14"/>
    <p:sldId id="275" r:id="rId15"/>
    <p:sldId id="282" r:id="rId16"/>
    <p:sldId id="271" r:id="rId17"/>
    <p:sldId id="276" r:id="rId18"/>
    <p:sldId id="273" r:id="rId19"/>
    <p:sldId id="283" r:id="rId20"/>
    <p:sldId id="277" r:id="rId21"/>
    <p:sldId id="262" r:id="rId22"/>
    <p:sldId id="284" r:id="rId23"/>
    <p:sldId id="274" r:id="rId24"/>
    <p:sldId id="263" r:id="rId25"/>
    <p:sldId id="278" r:id="rId26"/>
    <p:sldId id="279" r:id="rId27"/>
    <p:sldId id="264" r:id="rId28"/>
    <p:sldId id="265" r:id="rId29"/>
    <p:sldId id="285" r:id="rId30"/>
    <p:sldId id="266" r:id="rId31"/>
    <p:sldId id="267" r:id="rId32"/>
    <p:sldId id="287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083A4-9A66-4823-879C-4EA496E2F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BEBEE7-9F42-4D93-9D8A-F81BCD48A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4E46DC-05F1-4A66-AA54-EC508D465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B02807-3338-466E-BE56-DCC99A18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C5830E-07AF-444B-AEFA-067CC92F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1FB2A-5E23-40A7-A4F5-7D89907BBE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68477"/>
      </p:ext>
    </p:extLst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2745F-BC47-49FA-9BDF-20A4ABB0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8CCFDD-402B-495F-8988-F44562D5B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723D59-DF4F-4933-8BAB-EFFACF99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BD4117-6AB3-4B63-91E4-B889A79C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21D824-DC21-4320-8A5A-8C288DFF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9B373-83A3-4325-8D57-519ADDD1F0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6852237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2FF681-462D-4801-989A-9C8492FC1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80C389-A747-4DB7-ADF7-1F5B8038D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FE16C-784C-4E3A-A061-7DE52C1E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5D2BEF-2D80-48C9-B262-0DA38521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E0D6E3-9F93-41D6-8A4B-B88CDEFC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D4EB4-BF53-4FCC-9226-0A253B10C9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4438467"/>
      </p:ext>
    </p:extLst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C241E-5186-4F64-A5FA-6E34611B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711C6B-4AF2-4A5E-9075-DCEB4A1C7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5719A4-A54B-4F99-A5FA-9473AA950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E8FE34-7179-4CCC-A373-08E86E3A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0C06BD-0EB6-4671-BF19-CB660480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C022CD-638F-41B7-8B78-B3289246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214BC4-19A6-475F-90DE-2B61680A77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1223737"/>
      </p:ext>
    </p:extLst>
  </p:cSld>
  <p:clrMapOvr>
    <a:masterClrMapping/>
  </p:clrMapOvr>
  <p:transition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8E27C-DB1B-455B-A4F4-92836D17C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CAC5D4-08A5-4D33-BCFB-8C6400A99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FAFACE-CD6D-42D2-96D9-F8F84EC8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702B9F-FB42-4AC7-9A98-1483A2A2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5074E9-9744-4418-963F-1EED8986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75B2C-EEDB-4A30-B87C-7C4F8D9D5C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648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73B86-70D7-459C-B2EA-78F03DD6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9A1D11-3B7A-4263-9683-0409A287D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777A26-3185-409E-A223-9C2C31B6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1CD2B0-778E-4227-AD6B-FC51ADE4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7F86FF-02D6-4B14-BB6D-B8BB8C07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9E3AA-E512-4AD3-99DA-D94F616420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767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56B3B-FC78-4DE3-92DE-906F121E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7A8364-0F8D-4CAC-AB32-D760F93F7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83A301-5663-418C-8466-A43584D3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E216FA-89A2-4BAF-815A-5E652ED1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4349E-D58C-4452-93FA-835220E9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ADB33-87A3-4C3B-ABDB-3C776C475B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360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F413B-F795-4334-B883-366C255E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2987B8-0C4E-4027-8D59-093DAA377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DB2B6-C0FB-4C74-852B-B3819BEFC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B24E00-ABDA-4874-A8CA-55D95800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7F022F-D19D-45CD-AB49-DEEDD538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E97737-8BEC-40BD-BDEA-958DFED9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7FD8E-BEC9-43F8-84E1-3D89A3FA34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662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BF337-3CFF-4203-8A27-C500F57F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975CB6-49D4-4C0D-810E-61E5AD0C1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D486C2-CF39-4319-9414-7CEB7D224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E9C25E-9405-4251-B9D4-D57944620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30CCCA-772D-4F8D-BC17-6FC73D3B7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4E4BDA-CB16-43DF-A9BD-6C44979A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33DB2B-115B-49B6-A52E-0F143739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12403F7-4D1A-4537-A12C-5AC963D1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9CF8F-449C-4FE3-BCE7-F529C234BA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9483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F7B99-74F9-46F9-9AA5-0D7D0262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233E87-26E5-400B-9DC3-2BBC2E23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4CBFEC-0060-4813-B78E-5C0CA4F7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0B6F95-82CE-4DAE-B3D0-84B174DB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F819E-7BE0-4305-BB17-3C513CAD09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2229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B0C5AA-E105-4B70-9C28-2FBE07E6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997802-2E5B-4BFD-82D7-DAC1FC8B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644822-126F-4D04-B50E-2D022B9A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D9794-7F5E-4BB9-B075-2FEF29FB82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076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C5CCB-FEE0-4528-9967-3854AA3D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B201B5-5417-431D-9C4E-D1460DDC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087F93-3D0A-40AF-B15A-892599E7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366DD1-75EA-41D1-9E1E-262D49A1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D07353-AA76-4095-9CB2-AB883909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41085-35C8-462D-91EF-1B84F00A71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9338182"/>
      </p:ext>
    </p:extLst>
  </p:cSld>
  <p:clrMapOvr>
    <a:masterClrMapping/>
  </p:clrMapOvr>
  <p:transition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FB5DB-0967-4B04-8468-BACB0F0A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1A0B76-E947-4198-B0F1-1082A602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95973B-93A0-4B48-9D92-8CDCFA74A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21ED6D-41BC-4F79-A2EB-5411B76B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3EDBFB-1D24-4A01-AEE0-CC5FFAFB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1EC5EE-4422-47B3-B334-7F9409F2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4D969-4C85-4696-BA9C-EC10F44110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040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C527F-5FA3-4ED7-BF84-592F1768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A0306B-DF75-4B18-B990-ABFBF71A5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0B1BEC-6A81-4516-94DD-6EF5571F1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547694-5CC2-4531-AF2C-6A005BF3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2D3CF0-332F-44CF-8D40-BC7D441B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2D4C9B-5DC9-44AC-BDAB-04D46BE6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DA0DA-5CEA-4F7F-A4E8-180F54FCAC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833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8C93C-6024-46FE-95D2-6A28304D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951935-3010-4350-81ED-7D01A0D6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3FC8E4-4D52-4D42-B340-DA2B03C4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4FB8BE-9A9E-4460-BD03-D5D5611C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2E4FB4-43CD-4701-A466-0D001884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DD22-6C26-427F-BCE0-73068F6FEA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404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0B3564-3CA5-4D61-A327-040CE536C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505067-D2CA-4BE9-9416-0F8068644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36EE4D-94B6-443A-AC1D-1159F8FB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F7983C-AE74-4420-BB79-81D8DD19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E363D1-0A9E-4244-9AF2-A341F1EB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5ABD-4AD9-436A-90E6-45B115E8CB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823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B8C7F-8E8D-4C05-9876-33680930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CA16A3-07E1-49C2-9B38-71F99066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234FCA-3924-4DE3-AECC-DF239ACB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2B7C17-5CB6-4063-B965-A29FC090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AC8438-2024-47F3-9AB9-16865777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B1DFD-4C72-42BF-AB34-919B343230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2764035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A6137-2ECC-4316-803C-C4DC29B0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14A38F-81C4-4531-AFDE-69ED0F5CA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9F0F69-3ABA-40F3-82C6-ADD3706E2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849043-A446-49F0-8DBA-DBDD7145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86AEDF-D7E6-4A8B-948B-868669E9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640D92-2112-45CF-A352-82EF57FF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7ABF-4C2F-4818-908C-22EA2082C0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2104805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199D7-292E-4838-A1CB-E945D130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D9120D-15CA-45D4-ADD5-FA6029F35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2D6C54-C85B-42B6-9296-1D702B013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0DAFE3-69EF-4B3D-9C26-21B1FD295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A39E31-A8BA-4371-A000-C6E313300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9C5F73B-06C1-4DEF-B627-3A8AC774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E02B6E-24DC-4F25-811B-F4232250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1B43BA-C628-4B48-A2BC-DCE85882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1A44-189D-4AB4-87B1-13138CE1A0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9257925"/>
      </p:ext>
    </p:extLst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DFC0D-516F-4504-AECA-901E2A0E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BFA422-96AC-4A2D-9745-6AE3F4CE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9746FD-FAD9-4C5C-9128-D11D1B3B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F276B4-61FE-40B4-934E-F46DAF3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24187-9A94-43F8-B4C6-1A658FE922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0402802"/>
      </p:ext>
    </p:extLst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016998C-D680-4691-8DE5-1B3A37BB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37E15EF-93A9-4237-ABF1-6D7E6025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3EB83D-2D2A-40B2-B977-CBEB029A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3C58C-C194-46AC-A592-6942C323A9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8107779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AD510-D719-4082-8A99-983D5FBC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812A92-36CC-4CBC-807A-A5D3F7C6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02462-4A38-4BAC-BD71-C2DB33EC5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081EC1-FBE6-420B-BD88-4F0C058E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D2585A-4DC7-462E-B63E-937B2533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6FC3DE-A20F-4D36-A3C1-E3CBF7E0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D17B0-D9DC-4F42-8870-645FDE5311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9637107"/>
      </p:ext>
    </p:extLst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6CCD4-EF7D-4814-BA67-B90A0D16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993690-1151-4287-8A6E-3F8A3000D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79471F-5178-4C40-B8F0-417E0671F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B8ADC6-8456-4B87-BD48-356237D6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4801C3-C8C5-461E-B1E4-BF0A8ED0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6A3F17-56AE-4CF1-ACCA-0F1CB738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FB9DF-AE58-453A-ACBF-F8D919E2A8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1099564"/>
      </p:ext>
    </p:extLst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D25312-34ED-4BA2-AD63-FC16E3623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3C8800-A4A7-4F9C-A89E-26B0CB3F2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BF68D9-451A-4E90-8724-8539338BD8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3A0975-0A67-4FC2-B3E6-3C6C26F138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BA39B1-1780-419B-A975-31B228B7DD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4C565-8027-495C-8506-FD3EC8188673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1" name="Picture 7" descr="Pedro e salvo 2">
            <a:extLst>
              <a:ext uri="{FF2B5EF4-FFF2-40B4-BE49-F238E27FC236}">
                <a16:creationId xmlns:a16="http://schemas.microsoft.com/office/drawing/2014/main" id="{C7D5E891-F611-49A2-97BC-D0AF2A19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0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ransition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8829853-0145-4BD8-91E8-604F20641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558AEBA-883D-436D-A792-4B42BFBE6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7B838977-B857-481F-A5EA-896442EE19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ACD8B26-05C8-49B4-B722-A1652B168D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E5AEE7A5-C47F-4CF5-A4E7-2FC7D1C06E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A2B2CF-835E-4637-BB9C-9B2289E17C1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7415" name="Rectangle 7" descr="Jesus acalma a tempestade">
            <a:extLst>
              <a:ext uri="{FF2B5EF4-FFF2-40B4-BE49-F238E27FC236}">
                <a16:creationId xmlns:a16="http://schemas.microsoft.com/office/drawing/2014/main" id="{4EEDF61F-CFC8-4C3A-A93F-D48FB4B415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500563" cy="68580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ermonárioColheita FUNDO">
            <a:extLst>
              <a:ext uri="{FF2B5EF4-FFF2-40B4-BE49-F238E27FC236}">
                <a16:creationId xmlns:a16="http://schemas.microsoft.com/office/drawing/2014/main" id="{C0921632-D0EE-460C-99EF-BD26F11D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Acnsion2">
            <a:extLst>
              <a:ext uri="{FF2B5EF4-FFF2-40B4-BE49-F238E27FC236}">
                <a16:creationId xmlns:a16="http://schemas.microsoft.com/office/drawing/2014/main" id="{CABC632B-A251-4688-91D3-38BFFD07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6134" r="8971" b="13678"/>
          <a:stretch>
            <a:fillRect/>
          </a:stretch>
        </p:blipFill>
        <p:spPr bwMode="auto">
          <a:xfrm>
            <a:off x="2436813" y="112713"/>
            <a:ext cx="4445000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id="{69082B70-D13B-493B-9A89-D9F6D82392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5157788"/>
            <a:ext cx="7777162" cy="10810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>
                <a:solidFill>
                  <a:srgbClr val="CC3300"/>
                </a:solidFill>
                <a:latin typeface="Arial Black" panose="020B0A04020102020204" pitchFamily="34" charset="0"/>
              </a:rPr>
              <a:t>PORQUE EM NENHUM OUTRO HÁ SALVAÇÃO.</a:t>
            </a:r>
          </a:p>
        </p:txBody>
      </p:sp>
      <p:sp>
        <p:nvSpPr>
          <p:cNvPr id="41989" name="WordArt 5">
            <a:extLst>
              <a:ext uri="{FF2B5EF4-FFF2-40B4-BE49-F238E27FC236}">
                <a16:creationId xmlns:a16="http://schemas.microsoft.com/office/drawing/2014/main" id="{6C3D40A5-6793-4680-B734-2AE2B8C16C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6509">
            <a:off x="2336800" y="1381125"/>
            <a:ext cx="4460875" cy="1406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Mistral" panose="03090702030407020403" pitchFamily="66" charset="0"/>
              </a:rPr>
              <a:t>SÓ JESUS</a:t>
            </a:r>
          </a:p>
        </p:txBody>
      </p:sp>
      <p:pic>
        <p:nvPicPr>
          <p:cNvPr id="41990" name="Picture 6" descr="logo USB transparente">
            <a:extLst>
              <a:ext uri="{FF2B5EF4-FFF2-40B4-BE49-F238E27FC236}">
                <a16:creationId xmlns:a16="http://schemas.microsoft.com/office/drawing/2014/main" id="{07BFB2F1-CDE9-48CF-8D2A-D57868B0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6069013"/>
            <a:ext cx="1022350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B9A14DB-B8AF-49AE-9E95-50E172DF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33375"/>
            <a:ext cx="3240087" cy="6191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latin typeface="Script MT Bold" panose="03040602040607080904" pitchFamily="66" charset="0"/>
              </a:rPr>
              <a:t>E Ele saía desses períodos de oração ‘revigorado’ para os deveres e provações do dia-a-dia.”</a:t>
            </a:r>
            <a:r>
              <a:rPr lang="pt-BR" altLang="pt-BR" sz="4000" b="1">
                <a:solidFill>
                  <a:schemeClr val="bg1"/>
                </a:solidFill>
                <a:latin typeface="Script MT Bold" panose="03040602040607080904" pitchFamily="66" charset="0"/>
              </a:rPr>
              <a:t> </a:t>
            </a:r>
            <a:r>
              <a:rPr lang="pt-BR" altLang="pt-BR" b="1">
                <a:solidFill>
                  <a:schemeClr val="bg1"/>
                </a:solidFill>
                <a:latin typeface="Script MT Bold" panose="03040602040607080904" pitchFamily="66" charset="0"/>
              </a:rPr>
              <a:t>(CC, 93).</a:t>
            </a:r>
          </a:p>
        </p:txBody>
      </p:sp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1C2381-C8F7-45A7-8EDD-8D982D10A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9377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II - A FAÇANHA DE PEDRO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F5E0B4B-FCB8-4761-9831-E2C1611D1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8500" y="1428750"/>
            <a:ext cx="4537075" cy="51847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Já era alta madrugada e uma tempestade os assolou no mar. Jesus os procurou andando sobre as águas. Os discípulos, acharam que era um fantasma e se puseram a gritar desesperadamente.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2D8817F-88C7-4991-BDB9-2CB8E985B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60350"/>
            <a:ext cx="7489825" cy="15843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>
              <a:lnSpc>
                <a:spcPct val="80000"/>
              </a:lnSpc>
              <a:spcAft>
                <a:spcPct val="55000"/>
              </a:spcAft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Jesus disse: “Tende bom ânimo! Sou Eu, não temais!” </a:t>
            </a:r>
            <a:r>
              <a:rPr lang="pt-BR" altLang="pt-BR" b="1">
                <a:solidFill>
                  <a:srgbClr val="FFFF00"/>
                </a:solidFill>
              </a:rPr>
              <a:t>(Mat. 14:27)</a:t>
            </a:r>
          </a:p>
          <a:p>
            <a:pPr marL="0" indent="0">
              <a:lnSpc>
                <a:spcPct val="80000"/>
              </a:lnSpc>
              <a:spcAft>
                <a:spcPct val="55000"/>
              </a:spcAft>
              <a:buFontTx/>
              <a:buNone/>
            </a:pPr>
            <a:endParaRPr lang="pt-BR" altLang="pt-BR" b="1">
              <a:solidFill>
                <a:srgbClr val="FFFF00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B8503B5-2CCA-403D-9E1C-B4508B46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292600"/>
            <a:ext cx="5545138" cy="2159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  <a:spcAft>
                <a:spcPct val="55000"/>
              </a:spcAft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“Se és tu, Senhor, manda-me ir ter contigo, por sobre as águas”, disse Pedro.</a:t>
            </a:r>
            <a:endParaRPr lang="pt-BR" altLang="pt-BR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D6B9C6E-1247-44F9-BC7F-E4EF3F7A3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7632700" cy="17287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>
              <a:lnSpc>
                <a:spcPct val="80000"/>
              </a:lnSpc>
              <a:spcAft>
                <a:spcPct val="55000"/>
              </a:spcAft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Abaixo de Judas, Pedro talvez foi o discípulo que mais decepcionou a Jesus. </a:t>
            </a:r>
            <a:endParaRPr lang="pt-BR" altLang="pt-BR" b="1">
              <a:solidFill>
                <a:srgbClr val="FFFF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B48AE9-ACAA-43D9-978B-60C228C6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141663"/>
            <a:ext cx="4032250" cy="3095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55000"/>
              </a:spcAft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Mas, abaixo de Paulo, talvez foi o apóstolo que mais fez por Jesus.</a:t>
            </a:r>
            <a:endParaRPr lang="pt-BR" altLang="pt-BR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069E4697-82DB-478B-A350-EACABB206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928688"/>
            <a:ext cx="3614737" cy="1712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55000"/>
              </a:spcAft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“Vem!”, disse Cristo. </a:t>
            </a:r>
            <a:r>
              <a:rPr lang="pt-BR" altLang="pt-BR" sz="2400" b="1">
                <a:solidFill>
                  <a:srgbClr val="FFFF00"/>
                </a:solidFill>
              </a:rPr>
              <a:t>(Mat. 14:29)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2526BFBA-5C97-48E5-8A27-B20CB0FD4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800" y="4310063"/>
            <a:ext cx="4017963" cy="1470025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5000"/>
              </a:lnSpc>
              <a:spcAft>
                <a:spcPct val="30000"/>
              </a:spcAft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Pedro “Andou sobre as águas”!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C60032A7-6BC8-4440-8248-8944DB431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60350"/>
            <a:ext cx="4465637" cy="2016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30000"/>
              </a:spcAft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“Olhando para Jesus, Pedro caminhou firmemente.” </a:t>
            </a:r>
            <a:r>
              <a:rPr lang="pt-BR" altLang="pt-BR" sz="2400" b="1">
                <a:solidFill>
                  <a:srgbClr val="FFFF00"/>
                </a:solidFill>
              </a:rPr>
              <a:t>(DTN, 381).</a:t>
            </a:r>
            <a:r>
              <a:rPr lang="pt-BR" altLang="pt-BR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68C1B59B-2776-47B7-9305-0AB399E6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979488"/>
            <a:ext cx="3608388" cy="5878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30000"/>
              </a:spcAft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Porém, o orgulho e a vaidade se lhe apoderaram o coração. Desviou os olhos de Jesus. Foi apenas por alguns instantes, mas o suficiente. Pedro afundou.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AFD561E-6F0F-457B-B402-834213FF6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375" y="398463"/>
            <a:ext cx="8637588" cy="12128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5000"/>
              </a:lnSpc>
              <a:spcAft>
                <a:spcPct val="30000"/>
              </a:spcAft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Em seu desespero ele clamou: </a:t>
            </a:r>
            <a:r>
              <a:rPr lang="pt-BR" altLang="pt-BR" sz="3600" b="1">
                <a:solidFill>
                  <a:schemeClr val="bg1"/>
                </a:solidFill>
              </a:rPr>
              <a:t>“Salva-me,</a:t>
            </a:r>
            <a:r>
              <a:rPr lang="pt-BR" altLang="pt-BR" sz="3600" b="1">
                <a:solidFill>
                  <a:srgbClr val="FFFF00"/>
                </a:solidFill>
              </a:rPr>
              <a:t> </a:t>
            </a:r>
            <a:r>
              <a:rPr lang="pt-BR" altLang="pt-BR" sz="3600" b="1">
                <a:solidFill>
                  <a:schemeClr val="bg1"/>
                </a:solidFill>
              </a:rPr>
              <a:t>Senhor!”</a:t>
            </a:r>
            <a:r>
              <a:rPr lang="pt-BR" altLang="pt-BR" b="1">
                <a:solidFill>
                  <a:srgbClr val="FFFF00"/>
                </a:solidFill>
              </a:rPr>
              <a:t> </a:t>
            </a:r>
            <a:r>
              <a:rPr lang="pt-BR" altLang="pt-BR" sz="2400" b="1">
                <a:solidFill>
                  <a:srgbClr val="FFFF00"/>
                </a:solidFill>
              </a:rPr>
              <a:t>(Mat. 14:30).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97B7808-A60D-432D-8541-41F8F56F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013325"/>
            <a:ext cx="7119938" cy="1355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5000"/>
              </a:lnSpc>
              <a:spcAft>
                <a:spcPct val="30000"/>
              </a:spcAft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Jesus o tomou pela mão e disse: “Homem de pequena fé, porque duvidaste?” </a:t>
            </a:r>
            <a:r>
              <a:rPr lang="pt-BR" altLang="pt-BR" sz="2800" b="1">
                <a:solidFill>
                  <a:srgbClr val="FFFF00"/>
                </a:solidFill>
              </a:rPr>
              <a:t>(Mat. 14:31)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09EA94C5-DDB5-4653-BA2D-F914D42A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9275"/>
            <a:ext cx="3816350" cy="5832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Aft>
                <a:spcPct val="20000"/>
              </a:spcAft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Entraram no barco, a tempestade acalmou e Pedro estava agora triste e cabisbaixo. Sentia-se derrotado.</a:t>
            </a:r>
          </a:p>
        </p:txBody>
      </p:sp>
    </p:spTree>
  </p:cSld>
  <p:clrMapOvr>
    <a:masterClrMapping/>
  </p:clrMapOvr>
  <p:transition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FC7CF6E-FD33-4E0A-8BE4-2C66FA6FB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2363" y="908050"/>
            <a:ext cx="3963987" cy="57578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r">
              <a:spcAft>
                <a:spcPct val="20000"/>
              </a:spcAft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A expressão: “Por que duvidaste?” tem o sentido de </a:t>
            </a:r>
            <a:r>
              <a:rPr lang="pt-BR" altLang="pt-BR" sz="3600" b="1">
                <a:solidFill>
                  <a:schemeClr val="bg1"/>
                </a:solidFill>
              </a:rPr>
              <a:t>querer ir em duas direções</a:t>
            </a:r>
            <a:r>
              <a:rPr lang="pt-BR" altLang="pt-BR" sz="3600" b="1">
                <a:solidFill>
                  <a:srgbClr val="FFFF00"/>
                </a:solidFill>
              </a:rPr>
              <a:t> ao mesmo tempo. </a:t>
            </a:r>
            <a:r>
              <a:rPr lang="pt-BR" altLang="pt-BR" sz="3600" b="1">
                <a:solidFill>
                  <a:srgbClr val="66FF33"/>
                </a:solidFill>
              </a:rPr>
              <a:t>Ter a mente dividida</a:t>
            </a:r>
            <a:r>
              <a:rPr lang="pt-BR" altLang="pt-BR" sz="3600" b="1">
                <a:solidFill>
                  <a:srgbClr val="FFFF00"/>
                </a:solidFill>
              </a:rPr>
              <a:t> entre duas idéias. </a:t>
            </a:r>
          </a:p>
        </p:txBody>
      </p:sp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518AD3C-825F-44C0-937C-B645D6AC9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97887" cy="18002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>
              <a:spcAft>
                <a:spcPct val="20000"/>
              </a:spcAft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Enquanto permanecesse com os olhos fitos em Cristo, Pedro estaria seguro. </a:t>
            </a:r>
          </a:p>
          <a:p>
            <a:pPr marL="0" indent="0">
              <a:spcAft>
                <a:spcPct val="20000"/>
              </a:spcAft>
              <a:buFontTx/>
              <a:buNone/>
            </a:pPr>
            <a:endParaRPr lang="pt-BR" altLang="pt-BR" sz="3600" b="1">
              <a:solidFill>
                <a:srgbClr val="FFFF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F3F81F1-8791-4616-9396-0A1B9FA6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292600"/>
            <a:ext cx="6911975" cy="2305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Aft>
                <a:spcPct val="20000"/>
              </a:spcAft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Ele sucumbiu no exato momento em que a auto-suficiência invadiu seu coração.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edro e salvo 2">
            <a:extLst>
              <a:ext uri="{FF2B5EF4-FFF2-40B4-BE49-F238E27FC236}">
                <a16:creationId xmlns:a16="http://schemas.microsoft.com/office/drawing/2014/main" id="{4DBBB11B-994B-4B1E-BBF4-B0EDC0010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0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847C8E23-55A5-4A6E-A2AB-5052759F40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4941888"/>
            <a:ext cx="8424862" cy="16573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“E prontamente, Jesus, estendendo a mão, tomou-o e lhe disse: Homem de pequena fé, porque duvidaste?” </a:t>
            </a:r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(Mat. 14:31).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FE8ECAF7-DFEE-4DD7-858C-A5AA9D6A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38138"/>
            <a:ext cx="1878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TEMA 8</a:t>
            </a:r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D3C3EB57-E587-4CF2-B892-E4E538FE9B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981075"/>
            <a:ext cx="3575050" cy="1655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POR QUE 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DUVIDASTE?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/>
      <p:bldP spid="205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303B811-AC94-4210-9F67-A56005A5E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III. AS DUAS NATUREZAS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8A81D2A-F991-4755-BEE5-DC767AD1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484313"/>
            <a:ext cx="44180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1325" indent="-441325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8538" indent="-28575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6525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4513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25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97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69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1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13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5000"/>
              </a:spcAft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pt-BR" altLang="pt-BR" b="1">
                <a:solidFill>
                  <a:srgbClr val="FFFF00"/>
                </a:solidFill>
              </a:rPr>
              <a:t> O novo nascimento não elimina nossa natureza pecaminosa. </a:t>
            </a:r>
          </a:p>
          <a:p>
            <a:pPr>
              <a:spcAft>
                <a:spcPct val="35000"/>
              </a:spcAft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pt-BR" altLang="pt-BR" b="1">
                <a:solidFill>
                  <a:srgbClr val="FFFF00"/>
                </a:solidFill>
              </a:rPr>
              <a:t> Não é porque nos tornamos cristãos 	que não teremos tentações e 	provas.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535595C-04C0-4DD3-AA44-DCD2D1AF7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4140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85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65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45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25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97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6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13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5000"/>
              </a:spcAft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pt-BR" altLang="pt-BR" b="1">
                <a:solidFill>
                  <a:srgbClr val="FFFF00"/>
                </a:solidFill>
              </a:rPr>
              <a:t>A experiência de Pedro ilustra a vida de cada crente: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819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C41D2898-E516-447B-B75D-07312B42E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3375"/>
            <a:ext cx="432117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85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65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45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25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97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6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13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5000"/>
              </a:spcAft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O crente possui duas naturezas: A carnal, com a qual nasceu.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8AC44792-958A-47C5-A7E5-1C5678EC9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005263"/>
            <a:ext cx="46815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85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65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45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25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97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6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13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Aft>
                <a:spcPct val="35000"/>
              </a:spcAft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rgbClr val="FFFF00"/>
                </a:solidFill>
              </a:rPr>
              <a:t>A espiritual que recebeu com a conversão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7268F05D-B190-4F47-8193-F72BF967C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6463" y="2420938"/>
            <a:ext cx="4176712" cy="21605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“Andai no Espírito e jamais satisfareis a concupiscência da carne”. </a:t>
            </a:r>
            <a:r>
              <a:rPr lang="pt-BR" altLang="pt-BR" sz="2400" b="1">
                <a:solidFill>
                  <a:srgbClr val="FFFF00"/>
                </a:solidFill>
              </a:rPr>
              <a:t>(Gal. 15: 16)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9F65212-CC63-40C8-BDEE-0643615F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7993063" cy="1079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O que importa é qual destas naturezas exerce controle sobre nós.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5EB9C4F-D7FC-4AD8-AB5D-1DC6B96C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516563"/>
            <a:ext cx="8280400" cy="1008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Qual das duas vencerá? Depende de qual delas estiver melhor alimentada.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9F83534-05D5-4111-BB11-2DCAD3E1A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" y="200025"/>
            <a:ext cx="8943975" cy="996950"/>
          </a:xfrm>
        </p:spPr>
        <p:txBody>
          <a:bodyPr/>
          <a:lstStyle/>
          <a:p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IV. RESPONSABILIDADE HUMANA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5FD2CAB-0609-4686-BB1D-5EE3DDD49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9088" y="2924175"/>
            <a:ext cx="3744912" cy="352901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spcAft>
                <a:spcPct val="30000"/>
              </a:spcAft>
              <a:buFontTx/>
              <a:buNone/>
            </a:pPr>
            <a:r>
              <a:rPr lang="pt-BR" altLang="pt-BR" sz="4400" b="1">
                <a:solidFill>
                  <a:srgbClr val="FFFF00"/>
                </a:solidFill>
              </a:rPr>
              <a:t>Mas, há dois extremos que devemos evitar.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1C70001-AA78-45FE-8AE6-B33D0BE2B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4105275" cy="2952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8263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485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35238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95625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528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100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672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244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30000"/>
              </a:spcAft>
              <a:buFontTx/>
              <a:buNone/>
            </a:pPr>
            <a:r>
              <a:rPr lang="pt-BR" altLang="pt-BR" sz="4400" b="1">
                <a:solidFill>
                  <a:srgbClr val="FFFF00"/>
                </a:solidFill>
              </a:rPr>
              <a:t>Cada um de nós tem algo a fazer para a santificação.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08DE0DB4-3FE4-4D1D-B841-7E2DAAE24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981075"/>
            <a:ext cx="4248150" cy="525621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609600" indent="-609600" algn="r">
              <a:lnSpc>
                <a:spcPct val="105000"/>
              </a:lnSpc>
              <a:spcAft>
                <a:spcPct val="30000"/>
              </a:spcAft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1.  Tentar alcançar a santificação pelo esforço próprio. “É somente pela graça de Cristo, a qual recebemos pela fé, que o caráter pode ser transformado.” </a:t>
            </a:r>
            <a:r>
              <a:rPr lang="pt-BR" altLang="pt-BR" sz="1800" b="1">
                <a:solidFill>
                  <a:srgbClr val="FFFF00"/>
                </a:solidFill>
              </a:rPr>
              <a:t>(ME vol. 3, 191).</a:t>
            </a:r>
          </a:p>
        </p:txBody>
      </p:sp>
    </p:spTree>
  </p:cSld>
  <p:clrMapOvr>
    <a:masterClrMapping/>
  </p:clrMapOvr>
  <p:transition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49BCEC07-4F2F-4773-A3C8-02C88391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49275"/>
            <a:ext cx="4681537" cy="5616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Aft>
                <a:spcPct val="30000"/>
              </a:spcAft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2.	O segundo extremo é pensar que a santificação é um ato exclusivo de Deus, sem a participação humana.</a:t>
            </a:r>
          </a:p>
        </p:txBody>
      </p:sp>
    </p:spTree>
  </p:cSld>
  <p:clrMapOvr>
    <a:masterClrMapping/>
  </p:clrMapOvr>
  <p:transition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C09DD2A4-8961-4F13-A812-FC12FEB75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22663" y="3751263"/>
            <a:ext cx="5327650" cy="29527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“Desenvolvei a vossa salvação com temor e tremor”. </a:t>
            </a:r>
            <a:r>
              <a:rPr lang="pt-BR" altLang="pt-BR" sz="2400" b="1">
                <a:solidFill>
                  <a:srgbClr val="FFFF00"/>
                </a:solidFill>
              </a:rPr>
              <a:t>(Fil 2: 12)</a:t>
            </a:r>
            <a:r>
              <a:rPr lang="pt-BR" altLang="pt-BR" b="1">
                <a:solidFill>
                  <a:srgbClr val="FFFF00"/>
                </a:solidFill>
              </a:rPr>
              <a:t> “...Deus nada faz para o homem sem a sua cooperação” </a:t>
            </a:r>
            <a:r>
              <a:rPr lang="pt-BR" altLang="pt-BR" sz="2400" b="1">
                <a:solidFill>
                  <a:srgbClr val="FFFF00"/>
                </a:solidFill>
              </a:rPr>
              <a:t>(Idem vol 1, 381)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6399A18-BF63-49A4-9815-C0ACF839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6970712" cy="2232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A santificação é um ato exclusivo de Deus </a:t>
            </a:r>
            <a:r>
              <a:rPr lang="pt-BR" altLang="pt-BR" sz="2400" b="1">
                <a:solidFill>
                  <a:srgbClr val="FFFF00"/>
                </a:solidFill>
              </a:rPr>
              <a:t>(I Tes 5: 23),</a:t>
            </a:r>
            <a:r>
              <a:rPr lang="pt-BR" altLang="pt-BR" b="1">
                <a:solidFill>
                  <a:srgbClr val="FFFF00"/>
                </a:solidFill>
              </a:rPr>
              <a:t> mas que não elimina a participação humana.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F13F22E8-7AE6-4661-BBE2-B3744C98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146050"/>
            <a:ext cx="8770937" cy="1422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A obra é divina, mas nós é que decidimos o que fazer da nossa vida, ou alimentamos a natureza carnal ou a espiritual. 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7D7E5FA-10A6-4255-AB42-8EE93BB87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276475"/>
            <a:ext cx="3097212" cy="2665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A natureza carnal se alimenta das coisas da Terra. 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0EC9C734-5D52-4A81-864F-A505DF56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89588"/>
            <a:ext cx="7888288" cy="1014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A natureza espiritual se alimenta das coisas de cima.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270705F-615F-4A0B-A252-4D1AAD248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14988" y="908050"/>
            <a:ext cx="3529012" cy="54737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120000"/>
              </a:lnSpc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Somos responsáveis por nossas escolhas, e elas determinam nosso destino. </a:t>
            </a:r>
          </a:p>
        </p:txBody>
      </p:sp>
    </p:spTree>
  </p:cSld>
  <p:clrMapOvr>
    <a:masterClrMapping/>
  </p:clrMapOvr>
  <p:transition>
    <p:wheel spokes="3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E506A35E-0E58-4DC2-8E82-EB72CB869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9113" y="3933825"/>
            <a:ext cx="5905500" cy="26638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r"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É amando-O, imitando-O, confiando inteiramente nEle, que haveis de ser transformados na Sua semelhança.”    </a:t>
            </a:r>
            <a:r>
              <a:rPr lang="pt-BR" altLang="pt-BR" sz="2400" b="1">
                <a:solidFill>
                  <a:srgbClr val="FFFF00"/>
                </a:solidFill>
              </a:rPr>
              <a:t>(CC, 70 e 71).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1BCBBF6-B958-42C1-8293-79F896E2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208963" cy="2160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“Até que o Senhor volte, teremos de conviver com duas naturezas. Não pode haver, portanto, um único descuido sequer”. </a:t>
            </a:r>
            <a:r>
              <a:rPr lang="pt-BR" altLang="pt-BR" sz="2400" b="1">
                <a:solidFill>
                  <a:srgbClr val="FFFF00"/>
                </a:solidFill>
              </a:rPr>
              <a:t>(CC,33)</a:t>
            </a:r>
            <a:endParaRPr lang="pt-BR" altLang="pt-BR" sz="1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E7F233-F5A3-4C52-B708-E8F3C81B5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9338" y="333375"/>
            <a:ext cx="3970337" cy="10128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</a:rPr>
              <a:t>Introdução: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DD8D0D2-2F49-46E4-BAFB-583EE2D8B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2725" y="1916113"/>
            <a:ext cx="3527425" cy="453707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Há dois erros humanos muito comuns em relação à santificação:</a:t>
            </a:r>
          </a:p>
          <a:p>
            <a:pPr marL="0" indent="0" algn="ctr"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dprt07">
            <a:extLst>
              <a:ext uri="{FF2B5EF4-FFF2-40B4-BE49-F238E27FC236}">
                <a16:creationId xmlns:a16="http://schemas.microsoft.com/office/drawing/2014/main" id="{13588F5C-CD9D-45F4-8E93-A7B8E330CDE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4963" cy="707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7AEF7C78-E617-4D86-9EA3-B4E98A768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3384550" cy="7921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APELO: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15CF5A2-A2DE-47D8-AE1D-05FDCB02C6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5157788"/>
            <a:ext cx="8385175" cy="1538287"/>
          </a:xfr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sz="4800">
                <a:solidFill>
                  <a:srgbClr val="FFFF00"/>
                </a:solidFill>
                <a:latin typeface="Script MT Bold" panose="03040602040607080904" pitchFamily="66" charset="0"/>
              </a:rPr>
              <a:t>Olhe para Jesus. Ele diz: “não tenha pequena fé, não duvide”.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  <p:bldP spid="13315" grpId="1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dprt07">
            <a:extLst>
              <a:ext uri="{FF2B5EF4-FFF2-40B4-BE49-F238E27FC236}">
                <a16:creationId xmlns:a16="http://schemas.microsoft.com/office/drawing/2014/main" id="{882B70A9-3770-4562-83BB-96A752EB57F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4638" cy="7091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4">
            <a:extLst>
              <a:ext uri="{FF2B5EF4-FFF2-40B4-BE49-F238E27FC236}">
                <a16:creationId xmlns:a16="http://schemas.microsoft.com/office/drawing/2014/main" id="{DBAC2A51-9A65-4623-A547-9147AF20C0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391150"/>
            <a:ext cx="8137525" cy="1466850"/>
          </a:xfr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sz="4800">
                <a:solidFill>
                  <a:srgbClr val="FFFF00"/>
                </a:solidFill>
                <a:latin typeface="Script MT Bold" panose="03040602040607080904" pitchFamily="66" charset="0"/>
              </a:rPr>
              <a:t>Ele te chama, venha sem vacilar. Entregue-se a Ele!</a:t>
            </a:r>
          </a:p>
        </p:txBody>
      </p:sp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4739BE5E-3107-41F2-ABD1-BFCE3A7F9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563" y="2781300"/>
            <a:ext cx="4319587" cy="23050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tabLst>
                <a:tab pos="808038" algn="l"/>
              </a:tabLst>
            </a:pPr>
            <a:r>
              <a:rPr lang="pt-BR" altLang="pt-BR" b="1">
                <a:solidFill>
                  <a:srgbClr val="FFFF00"/>
                </a:solidFill>
              </a:rPr>
              <a:t>	2. Tentar alcançar a 	santificação 	através da força 	exclusiva do 	homem.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54339BA-870E-41DB-BAE5-5D47CA96C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5257800" cy="2519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8080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08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08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	1. Pensar que a 	santificação nos 	torna resistentes a 	todo e qualquer 	tipo de pecado.</a:t>
            </a:r>
          </a:p>
          <a:p>
            <a:pPr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6CFF4B04-55BE-494A-9ACC-27301653A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45125"/>
            <a:ext cx="8351837" cy="1196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8080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08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08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chemeClr val="bg1"/>
                </a:solidFill>
                <a:latin typeface="Script MT Bold" panose="03040602040607080904" pitchFamily="66" charset="0"/>
              </a:rPr>
              <a:t>	Qual é a parte que desempenhamos nesse processo?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113D8C0-BF22-420E-9EAE-57C5CBF82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9377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I – DESCANSO INTERROMPIDO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C8B96C-03D2-4B00-8D77-4F227D119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5157788"/>
            <a:ext cx="8869363" cy="139541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>
                <a:solidFill>
                  <a:srgbClr val="FFFF00"/>
                </a:solidFill>
              </a:rPr>
              <a:t>Muitos não haviam se alimentado e o próprio Cristo estava pálido de fadiga e fome no final do dia</a:t>
            </a:r>
            <a:r>
              <a:rPr lang="pt-BR" altLang="pt-BR" sz="3600" b="1">
                <a:solidFill>
                  <a:srgbClr val="FFFF00"/>
                </a:solidFill>
              </a:rPr>
              <a:t>.</a:t>
            </a:r>
            <a:r>
              <a:rPr lang="pt-BR" altLang="pt-BR" b="1">
                <a:solidFill>
                  <a:srgbClr val="FFFF00"/>
                </a:solidFill>
              </a:rPr>
              <a:t> </a:t>
            </a:r>
            <a:r>
              <a:rPr lang="pt-BR" altLang="pt-BR" sz="2400" b="1">
                <a:solidFill>
                  <a:srgbClr val="FFFF00"/>
                </a:solidFill>
              </a:rPr>
              <a:t>(DTN, 360).</a:t>
            </a:r>
            <a:r>
              <a:rPr lang="pt-BR" altLang="pt-BR" b="1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75D1C8F-C92A-474C-86EF-B0D8E0E7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41438"/>
            <a:ext cx="4178300" cy="3287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800" b="1">
                <a:solidFill>
                  <a:srgbClr val="FFFF00"/>
                </a:solidFill>
              </a:rPr>
              <a:t>Jesus havia ido para um lugar tranqüilo e solitário ao norte do Mar da Galiléia, Ele  estava muito triste com a notícia da morte de João Batista por Herodes.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BBE7688-22AB-4DB6-BCD5-0D1C9429D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2360613"/>
            <a:ext cx="3810000" cy="2681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800" b="1">
                <a:solidFill>
                  <a:srgbClr val="FFFF00"/>
                </a:solidFill>
              </a:rPr>
              <a:t>Foi  encontrado pela multidão. O dia de descanso se tornou em um longo e cansativo dia de trabalho.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  <p:bldP spid="4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690D0700-6422-4B83-8A84-57C0C0E5A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1513" y="2006600"/>
            <a:ext cx="4464050" cy="4652963"/>
          </a:xfrm>
        </p:spPr>
        <p:txBody>
          <a:bodyPr/>
          <a:lstStyle/>
          <a:p>
            <a:pPr marL="715963" indent="-715963">
              <a:lnSpc>
                <a:spcPct val="95000"/>
              </a:lnSpc>
              <a:spcAft>
                <a:spcPct val="15000"/>
              </a:spcAft>
              <a:buClr>
                <a:srgbClr val="66FF33"/>
              </a:buClr>
              <a:buFont typeface="Wingdings" panose="05000000000000000000" pitchFamily="2" charset="2"/>
              <a:buChar char="¶"/>
            </a:pPr>
            <a:r>
              <a:rPr lang="pt-BR" altLang="pt-BR" b="1">
                <a:solidFill>
                  <a:srgbClr val="FFFF00"/>
                </a:solidFill>
              </a:rPr>
              <a:t>Aquele que  podia curar os soldados feridos em batalha, abastecer exércitos inteiros de alimento e suprir todas as demais necessidades do povo.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9B4425E-A021-4752-9508-64E410B3E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39946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15963" indent="-715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811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90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70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50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2263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9463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6663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3863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Font typeface="Wingdings" panose="05000000000000000000" pitchFamily="2" charset="2"/>
              <a:buChar char="¶"/>
            </a:pPr>
            <a:r>
              <a:rPr lang="pt-BR" altLang="pt-BR" b="1">
                <a:solidFill>
                  <a:srgbClr val="FFFF00"/>
                </a:solidFill>
              </a:rPr>
              <a:t>Jesus operou o milagre da multiplicação dos pães e o povo sofrido vê nEle o libertador...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9361A33E-C7A7-4C7F-831C-7FE43951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981075"/>
            <a:ext cx="3708400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15963" indent="-715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811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90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70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50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2263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9463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6663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3863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15000"/>
              </a:spcAft>
              <a:buClr>
                <a:srgbClr val="66FF33"/>
              </a:buClr>
              <a:buFont typeface="Wingdings" panose="05000000000000000000" pitchFamily="2" charset="2"/>
              <a:buChar char="¶"/>
            </a:pPr>
            <a:r>
              <a:rPr lang="pt-BR" altLang="pt-BR" sz="3600" b="1">
                <a:solidFill>
                  <a:srgbClr val="FFFF00"/>
                </a:solidFill>
              </a:rPr>
              <a:t>Diante disto, tentaram proclamá-lo como rei e os próprios discípulos alimentavam esse desejo.</a:t>
            </a:r>
          </a:p>
        </p:txBody>
      </p:sp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D81CD85-CB1D-44E0-BFD4-81088DD29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" y="230188"/>
            <a:ext cx="4695825" cy="3127375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¶"/>
            </a:pPr>
            <a:r>
              <a:rPr lang="pt-BR" altLang="pt-BR" b="1">
                <a:solidFill>
                  <a:srgbClr val="FFFF00"/>
                </a:solidFill>
              </a:rPr>
              <a:t>Jesus, chamou os discípulos à parte e ordenou que tomassem o barco e retornassem imediatamente.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¶"/>
            </a:pPr>
            <a:endParaRPr lang="pt-BR" altLang="pt-BR" b="1">
              <a:solidFill>
                <a:srgbClr val="FFFF00"/>
              </a:solidFill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A15C14E-594A-4F9D-BA25-03BA13A86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052513"/>
            <a:ext cx="400050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¶"/>
            </a:pPr>
            <a:r>
              <a:rPr lang="pt-BR" altLang="pt-BR" sz="4000" b="1">
                <a:solidFill>
                  <a:srgbClr val="FFFF00"/>
                </a:solidFill>
              </a:rPr>
              <a:t>Depois, “subiu ao monte, a fim de orar sozinho. Em caindo à tarde, lá estava Ele só”. </a:t>
            </a:r>
            <a:r>
              <a:rPr lang="pt-BR" altLang="pt-BR" sz="2400" b="1">
                <a:solidFill>
                  <a:srgbClr val="FFFF00"/>
                </a:solidFill>
              </a:rPr>
              <a:t>(Mat. 14:23).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¶"/>
            </a:pPr>
            <a:endParaRPr lang="pt-BR" altLang="pt-BR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5D1661AC-21EC-4B51-9415-1DFDFE29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620713"/>
            <a:ext cx="4211637" cy="6237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chemeClr val="bg1"/>
                </a:solidFill>
                <a:latin typeface="Script MT Bold" panose="03040602040607080904" pitchFamily="66" charset="0"/>
              </a:rPr>
              <a:t>A oração era a coisa mais importante para Jesus. E para nós? Mesmo estando cansado e abatido, Ele jamais negligenciava os momentos de oração particular. </a:t>
            </a:r>
            <a:endParaRPr lang="pt-BR" altLang="pt-BR" sz="2800" b="1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119881A8-E0A4-41E9-924B-F474CBB2F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3375"/>
            <a:ext cx="1871662" cy="503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FFFF00"/>
                </a:solidFill>
                <a:latin typeface="Arial Black" panose="020B0A04020102020204" pitchFamily="34" charset="0"/>
              </a:rPr>
              <a:t>LIÇÃO</a:t>
            </a:r>
            <a:r>
              <a:rPr lang="pt-BR" altLang="pt-BR" sz="2800" b="1">
                <a:solidFill>
                  <a:srgbClr val="FFFF00"/>
                </a:solidFill>
                <a:latin typeface="Script MT Bold" panose="03040602040607080904" pitchFamily="66" charset="0"/>
              </a:rPr>
              <a:t>:</a:t>
            </a:r>
            <a:endParaRPr lang="pt-BR" altLang="pt-BR" sz="2800" b="1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942</Words>
  <Application>Microsoft Office PowerPoint</Application>
  <PresentationFormat>Apresentação na tela (4:3)</PresentationFormat>
  <Paragraphs>66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Script MT Bold</vt:lpstr>
      <vt:lpstr>Wingdings</vt:lpstr>
      <vt:lpstr>Design padrão</vt:lpstr>
      <vt:lpstr>Personalizar design</vt:lpstr>
      <vt:lpstr>Apresentação do PowerPoint</vt:lpstr>
      <vt:lpstr>Apresentação do PowerPoint</vt:lpstr>
      <vt:lpstr>Introdução:</vt:lpstr>
      <vt:lpstr>Apresentação do PowerPoint</vt:lpstr>
      <vt:lpstr>I – DESCANSO INTERROMPIDO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II - A FAÇANHA DE PEDRO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III. AS DUAS NATUREZAS</vt:lpstr>
      <vt:lpstr>Apresentação do PowerPoint</vt:lpstr>
      <vt:lpstr>Apresentação do PowerPoint</vt:lpstr>
      <vt:lpstr>IV. RESPONSABILIDADE HUMANA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APELO:</vt:lpstr>
      <vt:lpstr>Apresentação do PowerPoint</vt:lpstr>
    </vt:vector>
  </TitlesOfParts>
  <Company>União Sul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QUE DUVIDASTE?</dc:title>
  <dc:creator>Marcia Duck</dc:creator>
  <cp:lastModifiedBy>Pr. Marcelo Carvalho</cp:lastModifiedBy>
  <cp:revision>13</cp:revision>
  <dcterms:created xsi:type="dcterms:W3CDTF">2003-05-05T19:26:30Z</dcterms:created>
  <dcterms:modified xsi:type="dcterms:W3CDTF">2019-11-26T14:17:31Z</dcterms:modified>
</cp:coreProperties>
</file>