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6" autoAdjust="0"/>
    <p:restoredTop sz="42570" autoAdjust="0"/>
  </p:normalViewPr>
  <p:slideViewPr>
    <p:cSldViewPr>
      <p:cViewPr varScale="1">
        <p:scale>
          <a:sx n="28" d="100"/>
          <a:sy n="28" d="100"/>
        </p:scale>
        <p:origin x="234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BFD05AB-83E5-40C7-A76A-E02F987CF83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pt-BR" altLang="pt-BR"/>
          </a:p>
        </p:txBody>
      </p:sp>
      <p:sp>
        <p:nvSpPr>
          <p:cNvPr id="5123" name="Rectangle 3">
            <a:extLst>
              <a:ext uri="{FF2B5EF4-FFF2-40B4-BE49-F238E27FC236}">
                <a16:creationId xmlns:a16="http://schemas.microsoft.com/office/drawing/2014/main" id="{6CFA189B-6F02-4897-AFD3-8FEBE30F252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pt-BR" altLang="pt-BR"/>
          </a:p>
        </p:txBody>
      </p:sp>
      <p:sp>
        <p:nvSpPr>
          <p:cNvPr id="2052" name="Rectangle 4">
            <a:extLst>
              <a:ext uri="{FF2B5EF4-FFF2-40B4-BE49-F238E27FC236}">
                <a16:creationId xmlns:a16="http://schemas.microsoft.com/office/drawing/2014/main" id="{632C0637-ADC8-489F-BA6C-61748B17A48E}"/>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276A7C60-F335-4BF5-81BE-119EEC9BAC5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noProof="0"/>
              <a:t>Clique para editar os estilos do texto mestre</a:t>
            </a:r>
          </a:p>
          <a:p>
            <a:pPr lvl="1"/>
            <a:r>
              <a:rPr lang="pt-BR" altLang="pt-BR" noProof="0"/>
              <a:t>Segundo nível</a:t>
            </a:r>
          </a:p>
          <a:p>
            <a:pPr lvl="2"/>
            <a:r>
              <a:rPr lang="pt-BR" altLang="pt-BR" noProof="0"/>
              <a:t>Terceiro nível</a:t>
            </a:r>
          </a:p>
          <a:p>
            <a:pPr lvl="3"/>
            <a:r>
              <a:rPr lang="pt-BR" altLang="pt-BR" noProof="0"/>
              <a:t>Quarto nível</a:t>
            </a:r>
          </a:p>
          <a:p>
            <a:pPr lvl="4"/>
            <a:r>
              <a:rPr lang="pt-BR" altLang="pt-BR" noProof="0"/>
              <a:t>Quinto nível</a:t>
            </a:r>
          </a:p>
        </p:txBody>
      </p:sp>
      <p:sp>
        <p:nvSpPr>
          <p:cNvPr id="5126" name="Rectangle 6">
            <a:extLst>
              <a:ext uri="{FF2B5EF4-FFF2-40B4-BE49-F238E27FC236}">
                <a16:creationId xmlns:a16="http://schemas.microsoft.com/office/drawing/2014/main" id="{DD00F56C-6E0A-49FD-88CE-FA93C04FD9B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pt-BR" altLang="pt-BR"/>
          </a:p>
        </p:txBody>
      </p:sp>
      <p:sp>
        <p:nvSpPr>
          <p:cNvPr id="5127" name="Rectangle 7">
            <a:extLst>
              <a:ext uri="{FF2B5EF4-FFF2-40B4-BE49-F238E27FC236}">
                <a16:creationId xmlns:a16="http://schemas.microsoft.com/office/drawing/2014/main" id="{B85AB50E-970C-4883-9FEA-4643BABF4D8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04F5213-5A80-4C5B-8410-5DC6AE1A6EC0}"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Imagem de Slide 1">
            <a:extLst>
              <a:ext uri="{FF2B5EF4-FFF2-40B4-BE49-F238E27FC236}">
                <a16:creationId xmlns:a16="http://schemas.microsoft.com/office/drawing/2014/main" id="{C45BF6C6-FBC9-4177-9CA1-186CF504DE37}"/>
              </a:ext>
            </a:extLst>
          </p:cNvPr>
          <p:cNvSpPr>
            <a:spLocks noGrp="1" noRot="1" noChangeAspect="1" noTextEdit="1"/>
          </p:cNvSpPr>
          <p:nvPr>
            <p:ph type="sldImg"/>
          </p:nvPr>
        </p:nvSpPr>
        <p:spPr>
          <a:ln/>
        </p:spPr>
      </p:sp>
      <p:sp>
        <p:nvSpPr>
          <p:cNvPr id="4099" name="Espaço Reservado para Anotações 2">
            <a:extLst>
              <a:ext uri="{FF2B5EF4-FFF2-40B4-BE49-F238E27FC236}">
                <a16:creationId xmlns:a16="http://schemas.microsoft.com/office/drawing/2014/main" id="{5239E450-70C1-41DE-8268-83057CE08C7A}"/>
              </a:ext>
            </a:extLst>
          </p:cNvPr>
          <p:cNvSpPr>
            <a:spLocks noGrp="1"/>
          </p:cNvSpPr>
          <p:nvPr>
            <p:ph type="body" idx="1"/>
          </p:nvPr>
        </p:nvSpPr>
        <p:spPr>
          <a:noFill/>
        </p:spPr>
        <p:txBody>
          <a:bodyPr/>
          <a:lstStyle/>
          <a:p>
            <a:pPr algn="ctr" eaLnBrk="1" hangingPunct="1"/>
            <a:r>
              <a:rPr lang="pt-BR" altLang="pt-BR" b="1"/>
              <a:t>www.4tons.com.br</a:t>
            </a:r>
          </a:p>
          <a:p>
            <a:pPr algn="ctr" eaLnBrk="1" hangingPunct="1"/>
            <a:r>
              <a:rPr lang="pt-BR" altLang="pt-BR" b="1"/>
              <a:t>Pr. Marcelo Augusto de Carvalho</a:t>
            </a:r>
          </a:p>
        </p:txBody>
      </p:sp>
      <p:sp>
        <p:nvSpPr>
          <p:cNvPr id="4100" name="Espaço Reservado para Número de Slide 3">
            <a:extLst>
              <a:ext uri="{FF2B5EF4-FFF2-40B4-BE49-F238E27FC236}">
                <a16:creationId xmlns:a16="http://schemas.microsoft.com/office/drawing/2014/main" id="{B7BEC262-862D-42D4-B311-D06A17400176}"/>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F5B938-9401-45CE-95EB-4A37589C3C95}" type="slidenum">
              <a:rPr lang="pt-BR" altLang="pt-BR" smtClean="0"/>
              <a:pPr/>
              <a:t>1</a:t>
            </a:fld>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Imagem de Slide 1">
            <a:extLst>
              <a:ext uri="{FF2B5EF4-FFF2-40B4-BE49-F238E27FC236}">
                <a16:creationId xmlns:a16="http://schemas.microsoft.com/office/drawing/2014/main" id="{E1C3DF59-FDF0-41A9-961B-F9DD1E374DD6}"/>
              </a:ext>
            </a:extLst>
          </p:cNvPr>
          <p:cNvSpPr>
            <a:spLocks noGrp="1" noRot="1" noChangeAspect="1" noTextEdit="1"/>
          </p:cNvSpPr>
          <p:nvPr>
            <p:ph type="sldImg"/>
          </p:nvPr>
        </p:nvSpPr>
        <p:spPr>
          <a:ln/>
        </p:spPr>
      </p:sp>
      <p:sp>
        <p:nvSpPr>
          <p:cNvPr id="6147" name="Espaço Reservado para Anotações 2">
            <a:extLst>
              <a:ext uri="{FF2B5EF4-FFF2-40B4-BE49-F238E27FC236}">
                <a16:creationId xmlns:a16="http://schemas.microsoft.com/office/drawing/2014/main" id="{635EC1B3-7FFF-49CC-85BB-85AC6D90D79A}"/>
              </a:ext>
            </a:extLst>
          </p:cNvPr>
          <p:cNvSpPr>
            <a:spLocks noGrp="1"/>
          </p:cNvSpPr>
          <p:nvPr>
            <p:ph type="body" idx="1"/>
          </p:nvPr>
        </p:nvSpPr>
        <p:spPr>
          <a:noFill/>
        </p:spPr>
        <p:txBody>
          <a:bodyPr/>
          <a:lstStyle/>
          <a:p>
            <a:pPr algn="just"/>
            <a:r>
              <a:rPr lang="en-US" altLang="pt-BR"/>
              <a:t>SS 2006 – Tema 01</a:t>
            </a:r>
            <a:endParaRPr lang="pt-BR" altLang="pt-BR"/>
          </a:p>
          <a:p>
            <a:pPr algn="just"/>
            <a:r>
              <a:rPr lang="en-US" altLang="pt-BR" b="1"/>
              <a:t>O Rei Vem</a:t>
            </a:r>
            <a:endParaRPr lang="pt-BR" altLang="pt-BR" b="1"/>
          </a:p>
          <a:p>
            <a:pPr algn="just"/>
            <a:r>
              <a:rPr lang="en-US" altLang="pt-BR" b="1"/>
              <a:t>I. Introdução</a:t>
            </a:r>
            <a:endParaRPr lang="pt-BR" altLang="pt-BR" b="1"/>
          </a:p>
          <a:p>
            <a:pPr algn="just"/>
            <a:r>
              <a:rPr lang="en-US" altLang="pt-BR"/>
              <a:t>Hoje começamos uma semana muito especial, a Semana que lembra a Paixão e Morte de Cristo. Nesta semana vamos relembrar alguns episódios da Paixão de Cristo e alguns ensinamentos para nossa vida. Nesta semana Cristo será apresentado como a esperança para sua vida e para todos os seus problemas.</a:t>
            </a:r>
            <a:endParaRPr lang="pt-BR" altLang="pt-BR"/>
          </a:p>
          <a:p>
            <a:pPr algn="just"/>
            <a:r>
              <a:rPr lang="en-US" altLang="pt-BR"/>
              <a:t>Zacarias 9:9 profetizou 500 anos antes que Jesus teria uma entrada triunfau em Jerusalém.  </a:t>
            </a:r>
            <a:endParaRPr lang="pt-BR" altLang="pt-BR"/>
          </a:p>
          <a:p>
            <a:pPr algn="just"/>
            <a:r>
              <a:rPr lang="en-US" altLang="pt-BR"/>
              <a:t>Era um domingo, o início da semana da paixão. Os espectadores continuamente se misturavam à multidão, perguntando: Quem é Este? Que quer dizer toda essa agitação? Todos tinham ouvido falar de Jesus, e esperavam que fosse a Jerusalém; mas sabiam que até então Ele Se esquivara a qualquer esforço para O colocar no trono e ficavam muito surpreendidos de saber que este era Ele. </a:t>
            </a:r>
            <a:endParaRPr lang="pt-BR" altLang="pt-BR"/>
          </a:p>
          <a:p>
            <a:pPr algn="just"/>
            <a:r>
              <a:rPr lang="en-US" altLang="pt-BR"/>
              <a:t>Jesus permitiu que o adorassem, que gritassem:  “hosanas ao filho de Davi”, (João 12:12,13) porque queria chamar a atenção das pessoas para si naquela semana; Jesus queria que as pessoas olhassem para Ele, pensassem nEle e refletissem sobre Sua missão. </a:t>
            </a:r>
            <a:endParaRPr lang="pt-BR" altLang="pt-BR"/>
          </a:p>
          <a:p>
            <a:pPr algn="just"/>
            <a:r>
              <a:rPr lang="en-US" altLang="pt-BR" b="1"/>
              <a:t>II. O Desfile. Lucas 19:37-39.</a:t>
            </a:r>
            <a:endParaRPr lang="pt-BR" altLang="pt-BR" b="1"/>
          </a:p>
          <a:p>
            <a:pPr algn="just"/>
            <a:r>
              <a:rPr lang="en-US" altLang="pt-BR"/>
              <a:t>Uma grande multidão que tinham ido para Betânea e sabia da ressurreição de Lázaro seguiu o desfile em direção a Jerusalém. Lázaro que fora ressuscitado por Jesus estava puxando o jumentinho.</a:t>
            </a:r>
            <a:endParaRPr lang="pt-BR" altLang="pt-BR"/>
          </a:p>
          <a:p>
            <a:pPr algn="just"/>
            <a:r>
              <a:rPr lang="en-US" altLang="pt-BR"/>
              <a:t>Muitos que estavam a caminho de Jerusalém para celebrar a páscoa no próximo final de semana, se uniram a multidão que acompanhava a Jesus. A medida que avançavam a quantidade de pessoas aumentava.</a:t>
            </a:r>
            <a:endParaRPr lang="pt-BR" altLang="pt-BR"/>
          </a:p>
          <a:p>
            <a:pPr algn="just"/>
            <a:r>
              <a:rPr lang="en-US" altLang="pt-BR"/>
              <a:t>Muitos que tinham sido curados por Jesus faziam parte do grande desfile em direção a Jerusalém.</a:t>
            </a:r>
            <a:endParaRPr lang="pt-BR" altLang="pt-BR"/>
          </a:p>
          <a:p>
            <a:pPr algn="just"/>
            <a:r>
              <a:rPr lang="en-US" altLang="pt-BR"/>
              <a:t>Além de cumprir as profecias, (Zacarias 9:9; Isaías 62:11; Mateus 21:4,5) Jesus tinha dois propósitos ao permitir o desfile e até encorajar as pessoas a perticiparem dele.</a:t>
            </a:r>
            <a:endParaRPr lang="pt-BR" altLang="pt-BR"/>
          </a:p>
          <a:p>
            <a:pPr algn="just"/>
            <a:r>
              <a:rPr lang="en-US" altLang="pt-BR" b="1"/>
              <a:t>1º. Chamar a atenção das pessoas para si. </a:t>
            </a:r>
            <a:endParaRPr lang="pt-BR" altLang="pt-BR"/>
          </a:p>
          <a:p>
            <a:pPr algn="just"/>
            <a:r>
              <a:rPr lang="en-US" altLang="pt-BR"/>
              <a:t>Os acontecimentos relacionados com essa entrada triunfal constituiriam assunto de todas as bocas, e tornariam Jesus objeto das cogitações de todos os espíritos. Depois de Sua crucifixão, muitos recordariam estes fatos relacionados com Seu julgamento e morte. Seriam levados a pesquisar os escritos dos profetas e convencer-se-iam de que Jesus era o Messias; e multiplicar-se-iam em todas as terras os conversos à fé.</a:t>
            </a:r>
            <a:endParaRPr lang="pt-BR" altLang="pt-BR"/>
          </a:p>
          <a:p>
            <a:pPr algn="just"/>
            <a:r>
              <a:rPr lang="en-US" altLang="pt-BR" b="1"/>
              <a:t>2. Mostrar que Ele era o Messias, o Redentor.</a:t>
            </a:r>
            <a:endParaRPr lang="pt-BR" altLang="pt-BR"/>
          </a:p>
          <a:p>
            <a:pPr algn="just"/>
            <a:r>
              <a:rPr lang="en-US" altLang="pt-BR"/>
              <a:t>Jesus queria apresentar-Se assim publicamente como Redentor. Desejava chamar a atenção para o sacrifício que Lhe devia coroar a missão para com o mundo caído. </a:t>
            </a:r>
            <a:endParaRPr lang="pt-BR" altLang="pt-BR"/>
          </a:p>
          <a:p>
            <a:pPr algn="just"/>
            <a:r>
              <a:rPr lang="en-US" altLang="pt-BR"/>
              <a:t>Enquanto o povo estava reunido em Jerusalém para a celebração da páscoa, Ele, o Cordeiro de Deus, representado pelos sacrifícios simbólicos, voluntariamente Se pôs de parte como oblação. Seria necessário que Sua igreja, em todos os séculos, fizesse de Sua morte pelos pecados do mundo assunto de profunda reflexão e estudo. Todos os fatos com ela relacionados deviam verificar-se de maneira a ficarem acima de qualquer dúvida. Era preciso, pois, que os olhos de todo o povo fossem então dirigidos para Ele; os acontecimentos que precederam Seu grande sacrifício deviam ser de molde a chamar a atenção para o próprio sacrifício. Depois de uma demonstração como a que acompanhou Sua entrada em Jerusalém, todos os olhos Lhe seguiram a rápida marcha para a cena final. </a:t>
            </a:r>
            <a:endParaRPr lang="pt-BR" altLang="pt-BR"/>
          </a:p>
          <a:p>
            <a:pPr algn="just"/>
            <a:r>
              <a:rPr lang="en-US" altLang="pt-BR" b="1"/>
              <a:t>III. Quem era Ele.</a:t>
            </a:r>
            <a:endParaRPr lang="pt-BR" altLang="pt-BR" b="1"/>
          </a:p>
          <a:p>
            <a:pPr algn="just"/>
            <a:r>
              <a:rPr lang="en-US" altLang="pt-BR"/>
              <a:t>Os sacerdotes fazem soar, no templo, a trombeta para o serviço da tarde, mas poucos atendem, e os príncipes, alarmados, dizem entre si: “Eis que aí vai o mundo após Ele.” (João 12:19) Aos seus ouvidos em Jerusalém, chegam as notícias de que Jesus Se aproxima da cidade, com grande ajuntamento de povo. Mas eles não têm bom acolhimento para oferecer ao Filho de Deus. Saem-Lhe ao encontro com temor, esperando dispersar a multidão. Quando o desfile está para descer o Monte das Oliveiras, é interceptado pelos principais líderes religiosos da época. </a:t>
            </a:r>
            <a:endParaRPr lang="pt-BR" altLang="pt-BR"/>
          </a:p>
          <a:p>
            <a:pPr algn="just"/>
            <a:r>
              <a:rPr lang="en-US" altLang="pt-BR"/>
              <a:t>Eles perguntam: “Quem é Este?” E os discípulos possuídos de inspiração, respondem repetindo as profecias concernentes a Cristo: </a:t>
            </a:r>
            <a:endParaRPr lang="pt-BR" altLang="pt-BR"/>
          </a:p>
          <a:p>
            <a:pPr algn="just"/>
            <a:r>
              <a:rPr lang="en-US" altLang="pt-BR"/>
              <a:t>Adão vos dirá: </a:t>
            </a:r>
            <a:endParaRPr lang="pt-BR" altLang="pt-BR"/>
          </a:p>
          <a:p>
            <a:pPr algn="just"/>
            <a:r>
              <a:rPr lang="en-US" altLang="pt-BR"/>
              <a:t>É a semente da mulher que há de esmagar a cabeça da serpente. </a:t>
            </a:r>
            <a:endParaRPr lang="pt-BR" altLang="pt-BR"/>
          </a:p>
          <a:p>
            <a:pPr algn="just"/>
            <a:r>
              <a:rPr lang="en-US" altLang="pt-BR"/>
              <a:t>Perguntai a Abraão, ele vos afirmará: </a:t>
            </a:r>
            <a:endParaRPr lang="pt-BR" altLang="pt-BR"/>
          </a:p>
          <a:p>
            <a:pPr algn="just"/>
            <a:r>
              <a:rPr lang="en-US" altLang="pt-BR"/>
              <a:t>“É Melquisedeque, Rei de Salém” (Gên. 14:18), Rei de Paz. </a:t>
            </a:r>
            <a:endParaRPr lang="pt-BR" altLang="pt-BR"/>
          </a:p>
          <a:p>
            <a:pPr algn="just"/>
            <a:r>
              <a:rPr lang="en-US" altLang="pt-BR"/>
              <a:t>Dir-vos-á Jacó: É Siló, da tribo de Judá. </a:t>
            </a:r>
            <a:endParaRPr lang="pt-BR" altLang="pt-BR"/>
          </a:p>
          <a:p>
            <a:pPr algn="just"/>
            <a:r>
              <a:rPr lang="en-US" altLang="pt-BR"/>
              <a:t>Isaías vos declarará: “Emanuel” (Isa. 7:14), “Maravilhoso Conselheiro, Deus Forte, Pai da Eternidade, Príncipe da Paz.” Isa. 9:6. </a:t>
            </a:r>
            <a:endParaRPr lang="pt-BR" altLang="pt-BR"/>
          </a:p>
          <a:p>
            <a:pPr algn="just"/>
            <a:r>
              <a:rPr lang="en-US" altLang="pt-BR"/>
              <a:t>Jeremias vos há de afirmar: </a:t>
            </a:r>
            <a:endParaRPr lang="pt-BR" altLang="pt-BR"/>
          </a:p>
          <a:p>
            <a:pPr algn="just"/>
            <a:r>
              <a:rPr lang="en-US" altLang="pt-BR"/>
              <a:t>O Renovo de Davi, “o Senhor, Justiça Nossa”. Jer. 23:6. </a:t>
            </a:r>
            <a:endParaRPr lang="pt-BR" altLang="pt-BR"/>
          </a:p>
          <a:p>
            <a:pPr algn="just"/>
            <a:r>
              <a:rPr lang="en-US" altLang="pt-BR"/>
              <a:t>Daniel afirmará: É o Messias. </a:t>
            </a:r>
            <a:endParaRPr lang="pt-BR" altLang="pt-BR"/>
          </a:p>
          <a:p>
            <a:pPr algn="just"/>
            <a:r>
              <a:rPr lang="en-US" altLang="pt-BR"/>
              <a:t>Oséias vos dirá: É “o Senhor, o Deus dos Exércitos; o Senhor é o Seu memorial”. Osé. 12:5. </a:t>
            </a:r>
            <a:endParaRPr lang="pt-BR" altLang="pt-BR"/>
          </a:p>
          <a:p>
            <a:pPr algn="just"/>
            <a:r>
              <a:rPr lang="en-US" altLang="pt-BR"/>
              <a:t>Exclamará João Batista: </a:t>
            </a:r>
            <a:endParaRPr lang="pt-BR" altLang="pt-BR"/>
          </a:p>
          <a:p>
            <a:pPr algn="just"/>
            <a:r>
              <a:rPr lang="en-US" altLang="pt-BR"/>
              <a:t>“Eis o Cordeiro de Deus, que tira o pecado do mundo.” João 1:29. </a:t>
            </a:r>
            <a:endParaRPr lang="pt-BR" altLang="pt-BR"/>
          </a:p>
          <a:p>
            <a:pPr algn="just"/>
            <a:r>
              <a:rPr lang="en-US" altLang="pt-BR"/>
              <a:t>O grande Jeová proclamou de Seu trono: </a:t>
            </a:r>
            <a:endParaRPr lang="pt-BR" altLang="pt-BR"/>
          </a:p>
          <a:p>
            <a:pPr algn="just"/>
            <a:r>
              <a:rPr lang="en-US" altLang="pt-BR"/>
              <a:t>“Este é o Meu Filho amado.” Mat. 3:17. </a:t>
            </a:r>
            <a:endParaRPr lang="pt-BR" altLang="pt-BR"/>
          </a:p>
          <a:p>
            <a:pPr algn="just"/>
            <a:r>
              <a:rPr lang="en-US" altLang="pt-BR"/>
              <a:t>Nós, Seus discípulos, declaramos: </a:t>
            </a:r>
            <a:endParaRPr lang="pt-BR" altLang="pt-BR"/>
          </a:p>
          <a:p>
            <a:pPr algn="just"/>
            <a:r>
              <a:rPr lang="en-US" altLang="pt-BR"/>
              <a:t>Este é Jesus, o Messias, o Príncipe da vida, o Redentor do mundo. </a:t>
            </a:r>
            <a:endParaRPr lang="pt-BR" altLang="pt-BR"/>
          </a:p>
          <a:p>
            <a:pPr algn="just"/>
            <a:r>
              <a:rPr lang="en-US" altLang="pt-BR"/>
              <a:t>E o príncipe das potestades da trevas O reconhece, dizendo: “Bem sei quem és: o Santo de Deus.” Mar. 1:24. </a:t>
            </a:r>
            <a:endParaRPr lang="pt-BR" altLang="pt-BR"/>
          </a:p>
          <a:p>
            <a:pPr algn="just"/>
            <a:r>
              <a:rPr lang="en-US" altLang="pt-BR"/>
              <a:t>O último apelo a Jerusalém fora em vão. Os sacerdotes e principais tinham ouvido a voz profética do passado ecoando através da multidão, em resposta à pergunta: “Quem é Este?” mas não a aceitaram como sendo a voz da inspiração. Irados e confundidos, procuraram fazer silenciar o povo. </a:t>
            </a:r>
            <a:endParaRPr lang="pt-BR" altLang="pt-BR"/>
          </a:p>
          <a:p>
            <a:pPr algn="just"/>
            <a:r>
              <a:rPr lang="en-US" altLang="pt-BR"/>
              <a:t>Havia oficiais romanos entre a multidão, e os inimigos de Jesus O denunciaram aos mesmos como chefe de uma rebelião. Apresentaram-nO como estando para Se apoderar do templo, e dominar como rei de Jerusalém. Mas a voz calma de Jesus fez por momentos silenciar a multidão clamorosa, enquanto declarava não ter vindo estabelecer um reino temporal; havia de subir em breve a Seu Pai, e Seus acusadores não mais O veriam, até que volvesse em glória.</a:t>
            </a:r>
            <a:endParaRPr lang="pt-BR" altLang="pt-BR"/>
          </a:p>
          <a:p>
            <a:pPr algn="just"/>
            <a:r>
              <a:rPr lang="en-US" altLang="pt-BR" b="1"/>
              <a:t>IV. As Lágrimas de Jesus. </a:t>
            </a:r>
            <a:endParaRPr lang="pt-BR" altLang="pt-BR" b="1"/>
          </a:p>
          <a:p>
            <a:pPr algn="just"/>
            <a:r>
              <a:rPr lang="en-US" altLang="pt-BR"/>
              <a:t>Quando o cortejo chegou ao cimo da colina e estava para descer para a cidade, Jesus deteve-Se, e toda a multidão com Ele. Perante eles se descortinava Jerusalém em toda a sua glória, nesse momento banhada à luz do Sol poente. O templo atraiu todos os olhares. Em majestosa suntuosidade erguia-se ele acima de todos os outros edifícios, parecendo apontar para o Céu, como a dirigir o povo ao único e verdadeiro Deus.</a:t>
            </a:r>
            <a:endParaRPr lang="pt-BR" altLang="pt-BR"/>
          </a:p>
          <a:p>
            <a:pPr algn="just"/>
            <a:r>
              <a:rPr lang="en-US" altLang="pt-BR"/>
              <a:t>nquanto o Sol no Ocidente tingia e dourava o Céu, o resplendor de sua glória iluminava o puro e alvo mármore das paredes do templo, pondo-lhe cintilações nas áureas colunas. Do alto do monte onde Jesus parou com Seus seguidores, Jesus contempla a cena, e a multidão silencia suas aclamações, encantada com a súbita visão de beleza. Todos os olhos se volvem para o Salvador, esperando ver-Lhe no semblante a admiração por eles próprios experimentada. Ao contrário, no entanto, percebem-Lhe uma nuvem de tristeza. </a:t>
            </a:r>
            <a:endParaRPr lang="pt-BR" altLang="pt-BR"/>
          </a:p>
          <a:p>
            <a:pPr algn="just"/>
            <a:r>
              <a:rPr lang="en-US" altLang="pt-BR"/>
              <a:t>Surpreendem-se, decepcionam-se ao ver-Lhe os olhos marejados de lágrimas e o corpo oscilar como a árvore agitada pela tempestade, enquanto uma angustiosa queixa Lhe brota dos trêmulos lábios, como irrompendo das profundezas de um coração partido. Jesus chorara ao pé do sepulcro de Lázaro, mas fora numa divina mágoa de simpatia para com a humana dor. Esta súbita tristeza, porém, era qual nota de lamento em meio de um grande coro triunfal. </a:t>
            </a:r>
            <a:endParaRPr lang="pt-BR" altLang="pt-BR"/>
          </a:p>
          <a:p>
            <a:pPr algn="just"/>
            <a:r>
              <a:rPr lang="en-US" altLang="pt-BR"/>
              <a:t>Por entre uma cena de regozijo, em que todos Lhe tributavam homenagens, o Rei de Israel Se debulhava em lágrimas; não as silenciosas lágrimas da alegria, mas pranto e gemidos de inexprimível angústia. A multidão sentiu-se repentinamente tomada de tristeza. Emudeceram-lhes as aclamações. Muitos choraram, possuídos de simpatia por um pesar que não podiam compreender.  </a:t>
            </a:r>
            <a:endParaRPr lang="pt-BR" altLang="pt-BR"/>
          </a:p>
          <a:p>
            <a:pPr algn="just"/>
            <a:r>
              <a:rPr lang="en-US" altLang="pt-BR"/>
              <a:t>As lágrimas de Jesus não eram a antecipação de Seus próprios sofrimentos. Foi a vista de Jerusalém que pungiu o coração de Jesus - Jerusalém, que rejeitara o Filho de Deus e Lhe desdenhara o amor, que recusara ser convencida por Seus poderosos milagres e estava prestes a tirar-Lhe a vida. Viu o que ela era, em sua culpa de rejeitar o Redentor.</a:t>
            </a:r>
            <a:endParaRPr lang="pt-BR" altLang="pt-BR"/>
          </a:p>
          <a:p>
            <a:pPr algn="just"/>
            <a:r>
              <a:rPr lang="en-US" altLang="pt-BR" b="1"/>
              <a:t>V. Apelo</a:t>
            </a:r>
            <a:endParaRPr lang="pt-BR" altLang="pt-BR" b="1"/>
          </a:p>
          <a:p>
            <a:pPr algn="just"/>
            <a:r>
              <a:rPr lang="en-US" altLang="pt-BR"/>
              <a:t>Em João 1:11 a Bíblia nos diz que Jesus foi rejeitado plas pessoas da sua época. Hoje, Jesus está chegando para a sua vida, como Seu Salvador. Qual será sua escolha: aceitação ou rejeição? O rosto de Jesus vai derramar lágrimas novamente por sua rejeição ou vai sorrir de alegria por sua entrega? </a:t>
            </a:r>
            <a:endParaRPr lang="pt-BR" altLang="pt-BR"/>
          </a:p>
          <a:p>
            <a:pPr algn="just"/>
            <a:r>
              <a:rPr lang="pt-BR" altLang="pt-BR"/>
              <a:t>Entrega sua vida a Cristo hoje, esta é a decisão mais importante que você pode tomar. Ao fazer isto você será salvo por Jesus, será libertado do pecado e do sofrimento, um milagre acontecerá no seu viver, você será uma nova pessoa.</a:t>
            </a:r>
          </a:p>
          <a:p>
            <a:pPr algn="just"/>
            <a:endParaRPr lang="pt-BR" altLang="pt-BR"/>
          </a:p>
        </p:txBody>
      </p:sp>
      <p:sp>
        <p:nvSpPr>
          <p:cNvPr id="6148" name="Espaço Reservado para Número de Slide 3">
            <a:extLst>
              <a:ext uri="{FF2B5EF4-FFF2-40B4-BE49-F238E27FC236}">
                <a16:creationId xmlns:a16="http://schemas.microsoft.com/office/drawing/2014/main" id="{0AB33DAA-827C-4B94-8B1D-6CA1CD3B6A57}"/>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8658CF-8A48-45D3-886E-E6D8DEE1897F}" type="slidenum">
              <a:rPr lang="pt-BR" altLang="pt-BR" smtClean="0"/>
              <a:pPr/>
              <a:t>2</a:t>
            </a:fld>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Tree>
    <p:extLst>
      <p:ext uri="{BB962C8B-B14F-4D97-AF65-F5344CB8AC3E}">
        <p14:creationId xmlns:p14="http://schemas.microsoft.com/office/powerpoint/2010/main" val="4110021162"/>
      </p:ext>
    </p:extLst>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226780401"/>
      </p:ext>
    </p:extLst>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69075" y="365125"/>
            <a:ext cx="1979613" cy="6303963"/>
          </a:xfrm>
          <a:prstGeom prst="rect">
            <a:avLst/>
          </a:prstGeo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28650" y="365125"/>
            <a:ext cx="5788025" cy="6303963"/>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9953756"/>
      </p:ext>
    </p:extLst>
  </p:cSld>
  <p:clrMapOvr>
    <a:masterClrMapping/>
  </p:clrMapOvr>
  <p:transition spd="med">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28650" y="365125"/>
            <a:ext cx="7920038" cy="630396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86752213"/>
      </p:ext>
    </p:extLst>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473586963"/>
      </p:ext>
    </p:extLst>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Tree>
    <p:extLst>
      <p:ext uri="{BB962C8B-B14F-4D97-AF65-F5344CB8AC3E}">
        <p14:creationId xmlns:p14="http://schemas.microsoft.com/office/powerpoint/2010/main" val="2457973642"/>
      </p:ext>
    </p:extLst>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
        <p:nvSpPr>
          <p:cNvPr id="3" name="Espaço Reservado para Conteúdo 2"/>
          <p:cNvSpPr>
            <a:spLocks noGrp="1"/>
          </p:cNvSpPr>
          <p:nvPr>
            <p:ph sz="half" idx="1"/>
          </p:nvPr>
        </p:nvSpPr>
        <p:spPr>
          <a:xfrm>
            <a:off x="1274763" y="620713"/>
            <a:ext cx="3560762" cy="604837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987925" y="620713"/>
            <a:ext cx="3560763" cy="604837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704065984"/>
      </p:ext>
    </p:extLst>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546444036"/>
      </p:ext>
    </p:extLst>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3071099363"/>
      </p:ext>
    </p:extLst>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563165"/>
      </p:ext>
    </p:extLst>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Tree>
    <p:extLst>
      <p:ext uri="{BB962C8B-B14F-4D97-AF65-F5344CB8AC3E}">
        <p14:creationId xmlns:p14="http://schemas.microsoft.com/office/powerpoint/2010/main" val="2940486889"/>
      </p:ext>
    </p:extLst>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Tree>
    <p:extLst>
      <p:ext uri="{BB962C8B-B14F-4D97-AF65-F5344CB8AC3E}">
        <p14:creationId xmlns:p14="http://schemas.microsoft.com/office/powerpoint/2010/main" val="2999969957"/>
      </p:ext>
    </p:extLst>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98964982-C971-4D0C-B3A4-9F168CD0A94F}"/>
              </a:ext>
            </a:extLst>
          </p:cNvPr>
          <p:cNvSpPr>
            <a:spLocks noGrp="1" noChangeArrowheads="1"/>
          </p:cNvSpPr>
          <p:nvPr>
            <p:ph type="body" idx="1"/>
          </p:nvPr>
        </p:nvSpPr>
        <p:spPr bwMode="auto">
          <a:xfrm>
            <a:off x="1274763" y="620713"/>
            <a:ext cx="7273925"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strips(downRight)">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strips(downRight)">
                                      <p:cBhvr>
                                        <p:cTn id="12" dur="500"/>
                                        <p:tgtEl>
                                          <p:spTgt spid="1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strips(downRight)">
                                      <p:cBhvr>
                                        <p:cTn id="17" dur="500"/>
                                        <p:tgtEl>
                                          <p:spTgt spid="1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strips(downRight)">
                                      <p:cBhvr>
                                        <p:cTn id="22" dur="500"/>
                                        <p:tgtEl>
                                          <p:spTgt spid="10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strips(downRight)">
                                      <p:cBhvr>
                                        <p:cTn id="27"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5">
        <p:tmplLst>
          <p:tmpl lvl="1">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 lvl="2">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 lvl="3">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 lvl="4">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 lvl="5">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000"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33CC"/>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00"/>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video" Target="file:///E:\Wallacy\UCB\SSanta_2006\CDROM\01%20Escolho%20Jesus.wm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5" descr="capa">
            <a:extLst>
              <a:ext uri="{FF2B5EF4-FFF2-40B4-BE49-F238E27FC236}">
                <a16:creationId xmlns:a16="http://schemas.microsoft.com/office/drawing/2014/main" id="{551AF61D-8AB4-48BB-B345-B9C1FEBB2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07">
            <a:extLst>
              <a:ext uri="{FF2B5EF4-FFF2-40B4-BE49-F238E27FC236}">
                <a16:creationId xmlns:a16="http://schemas.microsoft.com/office/drawing/2014/main" id="{538DE0BB-391C-4701-B032-A92F52B47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381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a:extLst>
              <a:ext uri="{FF2B5EF4-FFF2-40B4-BE49-F238E27FC236}">
                <a16:creationId xmlns:a16="http://schemas.microsoft.com/office/drawing/2014/main" id="{BF1D9A03-57FA-478E-8A4F-0E7B90650C8F}"/>
              </a:ext>
            </a:extLst>
          </p:cNvPr>
          <p:cNvSpPr>
            <a:spLocks noGrp="1" noChangeArrowheads="1"/>
          </p:cNvSpPr>
          <p:nvPr>
            <p:ph type="body" idx="1"/>
          </p:nvPr>
        </p:nvSpPr>
        <p:spPr>
          <a:xfrm>
            <a:off x="1274763" y="620713"/>
            <a:ext cx="5818187" cy="6048375"/>
          </a:xfrm>
        </p:spPr>
        <p:txBody>
          <a:bodyPr/>
          <a:lstStyle/>
          <a:p>
            <a:pPr marL="1524000" lvl="2" indent="-609600" eaLnBrk="1" hangingPunct="1">
              <a:lnSpc>
                <a:spcPct val="120000"/>
              </a:lnSpc>
            </a:pPr>
            <a:r>
              <a:rPr lang="pt-BR" altLang="pt-BR"/>
              <a:t>“É Melquisedeque, Rei de Salém” (Gên. 14:18), Rei de Paz.</a:t>
            </a:r>
          </a:p>
          <a:p>
            <a:pPr marL="1524000" lvl="2" indent="-609600" eaLnBrk="1" hangingPunct="1">
              <a:lnSpc>
                <a:spcPct val="120000"/>
              </a:lnSpc>
            </a:pPr>
            <a:r>
              <a:rPr lang="pt-BR" altLang="pt-BR"/>
              <a:t>Isaías vos declarará: “Emanuel” (Isa. 7:14), “Maravilhoso Conselheiro, Deus Forte, Pai da Eternidade, Príncipe da Paz.” Isa. 9:6.</a:t>
            </a:r>
          </a:p>
          <a:p>
            <a:pPr marL="1524000" lvl="2" indent="-609600" eaLnBrk="1" hangingPunct="1">
              <a:lnSpc>
                <a:spcPct val="120000"/>
              </a:lnSpc>
            </a:pPr>
            <a:r>
              <a:rPr lang="en-US" altLang="pt-BR"/>
              <a:t>Jeremias vos há de afirmar: </a:t>
            </a:r>
            <a:r>
              <a:rPr lang="pt-BR" altLang="pt-BR"/>
              <a:t>O Renovo de Davi, “o Senhor, Justiça Nossa”. Jer. 23:6.</a:t>
            </a:r>
          </a:p>
        </p:txBody>
      </p:sp>
    </p:spTree>
  </p:cSld>
  <p:clrMapOvr>
    <a:masterClrMapping/>
  </p:clrMapOvr>
  <p:transition spd="med">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08">
            <a:extLst>
              <a:ext uri="{FF2B5EF4-FFF2-40B4-BE49-F238E27FC236}">
                <a16:creationId xmlns:a16="http://schemas.microsoft.com/office/drawing/2014/main" id="{5BF8CA4A-7341-4B37-ADED-7776E90C6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2078038"/>
            <a:ext cx="5832475"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a:extLst>
              <a:ext uri="{FF2B5EF4-FFF2-40B4-BE49-F238E27FC236}">
                <a16:creationId xmlns:a16="http://schemas.microsoft.com/office/drawing/2014/main" id="{015E03AD-C340-4FCF-A515-26E5A4EB6CAD}"/>
              </a:ext>
            </a:extLst>
          </p:cNvPr>
          <p:cNvSpPr>
            <a:spLocks noGrp="1" noChangeArrowheads="1"/>
          </p:cNvSpPr>
          <p:nvPr>
            <p:ph type="body" idx="1"/>
          </p:nvPr>
        </p:nvSpPr>
        <p:spPr>
          <a:xfrm>
            <a:off x="1274763" y="620713"/>
            <a:ext cx="5745162" cy="6048375"/>
          </a:xfrm>
        </p:spPr>
        <p:txBody>
          <a:bodyPr/>
          <a:lstStyle/>
          <a:p>
            <a:pPr marL="1524000" lvl="2" indent="-609600" eaLnBrk="1" hangingPunct="1">
              <a:lnSpc>
                <a:spcPct val="140000"/>
              </a:lnSpc>
            </a:pPr>
            <a:r>
              <a:rPr lang="en-US" altLang="pt-BR"/>
              <a:t>Exclamará João Batista: </a:t>
            </a:r>
            <a:r>
              <a:rPr lang="pt-BR" altLang="pt-BR"/>
              <a:t>“Eis o Cordeiro de Deus, que tira o pecado do mundo.” João 1:29.</a:t>
            </a:r>
          </a:p>
          <a:p>
            <a:pPr marL="1524000" lvl="2" indent="-609600" eaLnBrk="1" hangingPunct="1">
              <a:lnSpc>
                <a:spcPct val="140000"/>
              </a:lnSpc>
            </a:pPr>
            <a:r>
              <a:rPr lang="en-US" altLang="pt-BR"/>
              <a:t>O grande Jeová proclamou de Seu trono: “Este é o Meu Filho amado.” Mat. 3:17. </a:t>
            </a:r>
          </a:p>
          <a:p>
            <a:pPr marL="1524000" lvl="2" indent="-609600" eaLnBrk="1" hangingPunct="1">
              <a:lnSpc>
                <a:spcPct val="140000"/>
              </a:lnSpc>
            </a:pPr>
            <a:r>
              <a:rPr lang="en-US" altLang="pt-BR"/>
              <a:t>Nós, Seus discípulos, declaramos: </a:t>
            </a:r>
            <a:r>
              <a:rPr lang="pt-BR" altLang="pt-BR"/>
              <a:t>Este é Jesus, o Messias, o Príncipe da vida, o Redentor do mundo.</a:t>
            </a:r>
          </a:p>
        </p:txBody>
      </p:sp>
    </p:spTree>
  </p:cSld>
  <p:clrMapOvr>
    <a:masterClrMapping/>
  </p:clrMapOvr>
  <p:transition spd="med">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C6AA91C-ADB7-4AE4-86AA-E8D723F50CEE}"/>
              </a:ext>
            </a:extLst>
          </p:cNvPr>
          <p:cNvSpPr>
            <a:spLocks noGrp="1" noChangeArrowheads="1"/>
          </p:cNvSpPr>
          <p:nvPr>
            <p:ph type="body" idx="1"/>
          </p:nvPr>
        </p:nvSpPr>
        <p:spPr/>
        <p:txBody>
          <a:bodyPr/>
          <a:lstStyle/>
          <a:p>
            <a:pPr marL="762000" indent="-762000" eaLnBrk="1" hangingPunct="1">
              <a:lnSpc>
                <a:spcPct val="110000"/>
              </a:lnSpc>
              <a:buFontTx/>
              <a:buAutoNum type="romanUcPeriod" startAt="4"/>
            </a:pPr>
            <a:r>
              <a:rPr lang="pt-BR" altLang="pt-BR"/>
              <a:t>As Lágrimas de Jesus</a:t>
            </a:r>
          </a:p>
          <a:p>
            <a:pPr marL="1168400" lvl="1" indent="-711200" eaLnBrk="1" hangingPunct="1">
              <a:lnSpc>
                <a:spcPct val="110000"/>
              </a:lnSpc>
            </a:pPr>
            <a:r>
              <a:rPr lang="pt-BR" altLang="pt-BR"/>
              <a:t>Quando o cortejo chegou ao cimo da colina e estava para descer para a cidade, Jesus deteve-Se, e toda a multidão com Ele.</a:t>
            </a:r>
          </a:p>
          <a:p>
            <a:pPr marL="1168400" lvl="1" indent="-711200" eaLnBrk="1" hangingPunct="1">
              <a:lnSpc>
                <a:spcPct val="110000"/>
              </a:lnSpc>
            </a:pPr>
            <a:r>
              <a:rPr lang="pt-BR" altLang="pt-BR"/>
              <a:t>A multidão contempla a Jesus.</a:t>
            </a:r>
          </a:p>
          <a:p>
            <a:pPr marL="1524000" lvl="2" indent="-609600" eaLnBrk="1" hangingPunct="1">
              <a:lnSpc>
                <a:spcPct val="110000"/>
              </a:lnSpc>
            </a:pPr>
            <a:r>
              <a:rPr lang="pt-BR" altLang="pt-BR"/>
              <a:t>Decepcionam-se ao ver-Lhe os olhos marejados de lágrimas e o corpo oscilar como a árvore agitada pela tempestade, enquanto uma angustiosa queixa Lhe brota dos trêmulos lábios, como irrompendo das profundezas de um coração partido.</a:t>
            </a:r>
          </a:p>
        </p:txBody>
      </p:sp>
    </p:spTree>
  </p:cSld>
  <p:clrMapOvr>
    <a:masterClrMapping/>
  </p:clrMapOvr>
  <p:transition spd="med">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09">
            <a:extLst>
              <a:ext uri="{FF2B5EF4-FFF2-40B4-BE49-F238E27FC236}">
                <a16:creationId xmlns:a16="http://schemas.microsoft.com/office/drawing/2014/main" id="{C7F594DD-34AF-4A9B-A5C7-45E79B2EC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296"/>
          <a:stretch>
            <a:fillRect/>
          </a:stretch>
        </p:blipFill>
        <p:spPr bwMode="auto">
          <a:xfrm>
            <a:off x="0" y="3860800"/>
            <a:ext cx="91440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D130264B-6181-46B0-936D-CEDA8775277D}"/>
              </a:ext>
            </a:extLst>
          </p:cNvPr>
          <p:cNvSpPr>
            <a:spLocks noGrp="1" noChangeArrowheads="1"/>
          </p:cNvSpPr>
          <p:nvPr>
            <p:ph type="body" idx="1"/>
          </p:nvPr>
        </p:nvSpPr>
        <p:spPr/>
        <p:txBody>
          <a:bodyPr/>
          <a:lstStyle/>
          <a:p>
            <a:pPr marL="1168400" lvl="1" indent="-711200" eaLnBrk="1" hangingPunct="1">
              <a:lnSpc>
                <a:spcPct val="110000"/>
              </a:lnSpc>
            </a:pPr>
            <a:r>
              <a:rPr lang="pt-BR" altLang="pt-BR"/>
              <a:t>As lágrimas de Jesus não eram a antecipação de Seus próprios sofrimentos.</a:t>
            </a:r>
          </a:p>
          <a:p>
            <a:pPr marL="1524000" lvl="2" indent="-609600" eaLnBrk="1" hangingPunct="1">
              <a:lnSpc>
                <a:spcPct val="110000"/>
              </a:lnSpc>
            </a:pPr>
            <a:r>
              <a:rPr lang="pt-BR" altLang="pt-BR"/>
              <a:t>Foi a vista de Jerusalém que pungiu o coração de Jesus - Jerusalém, que rejeitara o Filho de Deus e Lhe desdenhara o amor, que recusara ser convencida por Seus poderosos milagres e estava prestes a tirar-Lhe a vida.</a:t>
            </a:r>
          </a:p>
          <a:p>
            <a:pPr marL="1524000" lvl="2" indent="-609600" eaLnBrk="1" hangingPunct="1">
              <a:lnSpc>
                <a:spcPct val="110000"/>
              </a:lnSpc>
            </a:pPr>
            <a:r>
              <a:rPr lang="pt-BR" altLang="pt-BR"/>
              <a:t>Viu o que ela era, em sua culpa de rejeitar o Redentor. </a:t>
            </a:r>
          </a:p>
        </p:txBody>
      </p:sp>
    </p:spTree>
  </p:cSld>
  <p:clrMapOvr>
    <a:masterClrMapping/>
  </p:clrMapOvr>
  <p:transition spd="med">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10">
            <a:extLst>
              <a:ext uri="{FF2B5EF4-FFF2-40B4-BE49-F238E27FC236}">
                <a16:creationId xmlns:a16="http://schemas.microsoft.com/office/drawing/2014/main" id="{F1E3E03C-B97C-47A1-BC8E-40C3F3E56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313" y="981075"/>
            <a:ext cx="3087687"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a:extLst>
              <a:ext uri="{FF2B5EF4-FFF2-40B4-BE49-F238E27FC236}">
                <a16:creationId xmlns:a16="http://schemas.microsoft.com/office/drawing/2014/main" id="{FAB8083E-7447-47DD-A09C-13DF7ABF8BDF}"/>
              </a:ext>
            </a:extLst>
          </p:cNvPr>
          <p:cNvSpPr>
            <a:spLocks noGrp="1" noChangeArrowheads="1"/>
          </p:cNvSpPr>
          <p:nvPr>
            <p:ph type="body" idx="1"/>
          </p:nvPr>
        </p:nvSpPr>
        <p:spPr>
          <a:xfrm>
            <a:off x="1274763" y="620713"/>
            <a:ext cx="6537325" cy="6048375"/>
          </a:xfrm>
        </p:spPr>
        <p:txBody>
          <a:bodyPr/>
          <a:lstStyle/>
          <a:p>
            <a:pPr marL="762000" indent="-762000" eaLnBrk="1" hangingPunct="1">
              <a:lnSpc>
                <a:spcPct val="110000"/>
              </a:lnSpc>
              <a:buFontTx/>
              <a:buAutoNum type="romanUcPeriod" startAt="5"/>
            </a:pPr>
            <a:r>
              <a:rPr lang="pt-BR" altLang="pt-BR"/>
              <a:t>Conclusão</a:t>
            </a:r>
          </a:p>
          <a:p>
            <a:pPr marL="1168400" lvl="1" indent="-711200" eaLnBrk="1" hangingPunct="1">
              <a:lnSpc>
                <a:spcPct val="110000"/>
              </a:lnSpc>
            </a:pPr>
            <a:r>
              <a:rPr lang="pt-BR" altLang="pt-BR"/>
              <a:t>Em João 1:11 a Bíblia nos diz que Jesus foi rejeitado pelas pessoas da sua época.</a:t>
            </a:r>
          </a:p>
          <a:p>
            <a:pPr marL="1168400" lvl="1" indent="-711200" eaLnBrk="1" hangingPunct="1">
              <a:lnSpc>
                <a:spcPct val="110000"/>
              </a:lnSpc>
            </a:pPr>
            <a:r>
              <a:rPr lang="pt-BR" altLang="pt-BR"/>
              <a:t>Hoje, Jesus está chegando para a sua vida, como Seu Salvador.</a:t>
            </a:r>
          </a:p>
          <a:p>
            <a:pPr marL="1524000" lvl="2" indent="-609600" eaLnBrk="1" hangingPunct="1">
              <a:lnSpc>
                <a:spcPct val="110000"/>
              </a:lnSpc>
            </a:pPr>
            <a:r>
              <a:rPr lang="pt-BR" altLang="pt-BR"/>
              <a:t>Qual será sua escolha: aceitação ou rejeição?</a:t>
            </a:r>
          </a:p>
          <a:p>
            <a:pPr marL="1524000" lvl="2" indent="-609600" eaLnBrk="1" hangingPunct="1">
              <a:lnSpc>
                <a:spcPct val="110000"/>
              </a:lnSpc>
            </a:pPr>
            <a:r>
              <a:rPr lang="pt-BR" altLang="pt-BR"/>
              <a:t>O rosto de Jesus vai derramar lágrimas novamente por sua rejeição ou vai sorrir de alegria por sua entrega?</a:t>
            </a:r>
          </a:p>
        </p:txBody>
      </p:sp>
    </p:spTree>
  </p:cSld>
  <p:clrMapOvr>
    <a:masterClrMapping/>
  </p:clrMapOvr>
  <p:transition spd="med">
    <p:strips dir="rd"/>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med" advTm="0">
    <p:strips dir="rd"/>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8" name="01 Escolho Jesus.wmv">
            <a:hlinkClick r:id="" action="ppaction://media"/>
            <a:extLst>
              <a:ext uri="{FF2B5EF4-FFF2-40B4-BE49-F238E27FC236}">
                <a16:creationId xmlns:a16="http://schemas.microsoft.com/office/drawing/2014/main" id="{8FF42931-D146-44B4-80D1-6F0951497AEE}"/>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0">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2465" fill="hold"/>
                                        <p:tgtEl>
                                          <p:spTgt spid="215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1508"/>
                </p:tgtEl>
              </p:cMediaNode>
            </p:video>
            <p:seq concurrent="1" nextAc="seek">
              <p:cTn id="8" restart="whenNotActive" fill="hold" evtFilter="cancelBubble" nodeType="interactiveSeq">
                <p:stCondLst>
                  <p:cond evt="onClick" delay="0">
                    <p:tgtEl>
                      <p:spTgt spid="2150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1508"/>
                                        </p:tgtEl>
                                      </p:cBhvr>
                                    </p:cmd>
                                  </p:childTnLst>
                                </p:cTn>
                              </p:par>
                            </p:childTnLst>
                          </p:cTn>
                        </p:par>
                      </p:childTnLst>
                    </p:cTn>
                  </p:par>
                </p:childTnLst>
              </p:cTn>
              <p:nextCondLst>
                <p:cond evt="onClick" delay="0">
                  <p:tgtEl>
                    <p:spTgt spid="2150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01">
            <a:extLst>
              <a:ext uri="{FF2B5EF4-FFF2-40B4-BE49-F238E27FC236}">
                <a16:creationId xmlns:a16="http://schemas.microsoft.com/office/drawing/2014/main" id="{7240C114-CFD4-4E7E-91B7-5EE4B78B1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520700"/>
            <a:ext cx="306228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5">
            <a:extLst>
              <a:ext uri="{FF2B5EF4-FFF2-40B4-BE49-F238E27FC236}">
                <a16:creationId xmlns:a16="http://schemas.microsoft.com/office/drawing/2014/main" id="{564B9E5F-29E4-479B-A664-472EE596714C}"/>
              </a:ext>
            </a:extLst>
          </p:cNvPr>
          <p:cNvSpPr>
            <a:spLocks noGrp="1" noChangeArrowheads="1"/>
          </p:cNvSpPr>
          <p:nvPr>
            <p:ph type="body" idx="1"/>
          </p:nvPr>
        </p:nvSpPr>
        <p:spPr>
          <a:xfrm>
            <a:off x="1274763" y="620713"/>
            <a:ext cx="6769100" cy="6048375"/>
          </a:xfrm>
        </p:spPr>
        <p:txBody>
          <a:bodyPr/>
          <a:lstStyle/>
          <a:p>
            <a:pPr marL="762000" indent="-762000" eaLnBrk="1" hangingPunct="1">
              <a:buFontTx/>
              <a:buAutoNum type="romanUcPeriod"/>
            </a:pPr>
            <a:r>
              <a:rPr lang="pt-BR" altLang="pt-BR"/>
              <a:t>Introdução</a:t>
            </a:r>
          </a:p>
          <a:p>
            <a:pPr marL="1168400" lvl="1" indent="-711200" eaLnBrk="1" hangingPunct="1"/>
            <a:r>
              <a:rPr lang="pt-BR" altLang="pt-BR"/>
              <a:t>Hoje começamos uma semana muito especial, a Semana que lembra a Paixão e Morte de Cristo.</a:t>
            </a:r>
          </a:p>
          <a:p>
            <a:pPr marL="1524000" lvl="2" indent="-609600" eaLnBrk="1" hangingPunct="1"/>
            <a:r>
              <a:rPr lang="pt-BR" altLang="pt-BR"/>
              <a:t>Nesta semana vamos relembrar alguns episódios da Paixão de Cristo e alguns ensinamentos para nossa vida.</a:t>
            </a:r>
          </a:p>
          <a:p>
            <a:pPr marL="1168400" lvl="1" indent="-711200" eaLnBrk="1" hangingPunct="1"/>
            <a:r>
              <a:rPr lang="pt-BR" altLang="pt-BR"/>
              <a:t>Nesta semana Cristo será apresentado como a esperança para sua vida e para todos os seus problemas. </a:t>
            </a:r>
          </a:p>
        </p:txBody>
      </p:sp>
    </p:spTree>
  </p:cSld>
  <p:clrMapOvr>
    <a:masterClrMapping/>
  </p:clrMapOvr>
  <p:transition spd="med">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02">
            <a:extLst>
              <a:ext uri="{FF2B5EF4-FFF2-40B4-BE49-F238E27FC236}">
                <a16:creationId xmlns:a16="http://schemas.microsoft.com/office/drawing/2014/main" id="{994266FC-6FB7-4E3F-96F6-F8C3444C7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871538"/>
            <a:ext cx="4487862"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1FE30E58-620B-47CD-A78F-4D3D0187A49E}"/>
              </a:ext>
            </a:extLst>
          </p:cNvPr>
          <p:cNvSpPr>
            <a:spLocks noGrp="1" noChangeArrowheads="1"/>
          </p:cNvSpPr>
          <p:nvPr>
            <p:ph type="body" idx="1"/>
          </p:nvPr>
        </p:nvSpPr>
        <p:spPr>
          <a:xfrm>
            <a:off x="1274763" y="620713"/>
            <a:ext cx="5313362" cy="6048375"/>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p>
            <a:pPr lvl="1" eaLnBrk="1" hangingPunct="1">
              <a:lnSpc>
                <a:spcPct val="180000"/>
              </a:lnSpc>
            </a:pPr>
            <a:r>
              <a:rPr lang="pt-BR" altLang="pt-BR"/>
              <a:t>Zacarias 9:9</a:t>
            </a:r>
          </a:p>
          <a:p>
            <a:pPr lvl="2" eaLnBrk="1" hangingPunct="1">
              <a:lnSpc>
                <a:spcPct val="180000"/>
              </a:lnSpc>
            </a:pPr>
            <a:r>
              <a:rPr lang="pt-BR" altLang="pt-BR"/>
              <a:t>“Alegra-te muito, ó filha de Sião; exulta, ó filha de Jerusalém: eis aí te vem o teu Rei, justo e salvador, humilde, montado em jumento, num jumentinho, cria de jumenta.”</a:t>
            </a:r>
          </a:p>
        </p:txBody>
      </p:sp>
    </p:spTree>
  </p:cSld>
  <p:clrMapOvr>
    <a:masterClrMapping/>
  </p:clrMapOvr>
  <p:transition spd="med">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368530B-B91B-47F8-9AEB-53EC989B30CC}"/>
              </a:ext>
            </a:extLst>
          </p:cNvPr>
          <p:cNvSpPr>
            <a:spLocks noGrp="1" noChangeArrowheads="1"/>
          </p:cNvSpPr>
          <p:nvPr>
            <p:ph type="body" idx="1"/>
          </p:nvPr>
        </p:nvSpPr>
        <p:spPr>
          <a:xfrm>
            <a:off x="1274763" y="620713"/>
            <a:ext cx="4810125" cy="6048375"/>
          </a:xfrm>
        </p:spPr>
        <p:txBody>
          <a:bodyPr/>
          <a:lstStyle/>
          <a:p>
            <a:pPr lvl="1" eaLnBrk="1" hangingPunct="1">
              <a:lnSpc>
                <a:spcPct val="160000"/>
              </a:lnSpc>
            </a:pPr>
            <a:r>
              <a:rPr lang="pt-BR" altLang="pt-BR"/>
              <a:t>Era um domingo, o início da semana da paixão. Os espectadores continuamente se misturavam à multidão, perguntando:</a:t>
            </a:r>
          </a:p>
          <a:p>
            <a:pPr lvl="2" eaLnBrk="1" hangingPunct="1">
              <a:lnSpc>
                <a:spcPct val="160000"/>
              </a:lnSpc>
            </a:pPr>
            <a:r>
              <a:rPr lang="pt-BR" altLang="pt-BR"/>
              <a:t>Quem é Este? Que quer dizer toda essa agitação?</a:t>
            </a:r>
          </a:p>
        </p:txBody>
      </p:sp>
      <p:pic>
        <p:nvPicPr>
          <p:cNvPr id="8195" name="Picture 3" descr="03">
            <a:extLst>
              <a:ext uri="{FF2B5EF4-FFF2-40B4-BE49-F238E27FC236}">
                <a16:creationId xmlns:a16="http://schemas.microsoft.com/office/drawing/2014/main" id="{6D37F36C-A5F4-4E8D-B4A9-2901CBDD2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740"/>
          <a:stretch>
            <a:fillRect/>
          </a:stretch>
        </p:blipFill>
        <p:spPr bwMode="auto">
          <a:xfrm>
            <a:off x="5086350" y="727075"/>
            <a:ext cx="405765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AFA40B5-0046-4D88-9272-321A7ECA8429}"/>
              </a:ext>
            </a:extLst>
          </p:cNvPr>
          <p:cNvSpPr>
            <a:spLocks noGrp="1" noChangeArrowheads="1"/>
          </p:cNvSpPr>
          <p:nvPr>
            <p:ph type="body" idx="1"/>
          </p:nvPr>
        </p:nvSpPr>
        <p:spPr/>
        <p:txBody>
          <a:bodyPr/>
          <a:lstStyle/>
          <a:p>
            <a:pPr marL="762000" indent="-762000" eaLnBrk="1" hangingPunct="1">
              <a:lnSpc>
                <a:spcPct val="120000"/>
              </a:lnSpc>
              <a:buFontTx/>
              <a:buAutoNum type="romanUcPeriod" startAt="2"/>
            </a:pPr>
            <a:r>
              <a:rPr lang="pt-BR" altLang="pt-BR"/>
              <a:t>O Desfile - Lucas 19:37-39</a:t>
            </a:r>
          </a:p>
          <a:p>
            <a:pPr marL="1168400" lvl="1" indent="-711200" eaLnBrk="1" hangingPunct="1">
              <a:lnSpc>
                <a:spcPct val="120000"/>
              </a:lnSpc>
            </a:pPr>
            <a:r>
              <a:rPr lang="pt-BR" altLang="pt-BR"/>
              <a:t>Muitos que estavam a caminho de Jerusalém para celebrar a páscoa no próximo final de semana, se uniram a multidão que acompanhava a Jesus.</a:t>
            </a:r>
          </a:p>
          <a:p>
            <a:pPr marL="1524000" lvl="2" indent="-609600" eaLnBrk="1" hangingPunct="1">
              <a:lnSpc>
                <a:spcPct val="120000"/>
              </a:lnSpc>
            </a:pPr>
            <a:r>
              <a:rPr lang="pt-BR" altLang="pt-BR"/>
              <a:t>Além de cumprir as profecias, (Zacarias 9:9; Isaías 62:11; Mateus 21:4,5) Jesus tinha dois propósitos ao permitir o desfile e até encorajar as pessoas a participarem dele. </a:t>
            </a:r>
          </a:p>
        </p:txBody>
      </p:sp>
    </p:spTree>
  </p:cSld>
  <p:clrMapOvr>
    <a:masterClrMapping/>
  </p:clrMapOvr>
  <p:transition spd="med">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126CACA-A08D-4D63-B3FA-99E55FF04282}"/>
              </a:ext>
            </a:extLst>
          </p:cNvPr>
          <p:cNvSpPr>
            <a:spLocks noGrp="1" noChangeArrowheads="1"/>
          </p:cNvSpPr>
          <p:nvPr>
            <p:ph type="body" idx="1"/>
          </p:nvPr>
        </p:nvSpPr>
        <p:spPr>
          <a:xfrm>
            <a:off x="1274763" y="620713"/>
            <a:ext cx="6034087" cy="6048375"/>
          </a:xfrm>
        </p:spPr>
        <p:txBody>
          <a:bodyPr/>
          <a:lstStyle/>
          <a:p>
            <a:pPr marL="1168400" lvl="1" indent="-711200" eaLnBrk="1" hangingPunct="1">
              <a:lnSpc>
                <a:spcPct val="120000"/>
              </a:lnSpc>
            </a:pPr>
            <a:r>
              <a:rPr lang="pt-BR" altLang="pt-BR" b="1"/>
              <a:t>1º. Chamar a atenção das pessoas para si.</a:t>
            </a:r>
            <a:endParaRPr lang="pt-BR" altLang="pt-BR"/>
          </a:p>
          <a:p>
            <a:pPr marL="1524000" lvl="2" indent="-609600" eaLnBrk="1" hangingPunct="1">
              <a:lnSpc>
                <a:spcPct val="120000"/>
              </a:lnSpc>
            </a:pPr>
            <a:r>
              <a:rPr lang="pt-BR" altLang="pt-BR"/>
              <a:t>Os acontecimentos relacionados com essa entrada triunfal constituiriam assunto de todas as bocas, e tornariam Jesus objeto das cogitações de todos os espíritos.</a:t>
            </a:r>
          </a:p>
          <a:p>
            <a:pPr marL="1524000" lvl="2" indent="-609600" eaLnBrk="1" hangingPunct="1">
              <a:lnSpc>
                <a:spcPct val="120000"/>
              </a:lnSpc>
            </a:pPr>
            <a:r>
              <a:rPr lang="pt-BR" altLang="pt-BR"/>
              <a:t>Depois de Sua crucifixão, muitos recordariam estes fatos relacionados com Seu julgamento e morte. </a:t>
            </a:r>
          </a:p>
        </p:txBody>
      </p:sp>
      <p:pic>
        <p:nvPicPr>
          <p:cNvPr id="10243" name="Picture 3" descr="04">
            <a:extLst>
              <a:ext uri="{FF2B5EF4-FFF2-40B4-BE49-F238E27FC236}">
                <a16:creationId xmlns:a16="http://schemas.microsoft.com/office/drawing/2014/main" id="{AC5E5F0A-5EC7-4A2A-8E87-DD655FFBD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513" y="1376363"/>
            <a:ext cx="3138487"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05">
            <a:extLst>
              <a:ext uri="{FF2B5EF4-FFF2-40B4-BE49-F238E27FC236}">
                <a16:creationId xmlns:a16="http://schemas.microsoft.com/office/drawing/2014/main" id="{F707B979-2D77-4DC0-901E-522F2B5AA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143000"/>
            <a:ext cx="68643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4B67DE0E-9518-42FA-9A46-2EC0F8C73FB6}"/>
              </a:ext>
            </a:extLst>
          </p:cNvPr>
          <p:cNvSpPr>
            <a:spLocks noGrp="1" noChangeArrowheads="1"/>
          </p:cNvSpPr>
          <p:nvPr>
            <p:ph type="body" idx="1"/>
          </p:nvPr>
        </p:nvSpPr>
        <p:spPr>
          <a:xfrm>
            <a:off x="1274763" y="620713"/>
            <a:ext cx="5384800" cy="6048375"/>
          </a:xfrm>
        </p:spPr>
        <p:txBody>
          <a:bodyPr/>
          <a:lstStyle/>
          <a:p>
            <a:pPr marL="1168400" lvl="1" indent="-711200" eaLnBrk="1" hangingPunct="1">
              <a:lnSpc>
                <a:spcPct val="140000"/>
              </a:lnSpc>
            </a:pPr>
            <a:r>
              <a:rPr lang="pt-BR" altLang="pt-BR" b="1"/>
              <a:t>2º - Mostrar que Ele era o Messias, o Redentor.</a:t>
            </a:r>
            <a:endParaRPr lang="pt-BR" altLang="pt-BR"/>
          </a:p>
          <a:p>
            <a:pPr marL="1524000" lvl="2" indent="-609600" eaLnBrk="1" hangingPunct="1">
              <a:lnSpc>
                <a:spcPct val="140000"/>
              </a:lnSpc>
            </a:pPr>
            <a:r>
              <a:rPr lang="pt-BR" altLang="pt-BR"/>
              <a:t>Jesus queria apresentar-Se assim publicamente como Redentor.</a:t>
            </a:r>
          </a:p>
          <a:p>
            <a:pPr marL="1524000" lvl="2" indent="-609600" eaLnBrk="1" hangingPunct="1">
              <a:lnSpc>
                <a:spcPct val="140000"/>
              </a:lnSpc>
            </a:pPr>
            <a:r>
              <a:rPr lang="pt-BR" altLang="pt-BR"/>
              <a:t>Desejava chamar a atenção para o sacrifício que Lhe devia coroar a missão para com o mundo caído.</a:t>
            </a:r>
          </a:p>
        </p:txBody>
      </p:sp>
    </p:spTree>
  </p:cSld>
  <p:clrMapOvr>
    <a:masterClrMapping/>
  </p:clrMapOvr>
  <p:transition spd="med">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06">
            <a:extLst>
              <a:ext uri="{FF2B5EF4-FFF2-40B4-BE49-F238E27FC236}">
                <a16:creationId xmlns:a16="http://schemas.microsoft.com/office/drawing/2014/main" id="{FC100A28-9352-4688-B486-01DBD3A80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762000"/>
            <a:ext cx="737076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1F3975FF-79A1-4F94-9418-59C3B0DF937A}"/>
              </a:ext>
            </a:extLst>
          </p:cNvPr>
          <p:cNvSpPr>
            <a:spLocks noGrp="1" noChangeArrowheads="1"/>
          </p:cNvSpPr>
          <p:nvPr>
            <p:ph type="body" idx="1"/>
          </p:nvPr>
        </p:nvSpPr>
        <p:spPr>
          <a:xfrm>
            <a:off x="1274763" y="620713"/>
            <a:ext cx="5529262" cy="6048375"/>
          </a:xfrm>
        </p:spPr>
        <p:txBody>
          <a:bodyPr/>
          <a:lstStyle/>
          <a:p>
            <a:pPr marL="1168400" lvl="1" indent="-711200" eaLnBrk="1" hangingPunct="1">
              <a:lnSpc>
                <a:spcPct val="120000"/>
              </a:lnSpc>
            </a:pPr>
            <a:r>
              <a:rPr lang="pt-BR" altLang="pt-BR"/>
              <a:t>Seria necessário que Sua igreja, em todos os séculos, fizesse de Sua morte pelos pecados do mundo assunto de profunda reflexão e estudo.</a:t>
            </a:r>
          </a:p>
          <a:p>
            <a:pPr marL="1524000" lvl="2" indent="-609600" eaLnBrk="1" hangingPunct="1">
              <a:lnSpc>
                <a:spcPct val="120000"/>
              </a:lnSpc>
            </a:pPr>
            <a:r>
              <a:rPr lang="pt-BR" altLang="pt-BR"/>
              <a:t>Todos os fatos com ela relacionados deviam verificar-se de maneira a ficarem acima de qualquer dúvida.</a:t>
            </a:r>
          </a:p>
        </p:txBody>
      </p:sp>
    </p:spTree>
  </p:cSld>
  <p:clrMapOvr>
    <a:masterClrMapping/>
  </p:clrMapOvr>
  <p:transition spd="med">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03">
            <a:extLst>
              <a:ext uri="{FF2B5EF4-FFF2-40B4-BE49-F238E27FC236}">
                <a16:creationId xmlns:a16="http://schemas.microsoft.com/office/drawing/2014/main" id="{D796A71D-8135-4C26-A550-E08996BCD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740"/>
          <a:stretch>
            <a:fillRect/>
          </a:stretch>
        </p:blipFill>
        <p:spPr bwMode="auto">
          <a:xfrm>
            <a:off x="5086350" y="727075"/>
            <a:ext cx="405765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a:extLst>
              <a:ext uri="{FF2B5EF4-FFF2-40B4-BE49-F238E27FC236}">
                <a16:creationId xmlns:a16="http://schemas.microsoft.com/office/drawing/2014/main" id="{5F0E5329-3587-4388-926F-B096D64F6705}"/>
              </a:ext>
            </a:extLst>
          </p:cNvPr>
          <p:cNvSpPr>
            <a:spLocks noGrp="1" noChangeArrowheads="1"/>
          </p:cNvSpPr>
          <p:nvPr>
            <p:ph type="body" idx="1"/>
          </p:nvPr>
        </p:nvSpPr>
        <p:spPr>
          <a:xfrm>
            <a:off x="1274763" y="620713"/>
            <a:ext cx="6176962" cy="6048375"/>
          </a:xfrm>
        </p:spPr>
        <p:txBody>
          <a:bodyPr/>
          <a:lstStyle/>
          <a:p>
            <a:pPr marL="762000" indent="-762000" eaLnBrk="1" hangingPunct="1">
              <a:lnSpc>
                <a:spcPct val="140000"/>
              </a:lnSpc>
              <a:buFontTx/>
              <a:buAutoNum type="romanUcPeriod" startAt="3"/>
            </a:pPr>
            <a:r>
              <a:rPr lang="pt-BR" altLang="pt-BR"/>
              <a:t>Quem era Ele?</a:t>
            </a:r>
          </a:p>
          <a:p>
            <a:pPr marL="1168400" lvl="1" indent="-711200" eaLnBrk="1" hangingPunct="1">
              <a:lnSpc>
                <a:spcPct val="140000"/>
              </a:lnSpc>
            </a:pPr>
            <a:r>
              <a:rPr lang="en-US" altLang="pt-BR"/>
              <a:t>Os principais líderes religiosos da época </a:t>
            </a:r>
            <a:r>
              <a:rPr lang="pt-BR" altLang="pt-BR"/>
              <a:t>perguntam: “Quem é Este?”</a:t>
            </a:r>
          </a:p>
          <a:p>
            <a:pPr marL="1168400" lvl="1" indent="-711200" eaLnBrk="1" hangingPunct="1">
              <a:lnSpc>
                <a:spcPct val="140000"/>
              </a:lnSpc>
            </a:pPr>
            <a:r>
              <a:rPr lang="pt-BR" altLang="pt-BR"/>
              <a:t>E os discípulos possuídos de inspiração, respondem repetindo as profecias concernentes a Cristo:</a:t>
            </a:r>
          </a:p>
        </p:txBody>
      </p:sp>
    </p:spTree>
  </p:cSld>
  <p:clrMapOvr>
    <a:masterClrMapping/>
  </p:clrMapOvr>
  <p:transition spd="med">
    <p:strips dir="rd"/>
  </p:transition>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2320</Words>
  <Application>Microsoft Office PowerPoint</Application>
  <PresentationFormat>Apresentação na tela (4:3)</PresentationFormat>
  <Paragraphs>92</Paragraphs>
  <Slides>16</Slides>
  <Notes>2</Notes>
  <HiddenSlides>0</HiddenSlides>
  <MMClips>1</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16</vt:i4>
      </vt:variant>
    </vt:vector>
  </HeadingPairs>
  <TitlesOfParts>
    <vt:vector size="19" baseType="lpstr">
      <vt:lpstr>Arial</vt:lpstr>
      <vt:lpstr>Trebuchet MS</vt:lpstr>
      <vt:lpstr>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Pessoal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www.4tons.com.br</dc:subject>
  <dc:creator>Pr. MARCELO AUGUSTO DE CARVALHO; Mark Wallacy</dc:creator>
  <cp:lastModifiedBy>Pr. Marcelo Carvalho</cp:lastModifiedBy>
  <cp:revision>40</cp:revision>
  <dcterms:created xsi:type="dcterms:W3CDTF">2006-02-20T12:15:50Z</dcterms:created>
  <dcterms:modified xsi:type="dcterms:W3CDTF">2019-11-26T14:24:59Z</dcterms:modified>
</cp:coreProperties>
</file>