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5" r:id="rId6"/>
    <p:sldId id="271" r:id="rId7"/>
    <p:sldId id="272" r:id="rId8"/>
    <p:sldId id="273" r:id="rId9"/>
    <p:sldId id="274" r:id="rId10"/>
    <p:sldId id="268" r:id="rId11"/>
    <p:sldId id="269" r:id="rId12"/>
    <p:sldId id="275" r:id="rId13"/>
    <p:sldId id="270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25703" autoAdjust="0"/>
  </p:normalViewPr>
  <p:slideViewPr>
    <p:cSldViewPr>
      <p:cViewPr varScale="1">
        <p:scale>
          <a:sx n="18" d="100"/>
          <a:sy n="18" d="100"/>
        </p:scale>
        <p:origin x="264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C356C15-81AA-414E-93BC-AB0E528D1A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88AF7CD-4B78-474D-A91B-B73E01D1EC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E0E7E72-E29A-40FE-9013-A028201000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98F6748-6BD1-4E96-86A0-B067F72CB2D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14E16E3-692C-42F9-8479-A10C79D085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E209D84-F17F-4E4B-B81D-9DEDDB0FA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1EF0D0F-63AB-450C-9388-3D7C808F05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8E6A60B2-3D26-4163-B7A4-21CCB98CD2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11B0E992-77E4-4E38-92E5-B072C8953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2CF3ED2D-93C7-4F23-99CF-B79271E3D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08D461-D9E9-4462-BF9A-3AA7E0E06A3A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>
            <a:extLst>
              <a:ext uri="{FF2B5EF4-FFF2-40B4-BE49-F238E27FC236}">
                <a16:creationId xmlns:a16="http://schemas.microsoft.com/office/drawing/2014/main" id="{2D32D632-9A2B-4448-A6A7-8878C8616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Espaço Reservado para Anotações 2">
            <a:extLst>
              <a:ext uri="{FF2B5EF4-FFF2-40B4-BE49-F238E27FC236}">
                <a16:creationId xmlns:a16="http://schemas.microsoft.com/office/drawing/2014/main" id="{5B8E7DB8-29B8-4242-9269-07E3A6754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/>
            <a:r>
              <a:rPr lang="en-US" altLang="pt-BR"/>
              <a:t>SS 2006 – Tema 02</a:t>
            </a:r>
            <a:endParaRPr lang="pt-BR" altLang="pt-BR"/>
          </a:p>
          <a:p>
            <a:pPr algn="just"/>
            <a:r>
              <a:rPr lang="en-US" altLang="pt-BR" i="1"/>
              <a:t>(Para ampliar as idéias e eriquecer seu sermão leia mais sobre este tema no livro Parábolas de Jesus, no capítulo 34, Diante do supremo Tribunal.)</a:t>
            </a:r>
            <a:endParaRPr lang="pt-BR" altLang="pt-BR"/>
          </a:p>
          <a:p>
            <a:pPr algn="just"/>
            <a:r>
              <a:rPr lang="en-US" altLang="pt-BR" b="1"/>
              <a:t>Parábolas da Paixão 1 - As Bodas do Filho do Rei</a:t>
            </a:r>
            <a:endParaRPr lang="pt-BR" altLang="pt-BR" b="1"/>
          </a:p>
          <a:p>
            <a:pPr algn="just"/>
            <a:r>
              <a:rPr lang="en-US" altLang="pt-BR" b="1"/>
              <a:t>I. Introdução</a:t>
            </a:r>
            <a:endParaRPr lang="pt-BR" altLang="pt-BR" b="1"/>
          </a:p>
          <a:p>
            <a:pPr algn="just"/>
            <a:r>
              <a:rPr lang="en-US" altLang="pt-BR"/>
              <a:t>Boa parte dos relatos dos evangelhos ocorreram durante a semana da paixão. Todos os temas que vamos estudar ao longo desta semana ocorreram durante os dias da semana da paixão.</a:t>
            </a:r>
            <a:endParaRPr lang="pt-BR" altLang="pt-BR"/>
          </a:p>
          <a:p>
            <a:pPr algn="just"/>
            <a:r>
              <a:rPr lang="en-US" altLang="pt-BR"/>
              <a:t>Ontem vimos sobre a entrada triunfal de Jesus em Jerusalém, episódio ocorrido no domingo da paixão. Na segunda feira Jesus purificou o templo expulsando de lá os que o estavam profanando. Na terça feira foi o dia de conflito quando Jesus falou várias parábolas indicando a rejeição do povo de Israel como o povo escolhido de Deus. Hoje vamos analisar uma destas parábolas. O texto bíblico encontra-se em Mateus 22:1-14. Vamos ler esta passagem.</a:t>
            </a:r>
            <a:endParaRPr lang="pt-BR" altLang="pt-BR"/>
          </a:p>
          <a:p>
            <a:pPr algn="just"/>
            <a:r>
              <a:rPr lang="en-US" altLang="pt-BR" b="1"/>
              <a:t>II. A Parábola</a:t>
            </a:r>
            <a:endParaRPr lang="pt-BR" altLang="pt-BR" b="1"/>
          </a:p>
          <a:p>
            <a:pPr algn="just"/>
            <a:r>
              <a:rPr lang="en-US" altLang="pt-BR"/>
              <a:t>Esta parábola tem ensinamentos extraordinários acerca do evangelho, ensinos que nos levam a refletir sobre nossa própria decisão ao lado de Jesus e  nossa entrega total da vida a Ele.</a:t>
            </a:r>
            <a:endParaRPr lang="pt-BR" altLang="pt-BR"/>
          </a:p>
          <a:p>
            <a:pPr algn="just"/>
            <a:r>
              <a:rPr lang="en-US" altLang="pt-BR"/>
              <a:t>A parábola fala acerca de um rei que celebrou as bodas do seu filho e enviou convites para as bodas por meio dos servos.</a:t>
            </a:r>
            <a:endParaRPr lang="pt-BR" altLang="pt-BR"/>
          </a:p>
          <a:p>
            <a:pPr algn="just"/>
            <a:r>
              <a:rPr lang="en-US" altLang="pt-BR"/>
              <a:t>O rei enviou o primeiro convite mas os convidados não quiseram vir.</a:t>
            </a:r>
            <a:endParaRPr lang="pt-BR" altLang="pt-BR"/>
          </a:p>
          <a:p>
            <a:pPr algn="just"/>
            <a:r>
              <a:rPr lang="en-US" altLang="pt-BR"/>
              <a:t>O rei enviou então outros servos e dizendo qual era o cardápio e dizendo que o banquete já estava pronto, mas os convidados não se importaram e foram cuidar de seus negócios, foram a outros lugares e não aceitaram o convite.</a:t>
            </a:r>
            <a:endParaRPr lang="pt-BR" altLang="pt-BR"/>
          </a:p>
          <a:p>
            <a:pPr algn="just"/>
            <a:r>
              <a:rPr lang="en-US" altLang="pt-BR"/>
              <a:t>Outros, inexplicavelmente, maltrataram e mataram os servos que levaram o convite do rei.</a:t>
            </a:r>
            <a:endParaRPr lang="pt-BR" altLang="pt-BR"/>
          </a:p>
          <a:p>
            <a:pPr algn="just"/>
            <a:r>
              <a:rPr lang="en-US" altLang="pt-BR"/>
              <a:t>O rei ficou irado com a atitude e mandou suas tropas para exterminar os assassinos e incendiar a cidade.</a:t>
            </a:r>
            <a:endParaRPr lang="pt-BR" altLang="pt-BR"/>
          </a:p>
          <a:p>
            <a:pPr algn="just"/>
            <a:r>
              <a:rPr lang="en-US" altLang="pt-BR"/>
              <a:t>O rei lamentou muito porque a festa estava pronta mas os convidados não eram dignos de participar dela.</a:t>
            </a:r>
            <a:endParaRPr lang="pt-BR" altLang="pt-BR"/>
          </a:p>
          <a:p>
            <a:pPr algn="just"/>
            <a:r>
              <a:rPr lang="en-US" altLang="pt-BR"/>
              <a:t>O rei decidiu então convidar a todos que seus servos encontrassem pelo caminho, maus e bons e então a festa ficou repleta de convidados.</a:t>
            </a:r>
            <a:endParaRPr lang="pt-BR" altLang="pt-BR"/>
          </a:p>
          <a:p>
            <a:pPr algn="just"/>
            <a:r>
              <a:rPr lang="en-US" altLang="pt-BR"/>
              <a:t>Lógico que o rei preparou uma veste nupcial especial para que todos estivessem bem vestidos no banquete. Este foi um presente que os convidados de última hora ganhavam assim que entravam para a festa.</a:t>
            </a:r>
            <a:endParaRPr lang="pt-BR" altLang="pt-BR"/>
          </a:p>
          <a:p>
            <a:pPr algn="just"/>
            <a:r>
              <a:rPr lang="en-US" altLang="pt-BR"/>
              <a:t>Quando o rei entrou para ver os convidados reparou que um deles estava sem a veste nupcial. Um que não aceitou a veste, mas queria estar no banquete, mesmo sem a veste dada pelo rei.</a:t>
            </a:r>
            <a:endParaRPr lang="pt-BR" altLang="pt-BR"/>
          </a:p>
          <a:p>
            <a:pPr algn="just"/>
            <a:r>
              <a:rPr lang="en-US" altLang="pt-BR"/>
              <a:t>O rei perguntou como ele tinha entrado sem a veste, o convidado simplesmente emudeceu. Logo o rei pediu aos servos que lançassem fora da festa aquele convidado despreparado.</a:t>
            </a:r>
            <a:endParaRPr lang="pt-BR" altLang="pt-BR"/>
          </a:p>
          <a:p>
            <a:pPr algn="just"/>
            <a:r>
              <a:rPr lang="en-US" altLang="pt-BR"/>
              <a:t>Jesus terminou a parábola dizendo que muitos são chamados, mas poucos escolhidos.</a:t>
            </a:r>
            <a:endParaRPr lang="pt-BR" altLang="pt-BR"/>
          </a:p>
          <a:p>
            <a:pPr algn="just"/>
            <a:r>
              <a:rPr lang="en-US" altLang="pt-BR" b="1"/>
              <a:t>III. Os Símbolos da Parábola</a:t>
            </a:r>
            <a:endParaRPr lang="pt-BR" altLang="pt-BR" b="1"/>
          </a:p>
          <a:p>
            <a:pPr algn="just"/>
            <a:r>
              <a:rPr lang="en-US" altLang="pt-BR"/>
              <a:t>Esta parábola de Jesus foi muito importente porque as bodas simbolizam a divindade e humanidade juntas em Cristo para salvar o pecador. Nela estão apresentados o convite de salvação aos judeus, e aos gentios bem como as consequências de rejeitar o convite de salvação.</a:t>
            </a:r>
            <a:endParaRPr lang="pt-BR" altLang="pt-BR"/>
          </a:p>
          <a:p>
            <a:pPr algn="just"/>
            <a:r>
              <a:rPr lang="en-US" altLang="pt-BR" b="1"/>
              <a:t>1. As Bodas</a:t>
            </a:r>
            <a:endParaRPr lang="pt-BR" altLang="pt-BR"/>
          </a:p>
          <a:p>
            <a:pPr algn="just"/>
            <a:r>
              <a:rPr lang="en-US" altLang="pt-BR"/>
              <a:t>As bodas era a vinda do Messias como libertador, numa aplicação mais ampla encontramos as bodas como  o convite da salvação, as boas novas do evangelho que podem libertar o pecador. No evangelho de Lucas 19:10 encontramos que ”...o Filho do Homem veio buscar e salvar o perdido.” As Bodas são a oportunidade de salvação e o convite para o Reino de Deus feito em todos os tempos.</a:t>
            </a:r>
            <a:endParaRPr lang="pt-BR" altLang="pt-BR"/>
          </a:p>
          <a:p>
            <a:pPr algn="just"/>
            <a:r>
              <a:rPr lang="en-US" altLang="pt-BR" b="1"/>
              <a:t>2. O Primeiro Convite</a:t>
            </a:r>
            <a:endParaRPr lang="pt-BR" altLang="pt-BR"/>
          </a:p>
          <a:p>
            <a:pPr algn="just"/>
            <a:r>
              <a:rPr lang="en-US" altLang="pt-BR"/>
              <a:t>Este convite foi feito pelos discípulos de Cristo, quando Jesus enviou os doze fazendo o convite da salvação, convidando os homens para se arrependerem e aceitarem a salvação, pois era chegado o Reino de Deus. Todos que ouvissem deveriam crer no convite da salvação, mas as pessoas daquela época não levaram a sério o convite dos discípulos e não creram. Muitos hoje também estão ouvindo o convite de Jesus, mas não levam a sério suas palavras, pois estão muito ocupados com as coisas da vida e não acreditam no convite de Jesus.  </a:t>
            </a:r>
            <a:endParaRPr lang="pt-BR" altLang="pt-BR"/>
          </a:p>
          <a:p>
            <a:pPr algn="just"/>
            <a:r>
              <a:rPr lang="en-US" altLang="pt-BR" b="1"/>
              <a:t>3. O Segundo Convite</a:t>
            </a:r>
            <a:endParaRPr lang="pt-BR" altLang="pt-BR"/>
          </a:p>
          <a:p>
            <a:pPr algn="just"/>
            <a:r>
              <a:rPr lang="en-US" altLang="pt-BR"/>
              <a:t>O segundo convite também foi feito para a nação judaica, só que depois da crucificção de Cristo. Eles se orgulhavam como povo escolhido de Deus, mas rejeitaram o poder do Espírito Santo, no qual os apóstolos levaram o convite da salvação.</a:t>
            </a:r>
            <a:endParaRPr lang="pt-BR" altLang="pt-BR"/>
          </a:p>
          <a:p>
            <a:pPr algn="just"/>
            <a:r>
              <a:rPr lang="en-US" altLang="pt-BR"/>
              <a:t>Só que desta vez a rejeição se manifestou por meio de uma intensa perseguição, muitos dos apóstolos foram mortos, encarcerados e maltratados assim como Jesus havia profetizado na parábola. Aquela foi a última chance do povo judeu como povo escolhido de Deus. A partir daquele momento eles só teriam acesso as bodas, ao evangeho salvador, como pessoas individuais e não mais como nação.</a:t>
            </a:r>
            <a:endParaRPr lang="pt-BR" altLang="pt-BR"/>
          </a:p>
          <a:p>
            <a:pPr algn="just"/>
            <a:r>
              <a:rPr lang="en-US" altLang="pt-BR"/>
              <a:t>O juízo pronunciado sobre eles na parábola se cumpriu no ano setenta, quando Jerusalém foi destruída e o povo foi dispersado.</a:t>
            </a:r>
            <a:endParaRPr lang="pt-BR" altLang="pt-BR"/>
          </a:p>
          <a:p>
            <a:pPr algn="just"/>
            <a:r>
              <a:rPr lang="en-US" altLang="pt-BR" b="1"/>
              <a:t>4. O Terceiro Convite</a:t>
            </a:r>
            <a:endParaRPr lang="pt-BR" altLang="pt-BR"/>
          </a:p>
          <a:p>
            <a:pPr algn="just"/>
            <a:r>
              <a:rPr lang="en-US" altLang="pt-BR"/>
              <a:t>Este terceiro convite está relacionado conosco e com todas as pessoas desde a rejeição dos judeus. Desde então o evangelho vem sendo pregado a todas as pessoas, em todas as partes e em todos os tempos. </a:t>
            </a:r>
            <a:endParaRPr lang="pt-BR" altLang="pt-BR"/>
          </a:p>
          <a:p>
            <a:pPr algn="just"/>
            <a:r>
              <a:rPr lang="en-US" altLang="pt-BR"/>
              <a:t>A salvação estava pronta quando foi pronunciado o primeiro e o segundo convite, mas os convidados não eram dignos. Será que nós, do terceiro convite, que estamos aqui recebendo o convite da salvação, somos dignos?</a:t>
            </a:r>
            <a:endParaRPr lang="pt-BR" altLang="pt-BR"/>
          </a:p>
          <a:p>
            <a:pPr algn="just"/>
            <a:r>
              <a:rPr lang="en-US" altLang="pt-BR"/>
              <a:t>O que tornou os outros indignos foi a indiferença e a descrença. Estas duas coisas podem atrapalhar você, podem impedí-lo de aceitar o convite, podem impedí-lo de participar do grande banquete da salvação.</a:t>
            </a:r>
            <a:endParaRPr lang="pt-BR" altLang="pt-BR"/>
          </a:p>
          <a:p>
            <a:pPr algn="just"/>
            <a:r>
              <a:rPr lang="en-US" altLang="pt-BR" b="1"/>
              <a:t>IV. As vestes Oferecidas pelo Rei</a:t>
            </a:r>
            <a:endParaRPr lang="pt-BR" altLang="pt-BR" b="1"/>
          </a:p>
          <a:p>
            <a:pPr algn="just"/>
            <a:r>
              <a:rPr lang="en-US" altLang="pt-BR"/>
              <a:t>Deus é o Rei que nos quer salvar e levar para as bodas da salvação. A mensagem da parábola diz que todos que foram encontrados receberam o convite. </a:t>
            </a:r>
            <a:endParaRPr lang="pt-BR" altLang="pt-BR"/>
          </a:p>
          <a:p>
            <a:pPr algn="just"/>
            <a:r>
              <a:rPr lang="en-US" altLang="pt-BR" b="1"/>
              <a:t>1. Todos são convidados - João 3:16</a:t>
            </a:r>
            <a:endParaRPr lang="pt-BR" altLang="pt-BR"/>
          </a:p>
          <a:p>
            <a:pPr algn="just"/>
            <a:r>
              <a:rPr lang="en-US" altLang="pt-BR"/>
              <a:t>Muitos eram aleijados, doentes, pobres... Há algumas coisas para nós aqui: o convite é para todos, não importa a situação social, financeira... não importa a situação de saúde, não importam os defeitos... Todos são convidados como estão.</a:t>
            </a:r>
            <a:endParaRPr lang="pt-BR" altLang="pt-BR"/>
          </a:p>
          <a:p>
            <a:pPr algn="just"/>
            <a:r>
              <a:rPr lang="en-US" altLang="pt-BR"/>
              <a:t>Talvez alguém aqui esteja estudando a Bíblia, quer tomar uma decisão ao lado de Jesus, mas está receoso achando-se indigno. Lembre-se que Jesus o chama assim como você está, não importa quais foram seus erros, não importa quais são os seus problemas, Ele o aceita assim mesmo. Venha para Jesus como está, pois é assim  como está que Ele o convida.</a:t>
            </a:r>
            <a:endParaRPr lang="pt-BR" altLang="pt-BR"/>
          </a:p>
          <a:p>
            <a:pPr algn="just"/>
            <a:r>
              <a:rPr lang="en-US" altLang="pt-BR" b="1"/>
              <a:t>2. As Vestes - Apocalipse 3:18</a:t>
            </a:r>
            <a:endParaRPr lang="pt-BR" altLang="pt-BR"/>
          </a:p>
          <a:p>
            <a:pPr algn="just"/>
            <a:r>
              <a:rPr lang="en-US" altLang="pt-BR"/>
              <a:t>Este talvez seja o fato mis importante da parábola para nós hoje. A preocupação de Deus por nós é completa e Ele providencia as vestes para participarmos do banquete.</a:t>
            </a:r>
            <a:endParaRPr lang="pt-BR" altLang="pt-BR"/>
          </a:p>
          <a:p>
            <a:pPr algn="just"/>
            <a:r>
              <a:rPr lang="en-US" altLang="pt-BR"/>
              <a:t>Estas vestes representam a justiça de Cristo. Um convidado aceitou ir a festa mas não quis colocar a veste nupcial. Quando você aceita o convite da Salvação, Jesus coloca sobre você o manto da sua Justiça. Ele apaga suas culpas e considera você como alguém que nunca cometeu erros. este é o passo inicial de uma nova vida com Ele.</a:t>
            </a:r>
            <a:endParaRPr lang="pt-BR" altLang="pt-BR"/>
          </a:p>
          <a:p>
            <a:pPr algn="just"/>
            <a:r>
              <a:rPr lang="en-US" altLang="pt-BR"/>
              <a:t>Semelhante aquele convidado que não aceitou a veste nupcial, alguns querem aceitar a Cristo sem aceitar sua Justiça. Querem ser libertos no pecado, e não, libertos do pecado.</a:t>
            </a:r>
            <a:endParaRPr lang="pt-BR" altLang="pt-BR"/>
          </a:p>
          <a:p>
            <a:pPr algn="just"/>
            <a:r>
              <a:rPr lang="en-US" altLang="pt-BR"/>
              <a:t>Nossa justiça é como trapos de imundícia. Isaías 64:6. Mas Jesus se manifestou para tirar os nossos pecados. I João 3:5. Pecado é transgressão da Lei. I João 3:4. Isto significa que quando você aceita a libertação de Cristo, Ele o capacita para obedecer a lei e não pecar. </a:t>
            </a:r>
            <a:endParaRPr lang="pt-BR" altLang="pt-BR"/>
          </a:p>
          <a:p>
            <a:pPr algn="just"/>
            <a:r>
              <a:rPr lang="en-US" altLang="pt-BR"/>
              <a:t>Quando nos unimos a Cristo nosso coração se une ao Seu e nossa vontade passa a ser a vontade de Deus, nossos pensamentos passam a ser os pensamentos de Deus e nosso espírito passa a ser um com o Espírito dEle. Isso significa estar com as vestes de justiça de Cristo.</a:t>
            </a:r>
            <a:endParaRPr lang="pt-BR" altLang="pt-BR"/>
          </a:p>
          <a:p>
            <a:pPr algn="just"/>
            <a:r>
              <a:rPr lang="en-US" altLang="pt-BR" b="1"/>
              <a:t>V. Apelo</a:t>
            </a:r>
            <a:endParaRPr lang="pt-BR" altLang="pt-BR" b="1"/>
          </a:p>
          <a:p>
            <a:pPr algn="just"/>
            <a:r>
              <a:rPr lang="en-US" altLang="pt-BR"/>
              <a:t>Jesus quer libertá-lo do pecado, Ele quer dar a você uma nova vida livre do sofrimento, da dor, da angústia, da consciência culpada e de todos os efeitos do mal.</a:t>
            </a:r>
            <a:endParaRPr lang="pt-BR" altLang="pt-BR"/>
          </a:p>
          <a:p>
            <a:pPr algn="just"/>
            <a:r>
              <a:rPr lang="en-US" altLang="pt-BR"/>
              <a:t>Devemos ir a Jesus como estamos. Muitos aceitam o convite da salvação, mas não aceitam a Sua Justiça. Eles dizem: </a:t>
            </a:r>
            <a:r>
              <a:rPr lang="en-US" altLang="pt-BR" i="1"/>
              <a:t>“Eu mesmo quero melhorar minha vida.” </a:t>
            </a:r>
            <a:r>
              <a:rPr lang="en-US" altLang="pt-BR"/>
              <a:t>Lembre-se: Nossa justiça é cmo trapo de imundícia.</a:t>
            </a:r>
            <a:r>
              <a:rPr lang="en-US" altLang="pt-BR" i="1"/>
              <a:t> </a:t>
            </a:r>
            <a:endParaRPr lang="pt-BR" altLang="pt-BR"/>
          </a:p>
          <a:p>
            <a:pPr algn="just"/>
            <a:r>
              <a:rPr lang="en-US" altLang="pt-BR"/>
              <a:t>Jesus quer que você o aceite assim como está. É Ele que vai mudar Sua vida, é Ele que vai ajudá-lo a vencer; não tente vencer sozinho para depois ir a Jesus, pois isto é uma armadilha do inimigo para afastá-lo do Salvador.  Decida-se por Jesus hoje.</a:t>
            </a:r>
            <a:endParaRPr lang="pt-BR" altLang="pt-BR"/>
          </a:p>
          <a:p>
            <a:pPr algn="just"/>
            <a:r>
              <a:rPr lang="pt-BR" altLang="pt-BR" i="1"/>
              <a:t>“Quando você compreender o quanto é pecador, não espere até que consiga melhorar. Muitas pessoas acham que não são suficientemente boas para ir a Cristo! Tem você esperança de se tornar melhor através de seus próprios esforços?” Encontrando Deus, pág. 29. </a:t>
            </a:r>
            <a:r>
              <a:rPr lang="pt-BR" altLang="pt-BR"/>
              <a:t>Não? Então entregue- se a Cristo agora.</a:t>
            </a:r>
          </a:p>
          <a:p>
            <a:pPr algn="just"/>
            <a:endParaRPr lang="pt-BR" altLang="pt-BR"/>
          </a:p>
        </p:txBody>
      </p:sp>
      <p:sp>
        <p:nvSpPr>
          <p:cNvPr id="6148" name="Espaço Reservado para Número de Slide 3">
            <a:extLst>
              <a:ext uri="{FF2B5EF4-FFF2-40B4-BE49-F238E27FC236}">
                <a16:creationId xmlns:a16="http://schemas.microsoft.com/office/drawing/2014/main" id="{971687C5-0CA0-4894-9AA0-D2290A67E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13BF1D-DF4C-4FF1-B8AD-D6930E38D125}" type="slidenum">
              <a:rPr lang="pt-BR" altLang="pt-BR" smtClean="0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35676071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7289524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9075" y="365125"/>
            <a:ext cx="1979613" cy="6303963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88025" cy="630396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4590129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28650" y="365125"/>
            <a:ext cx="7920038" cy="630396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917259496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44623853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17020399"/>
      </p:ext>
    </p:extLst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74763" y="620713"/>
            <a:ext cx="3560762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87925" y="620713"/>
            <a:ext cx="3560763" cy="604837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39240847"/>
      </p:ext>
    </p:extLst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38952596"/>
      </p:ext>
    </p:extLst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679387822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73830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79719597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2391017751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C76E16FE-4D85-49C3-ACA6-F9E4A0C20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4763" y="620713"/>
            <a:ext cx="72739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rgbClr val="0033C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Wallacy\UCB\SSanta_2006\CDROM\02%20Suplica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apa">
            <a:extLst>
              <a:ext uri="{FF2B5EF4-FFF2-40B4-BE49-F238E27FC236}">
                <a16:creationId xmlns:a16="http://schemas.microsoft.com/office/drawing/2014/main" id="{BF4FB54B-42E7-482D-83F0-57D5CE4C0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6">
            <a:extLst>
              <a:ext uri="{FF2B5EF4-FFF2-40B4-BE49-F238E27FC236}">
                <a16:creationId xmlns:a16="http://schemas.microsoft.com/office/drawing/2014/main" id="{CA05CE16-9DEE-4D53-96DF-9860B48C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0"/>
            <a:ext cx="4633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806BD84A-C05C-4FFF-9BAD-9A0796498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457825" cy="6048375"/>
          </a:xfrm>
        </p:spPr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4"/>
            </a:pPr>
            <a:r>
              <a:rPr lang="pt-BR" altLang="pt-BR"/>
              <a:t>As vestes Oferecidas pelo Rei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Deus é o Rei que nos quer salvar e levar para as bodas da salvação. A mensagem da parábola diz que todos que foram encontrados receberam o convite.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07">
            <a:extLst>
              <a:ext uri="{FF2B5EF4-FFF2-40B4-BE49-F238E27FC236}">
                <a16:creationId xmlns:a16="http://schemas.microsoft.com/office/drawing/2014/main" id="{DCBF8DD2-1914-4A69-826C-C7EAE305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762000"/>
            <a:ext cx="58959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41BEB79C-EF70-4D5D-885A-1BF26F0D7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168900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pt-BR" b="1"/>
              <a:t>Todos são convidados - João 3:16</a:t>
            </a:r>
            <a:endParaRPr lang="pt-BR" altLang="pt-BR"/>
          </a:p>
          <a:p>
            <a:pPr marL="1524000" lvl="2" indent="-609600" eaLnBrk="1" hangingPunct="1">
              <a:lnSpc>
                <a:spcPct val="160000"/>
              </a:lnSpc>
              <a:buFontTx/>
              <a:buChar char="–"/>
            </a:pPr>
            <a:r>
              <a:rPr lang="pt-BR" altLang="pt-BR"/>
              <a:t>O convite é para todos, não importa a situação social, financeira... não importa a situação de saúde, não importam os defeitos... Todos são convidados como estão.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8">
            <a:extLst>
              <a:ext uri="{FF2B5EF4-FFF2-40B4-BE49-F238E27FC236}">
                <a16:creationId xmlns:a16="http://schemas.microsoft.com/office/drawing/2014/main" id="{1BAD89FD-BFC7-44BA-96CA-F3FE5D72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7263"/>
            <a:ext cx="4067175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03E1A97B-9BA6-44DF-A627-7D26D8D69B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8400" lvl="1" indent="-711200" eaLnBrk="1" hangingPunct="1">
              <a:lnSpc>
                <a:spcPct val="120000"/>
              </a:lnSpc>
              <a:buFontTx/>
              <a:buAutoNum type="arabicPeriod" startAt="2"/>
            </a:pPr>
            <a:r>
              <a:rPr lang="pt-BR" altLang="pt-BR" b="1"/>
              <a:t>As Vestes - Apocalipse 3:18</a:t>
            </a:r>
            <a:endParaRPr lang="pt-BR" altLang="pt-BR"/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Estas vestes representam a justiça de Cristo.</a:t>
            </a:r>
          </a:p>
          <a:p>
            <a:pPr marL="1879600" lvl="3" indent="-508000" eaLnBrk="1" hangingPunct="1">
              <a:lnSpc>
                <a:spcPct val="120000"/>
              </a:lnSpc>
            </a:pPr>
            <a:r>
              <a:rPr lang="pt-BR" altLang="pt-BR"/>
              <a:t>Um convidado aceitou ir a festa mas não quis colocar a veste nupcial. Quando você aceita o convite da Salvação, Jesus coloca sobre você o manto da sua Justiça.</a:t>
            </a:r>
          </a:p>
          <a:p>
            <a:pPr marL="1879600" lvl="3" indent="-508000" eaLnBrk="1" hangingPunct="1">
              <a:lnSpc>
                <a:spcPct val="120000"/>
              </a:lnSpc>
            </a:pPr>
            <a:r>
              <a:rPr lang="pt-BR" altLang="pt-BR"/>
              <a:t>Ele apaga suas culpas e considera você como alguém que nunca cometeu erros. este é o passo inicial de uma nova vida com Ele. 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Nossa justiça é como trapo de imundícia - Isaías 64:6 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Mas Jesus se manifestou para tirar os nossos pecados - I João 3:5.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9">
            <a:extLst>
              <a:ext uri="{FF2B5EF4-FFF2-40B4-BE49-F238E27FC236}">
                <a16:creationId xmlns:a16="http://schemas.microsoft.com/office/drawing/2014/main" id="{6088145F-0DE9-4786-999B-992F57D98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"/>
          <a:stretch>
            <a:fillRect/>
          </a:stretch>
        </p:blipFill>
        <p:spPr bwMode="auto">
          <a:xfrm>
            <a:off x="5424488" y="1628775"/>
            <a:ext cx="37195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8202594C-DD25-4C28-89B7-C491DB4B8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602287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5"/>
            </a:pPr>
            <a:r>
              <a:rPr lang="pt-BR" altLang="pt-BR"/>
              <a:t>Conclusão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Jesus quer libertá-lo do pecado, Ele quer dar a você uma nova vida livre do sofrimento, da dor, da angústia, da consciência culpada e de todos os efeitos do mal. </a:t>
            </a:r>
          </a:p>
          <a:p>
            <a:pPr marL="1524000" lvl="2" indent="-609600" eaLnBrk="1" hangingPunct="1">
              <a:lnSpc>
                <a:spcPct val="130000"/>
              </a:lnSpc>
            </a:pPr>
            <a:r>
              <a:rPr lang="pt-BR" altLang="pt-BR"/>
              <a:t>Devemos ir a Jesus como estamos.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09">
            <a:extLst>
              <a:ext uri="{FF2B5EF4-FFF2-40B4-BE49-F238E27FC236}">
                <a16:creationId xmlns:a16="http://schemas.microsoft.com/office/drawing/2014/main" id="{399FFB04-283F-4FB0-830B-E7D840527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8"/>
          <a:stretch>
            <a:fillRect/>
          </a:stretch>
        </p:blipFill>
        <p:spPr bwMode="auto">
          <a:xfrm>
            <a:off x="5424488" y="1628775"/>
            <a:ext cx="371951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2">
            <a:extLst>
              <a:ext uri="{FF2B5EF4-FFF2-40B4-BE49-F238E27FC236}">
                <a16:creationId xmlns:a16="http://schemas.microsoft.com/office/drawing/2014/main" id="{E07B58BC-3335-454F-8B48-79624F00E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9610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 sz="2600"/>
              <a:t>“Quando você compreender o quanto é pecador, não espere até que consiga melhorar. Muitas pessoas acham que não são suficientemente boas para ir a Cristo! Tem você esperança de se tornar melhor através de seus próprios esforços?” Encontrando Deus, pág. 29. Não?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Então entregue- se a Cristo agora.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0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02 Suplica.wmv">
            <a:hlinkClick r:id="" action="ppaction://media"/>
            <a:extLst>
              <a:ext uri="{FF2B5EF4-FFF2-40B4-BE49-F238E27FC236}">
                <a16:creationId xmlns:a16="http://schemas.microsoft.com/office/drawing/2014/main" id="{0CA75B7C-429A-4EB8-8C5D-576F98A2D8BB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568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867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>
            <a:extLst>
              <a:ext uri="{FF2B5EF4-FFF2-40B4-BE49-F238E27FC236}">
                <a16:creationId xmlns:a16="http://schemas.microsoft.com/office/drawing/2014/main" id="{353B90D2-AA46-49D4-A933-FE6D31A9A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769100" cy="6048375"/>
          </a:xfrm>
        </p:spPr>
        <p:txBody>
          <a:bodyPr/>
          <a:lstStyle/>
          <a:p>
            <a:pPr marL="762000" indent="-762000" eaLnBrk="1" hangingPunct="1">
              <a:lnSpc>
                <a:spcPct val="110000"/>
              </a:lnSpc>
              <a:buFontTx/>
              <a:buAutoNum type="romanUcPeriod"/>
            </a:pPr>
            <a:r>
              <a:rPr lang="pt-BR" altLang="pt-BR"/>
              <a:t>Introdução</a:t>
            </a:r>
          </a:p>
          <a:p>
            <a:pPr marL="1168400" lvl="1" indent="-711200" eaLnBrk="1" hangingPunct="1">
              <a:lnSpc>
                <a:spcPct val="110000"/>
              </a:lnSpc>
            </a:pPr>
            <a:r>
              <a:rPr lang="pt-BR" altLang="pt-BR" sz="2400"/>
              <a:t>Ontem vimos sobre a entrada triunfal de Jesus em Jerusalém, episódio ocorrido no domingo da paixão.</a:t>
            </a:r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pt-BR" altLang="pt-BR" sz="2200"/>
              <a:t>Na segunda feira Jesus purificou o templo expulsando de lá os que o estavam profanando.</a:t>
            </a:r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pt-BR" altLang="pt-BR" sz="2200"/>
              <a:t>Na terça feira foi o dia de conflito quando Jesus falou várias parábolas indicando a rejeição do povo de Israel como o povo escolhido de Deus.</a:t>
            </a:r>
          </a:p>
          <a:p>
            <a:pPr marL="1524000" lvl="2" indent="-609600" eaLnBrk="1" hangingPunct="1">
              <a:lnSpc>
                <a:spcPct val="110000"/>
              </a:lnSpc>
            </a:pPr>
            <a:r>
              <a:rPr lang="pt-BR" altLang="pt-BR" sz="2200"/>
              <a:t>Hoje vamos analisar uma destas parábolas. O texto bíblico encontra-se em Mateus 22:1-14. 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3DBC474-C601-4ED1-9C95-A9B7EDAFD7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62000" indent="-762000" eaLnBrk="1" hangingPunct="1">
              <a:lnSpc>
                <a:spcPct val="140000"/>
              </a:lnSpc>
              <a:buFontTx/>
              <a:buAutoNum type="romanUcPeriod" startAt="2"/>
            </a:pPr>
            <a:r>
              <a:rPr lang="pt-BR" altLang="pt-BR"/>
              <a:t>A Parábola</a:t>
            </a:r>
          </a:p>
          <a:p>
            <a:pPr marL="1168400" lvl="1" indent="-711200" eaLnBrk="1" hangingPunct="1">
              <a:lnSpc>
                <a:spcPct val="140000"/>
              </a:lnSpc>
            </a:pPr>
            <a:r>
              <a:rPr lang="pt-BR" altLang="pt-BR"/>
              <a:t>A parábola fala acerca de um rei que celebrou as bodas do seu filho e enviou convites para as bodas por meio dos servos.</a:t>
            </a:r>
          </a:p>
          <a:p>
            <a:pPr marL="1524000" lvl="2" indent="-609600" eaLnBrk="1" hangingPunct="1">
              <a:lnSpc>
                <a:spcPct val="140000"/>
              </a:lnSpc>
            </a:pPr>
            <a:r>
              <a:rPr lang="pt-BR" altLang="pt-BR"/>
              <a:t>Após muitos convites enviados e recusados, o rei decidiu então convidar a todos que seus servos encontrassem pelo caminho, maus e bons e então a festa ficou repleta de convidados. 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01">
            <a:extLst>
              <a:ext uri="{FF2B5EF4-FFF2-40B4-BE49-F238E27FC236}">
                <a16:creationId xmlns:a16="http://schemas.microsoft.com/office/drawing/2014/main" id="{F048EDC8-1C90-4D4D-834C-6F59BE53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43000"/>
            <a:ext cx="69484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C97073D7-A981-43BA-9FAE-C5D059B92A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034087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20000"/>
              </a:lnSpc>
            </a:pPr>
            <a:r>
              <a:rPr lang="pt-BR" altLang="pt-BR"/>
              <a:t>O rei preparou uma veste nupcial especial para que todos estivessem bem vestidos no banquete. 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Quando o rei entrou para ver os convidados reparou que um deles estava sem a veste nupcial.</a:t>
            </a:r>
          </a:p>
          <a:p>
            <a:pPr marL="1524000" lvl="2" indent="-609600" eaLnBrk="1" hangingPunct="1">
              <a:lnSpc>
                <a:spcPct val="120000"/>
              </a:lnSpc>
            </a:pPr>
            <a:r>
              <a:rPr lang="pt-BR" altLang="pt-BR"/>
              <a:t>Jesus terminou a parábola dizendo que muitos são chamados, mas poucos escolhidos.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02">
            <a:extLst>
              <a:ext uri="{FF2B5EF4-FFF2-40B4-BE49-F238E27FC236}">
                <a16:creationId xmlns:a16="http://schemas.microsoft.com/office/drawing/2014/main" id="{C5F2CCCA-ED87-441F-9094-1164F8B2E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95300"/>
            <a:ext cx="7380287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8D1BD55D-F3A9-4520-A476-02D5CDE04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762000" indent="-762000" eaLnBrk="1" hangingPunct="1">
              <a:lnSpc>
                <a:spcPct val="130000"/>
              </a:lnSpc>
              <a:buFontTx/>
              <a:buAutoNum type="romanUcPeriod" startAt="3"/>
            </a:pPr>
            <a:r>
              <a:rPr lang="pt-BR" altLang="pt-BR"/>
              <a:t>Os Símbolos da Parábola</a:t>
            </a:r>
          </a:p>
          <a:p>
            <a:pPr marL="1168400" lvl="1" indent="-711200" eaLnBrk="1" hangingPunct="1">
              <a:lnSpc>
                <a:spcPct val="130000"/>
              </a:lnSpc>
            </a:pPr>
            <a:r>
              <a:rPr lang="pt-BR" altLang="pt-BR"/>
              <a:t>As bodas simbolizam a divindade e humanidade juntas em Cristo para salvar o pecador. Nela estão apresentados o convite de salvação aos judeus, e aos gentios bem como as conseqüências de rejeitar o convite de salvação.</a:t>
            </a:r>
          </a:p>
        </p:txBody>
      </p:sp>
    </p:spTree>
  </p:cSld>
  <p:clrMapOvr>
    <a:masterClrMapping/>
  </p:clrMapOvr>
  <p:transition spd="med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3">
            <a:extLst>
              <a:ext uri="{FF2B5EF4-FFF2-40B4-BE49-F238E27FC236}">
                <a16:creationId xmlns:a16="http://schemas.microsoft.com/office/drawing/2014/main" id="{5D529ECF-3C0F-4389-8D50-1E319B483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43000"/>
            <a:ext cx="72358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FB60B094-BAEC-411F-8FDB-6344FC631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rabicPeriod"/>
            </a:pPr>
            <a:r>
              <a:rPr lang="en-US" altLang="pt-BR" b="1"/>
              <a:t>As Bodas</a:t>
            </a:r>
            <a:endParaRPr lang="pt-BR" altLang="pt-BR"/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As bodas era a vinda do Messias como libertador, numa aplicação mais ampla encontramos as bodas como  o convite da salvação, as boas novas do evangelho que podem libertar o pecador. 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Lucas 19:10</a:t>
            </a:r>
          </a:p>
        </p:txBody>
      </p:sp>
    </p:spTree>
  </p:cSld>
  <p:clrMapOvr>
    <a:masterClrMapping/>
  </p:clrMapOvr>
  <p:transition spd="med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04">
            <a:extLst>
              <a:ext uri="{FF2B5EF4-FFF2-40B4-BE49-F238E27FC236}">
                <a16:creationId xmlns:a16="http://schemas.microsoft.com/office/drawing/2014/main" id="{FA15DE1C-D32C-44B5-8674-ADB231AB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376363"/>
            <a:ext cx="3138487" cy="548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>
            <a:extLst>
              <a:ext uri="{FF2B5EF4-FFF2-40B4-BE49-F238E27FC236}">
                <a16:creationId xmlns:a16="http://schemas.microsoft.com/office/drawing/2014/main" id="{69265C05-F184-4D2B-B505-96ADFD157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rabicPeriod" startAt="2"/>
            </a:pPr>
            <a:r>
              <a:rPr lang="pt-BR" altLang="pt-BR" b="1"/>
              <a:t>O Primeiro Convite</a:t>
            </a:r>
            <a:endParaRPr lang="pt-BR" altLang="pt-BR"/>
          </a:p>
          <a:p>
            <a:pPr marL="1524000" lvl="2" indent="-609600" eaLnBrk="1" hangingPunct="1">
              <a:lnSpc>
                <a:spcPct val="150000"/>
              </a:lnSpc>
            </a:pPr>
            <a:r>
              <a:rPr lang="pt-BR" altLang="pt-BR"/>
              <a:t>Este convite foi feito pelos discípulos de Cristo, quando Jesus enviou os doze fazendo o convite da salvação, convidando os homens para se arrependerem e aceitarem a salvação, pois era chegado o Reino de Deus.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04">
            <a:extLst>
              <a:ext uri="{FF2B5EF4-FFF2-40B4-BE49-F238E27FC236}">
                <a16:creationId xmlns:a16="http://schemas.microsoft.com/office/drawing/2014/main" id="{CD3032C0-210A-471F-8D50-CB59518C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347788"/>
            <a:ext cx="6084887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0804C4D4-4821-488B-9456-09FF33D43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6176962" cy="6048375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rabicPeriod" startAt="3"/>
            </a:pPr>
            <a:r>
              <a:rPr lang="pt-BR" altLang="pt-BR" b="1"/>
              <a:t>O Segundo Convite</a:t>
            </a:r>
            <a:r>
              <a:rPr lang="pt-BR" altLang="pt-BR"/>
              <a:t> </a:t>
            </a:r>
          </a:p>
          <a:p>
            <a:pPr marL="1524000" lvl="2" indent="-609600" eaLnBrk="1" hangingPunct="1">
              <a:lnSpc>
                <a:spcPct val="160000"/>
              </a:lnSpc>
            </a:pPr>
            <a:r>
              <a:rPr lang="pt-BR" altLang="pt-BR"/>
              <a:t>O segundo convite também foi feito para a nação judaica, só que depois da crucifixão de Cristo. Eles se orgulhavam como povo escolhido de Deus, mas rejeitaram o poder do Espírito Santo, no qual os apóstolos levaram o convite da salvação. </a:t>
            </a:r>
          </a:p>
        </p:txBody>
      </p:sp>
    </p:spTree>
  </p:cSld>
  <p:clrMapOvr>
    <a:masterClrMapping/>
  </p:clrMapOvr>
  <p:transition spd="med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05">
            <a:extLst>
              <a:ext uri="{FF2B5EF4-FFF2-40B4-BE49-F238E27FC236}">
                <a16:creationId xmlns:a16="http://schemas.microsoft.com/office/drawing/2014/main" id="{287F5899-3156-455D-8809-F9944D873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143000"/>
            <a:ext cx="60848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97AAC6A2-BA5E-4150-A445-579F5296EF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4763" y="620713"/>
            <a:ext cx="5457825" cy="6048375"/>
          </a:xfrm>
        </p:spPr>
        <p:txBody>
          <a:bodyPr/>
          <a:lstStyle/>
          <a:p>
            <a:pPr marL="1168400" lvl="1" indent="-7112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pt-BR" b="1"/>
              <a:t>O Terceiro Convite</a:t>
            </a:r>
            <a:r>
              <a:rPr lang="pt-BR" altLang="pt-BR"/>
              <a:t> </a:t>
            </a:r>
          </a:p>
          <a:p>
            <a:pPr marL="1524000" lvl="2" indent="-609600" eaLnBrk="1" hangingPunct="1">
              <a:lnSpc>
                <a:spcPct val="150000"/>
              </a:lnSpc>
            </a:pPr>
            <a:r>
              <a:rPr lang="pt-BR" altLang="pt-BR"/>
              <a:t>Está relacionado conosco e com todas as pessoas desde a rejeição dos judeus. Desde então o evangelho vem sendo pregado a todas as pessoas, em todas as partes e em todos os tempos.</a:t>
            </a:r>
          </a:p>
        </p:txBody>
      </p:sp>
    </p:spTree>
  </p:cSld>
  <p:clrMapOvr>
    <a:masterClrMapping/>
  </p:clrMapOvr>
  <p:transition spd="med">
    <p:strips dir="rd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2264</Words>
  <Application>Microsoft Office PowerPoint</Application>
  <PresentationFormat>Apresentação na tela (4:3)</PresentationFormat>
  <Paragraphs>90</Paragraphs>
  <Slides>16</Slides>
  <Notes>2</Notes>
  <HiddenSlides>0</HiddenSlides>
  <MMClips>1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9" baseType="lpstr">
      <vt:lpstr>Arial</vt:lpstr>
      <vt:lpstr>Trebuchet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Pessoal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www.4tons.com.br</dc:subject>
  <dc:creator>Pr. MARCELO AUGUSTO DE CARVALHO</dc:creator>
  <cp:keywords>www.4tons.com.br</cp:keywords>
  <cp:lastModifiedBy>Pr. Marcelo Carvalho</cp:lastModifiedBy>
  <cp:revision>70</cp:revision>
  <dcterms:created xsi:type="dcterms:W3CDTF">2006-02-20T12:15:50Z</dcterms:created>
  <dcterms:modified xsi:type="dcterms:W3CDTF">2019-11-26T14:35:42Z</dcterms:modified>
</cp:coreProperties>
</file>