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2" r:id="rId5"/>
    <p:sldId id="265" r:id="rId6"/>
    <p:sldId id="271" r:id="rId7"/>
    <p:sldId id="272" r:id="rId8"/>
    <p:sldId id="273" r:id="rId9"/>
    <p:sldId id="274" r:id="rId10"/>
    <p:sldId id="277" r:id="rId11"/>
    <p:sldId id="278" r:id="rId12"/>
    <p:sldId id="268" r:id="rId13"/>
    <p:sldId id="269" r:id="rId14"/>
    <p:sldId id="270" r:id="rId15"/>
    <p:sldId id="276" r:id="rId16"/>
    <p:sldId id="279" r:id="rId17"/>
    <p:sldId id="280" r:id="rId1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58032" autoAdjust="0"/>
  </p:normalViewPr>
  <p:slideViewPr>
    <p:cSldViewPr>
      <p:cViewPr varScale="1">
        <p:scale>
          <a:sx n="39" d="100"/>
          <a:sy n="39" d="100"/>
        </p:scale>
        <p:origin x="202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683AC82-1F33-49A5-8A20-6985683174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59E9CE-A262-476C-B66B-450D3E2450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2983858-29E9-43E3-8491-215045EEFAD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ACAA949-51D3-4D0A-8828-F1CF8D1A77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5A0AEDF-072B-4FE8-B5B5-D8D7B2B369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D0CB295-6CCA-46D2-A024-D5106DF91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95EDF6-AC31-4F19-A8ED-12BB12E4F7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6146E125-AFE6-4ED0-8C32-301DB78BE9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F2745DAD-1A2F-4A9F-B8E7-411D458FB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www.4tons.com.br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AEB65022-7546-4960-BA1E-22852440D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AE1B7F-7B60-4820-8F92-546056B3454E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>
            <a:extLst>
              <a:ext uri="{FF2B5EF4-FFF2-40B4-BE49-F238E27FC236}">
                <a16:creationId xmlns:a16="http://schemas.microsoft.com/office/drawing/2014/main" id="{2BC193F1-1B24-43A3-A896-131AD34F55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ço Reservado para Anotações 2">
            <a:extLst>
              <a:ext uri="{FF2B5EF4-FFF2-40B4-BE49-F238E27FC236}">
                <a16:creationId xmlns:a16="http://schemas.microsoft.com/office/drawing/2014/main" id="{1EAD5021-8035-4B48-A4A9-6F5448BD3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n-US" altLang="pt-BR"/>
              <a:t>SS 2006 – Tema 03</a:t>
            </a:r>
            <a:endParaRPr lang="pt-BR" altLang="pt-BR"/>
          </a:p>
          <a:p>
            <a:pPr algn="just"/>
            <a:r>
              <a:rPr lang="en-US" altLang="pt-BR" i="1"/>
              <a:t>(Para ampliar as idéias e eriquecer seu sermão leia mais sobre este tema no livro Parábolas de Jesus, no capítulo 29, A Recompensa Merecida.)</a:t>
            </a:r>
            <a:endParaRPr lang="pt-BR" altLang="pt-BR"/>
          </a:p>
          <a:p>
            <a:pPr algn="just"/>
            <a:r>
              <a:rPr lang="en-US" altLang="pt-BR" b="1"/>
              <a:t>Parábolas da Paixão 2 - As Dez Virgens</a:t>
            </a:r>
            <a:endParaRPr lang="pt-BR" altLang="pt-BR" b="1"/>
          </a:p>
          <a:p>
            <a:pPr algn="just"/>
            <a:r>
              <a:rPr lang="en-US" altLang="pt-BR" b="1"/>
              <a:t>I. Introdução</a:t>
            </a:r>
            <a:endParaRPr lang="pt-BR" altLang="pt-BR" b="1"/>
          </a:p>
          <a:p>
            <a:pPr algn="just"/>
            <a:r>
              <a:rPr lang="en-US" altLang="pt-BR"/>
              <a:t>Quando Cristo, sentado, contemplava o grupo que aguardava o esposo, contou aos discípulos a história das dez virgens, ilustrando, pela experiência delas, a da igreja que viveria justamente antes de Sua segunda vinda.</a:t>
            </a:r>
            <a:endParaRPr lang="pt-BR" altLang="pt-BR"/>
          </a:p>
          <a:p>
            <a:pPr algn="just"/>
            <a:r>
              <a:rPr lang="en-US" altLang="pt-BR"/>
              <a:t>Jesus e Seus discípulos estavam assentados no Monte das Oliveiras. O Sol já desaparecia e as sombras da noite cresciam sobre a Terra. A casa estava iluminada como para uma festa. A luz saía pelas frestas, e um grupo esperando com ansiedade indicava que um cortejo nupcial estava prestes a aparecer. No oriente as festividades nupciais geralmente eram realizadas à noite. O noivo ia ao encontro da noiva e a trazia para casa. À luz de tochas, o cortejo dos nubentes saia da casa paterna para seu próprio lar, onde um banquete era oferecido aos convidados. Na cena que Cristo contemplava, um grupo espera o aparecimento do cortejo nupcial para a ele se ajuntar. </a:t>
            </a:r>
            <a:endParaRPr lang="pt-BR" altLang="pt-BR"/>
          </a:p>
          <a:p>
            <a:pPr algn="just"/>
            <a:r>
              <a:rPr lang="en-US" altLang="pt-BR"/>
              <a:t>O texto bíblico desta parábola encontra-se em Mateus 25:1-13. Vamos ler esta passagem.</a:t>
            </a:r>
            <a:endParaRPr lang="pt-BR" altLang="pt-BR"/>
          </a:p>
          <a:p>
            <a:pPr algn="just"/>
            <a:r>
              <a:rPr lang="en-US" altLang="pt-BR" b="1"/>
              <a:t>II. A Parábola</a:t>
            </a:r>
            <a:endParaRPr lang="pt-BR" altLang="pt-BR" b="1"/>
          </a:p>
          <a:p>
            <a:pPr algn="just"/>
            <a:r>
              <a:rPr lang="en-US" altLang="pt-BR"/>
              <a:t>Dez virgens esperavam no caminho onde o noivo iria passar para juntar-se ao cortejo que iria para a casa do noivo participar das bodas. Elas estavam com suas lâmpadas e recipientes com óleo.</a:t>
            </a:r>
            <a:endParaRPr lang="pt-BR" altLang="pt-BR"/>
          </a:p>
          <a:p>
            <a:pPr algn="just"/>
            <a:r>
              <a:rPr lang="en-US" altLang="pt-BR"/>
              <a:t>Todas estavam aparentemente prontas. estavam com vestes brancas e com suas lâmpadas em mãos esperavam com muita ansiedade pelo esposo que passaria.</a:t>
            </a:r>
            <a:endParaRPr lang="pt-BR" altLang="pt-BR"/>
          </a:p>
          <a:p>
            <a:pPr algn="just"/>
            <a:r>
              <a:rPr lang="en-US" altLang="pt-BR"/>
              <a:t>Elas, porém, não esperavam que haveria uma tardança na passagem do noivo, mas foi exatamente o que aconteceu.</a:t>
            </a:r>
            <a:endParaRPr lang="pt-BR" altLang="pt-BR"/>
          </a:p>
          <a:p>
            <a:pPr algn="just"/>
            <a:r>
              <a:rPr lang="en-US" altLang="pt-BR"/>
              <a:t>É interessante pensarmos na cena dos discípulos com Jesus, no alto do monte, olhando ao longe a casa preparada para a festa aguardando pelo noivo. Enquanto eles olhavam Jesus contava a parábola. A cena na sua frente fazia com que as palavras de Jesus fossem bem reais.</a:t>
            </a:r>
            <a:endParaRPr lang="pt-BR" altLang="pt-BR"/>
          </a:p>
          <a:p>
            <a:pPr algn="just"/>
            <a:r>
              <a:rPr lang="en-US" altLang="pt-BR"/>
              <a:t>Jesus continuou contando a parábola e disse que a demora foi grande. Todas elas adormeceram esperando pelo noivo. As horas passaram e o azeite foi-se acabando nas lâmpadas. Quando deu meia-noite, uma gritaria, um reboliço e alguém grita: “Aí vem o esposo! Saí-lhe ao encontro!” Mateus 25:6. Sonolentas despertam e rapidamente levantam-se. </a:t>
            </a:r>
            <a:endParaRPr lang="pt-BR" altLang="pt-BR"/>
          </a:p>
          <a:p>
            <a:pPr algn="just"/>
            <a:r>
              <a:rPr lang="en-US" altLang="pt-BR"/>
              <a:t>Viram o cortejo aproximando-se resplandecente de tochas e festivo, com música. Ouviram as vozes do esposo e da esposa. As dez virgens tomam suas lâmpadas e começam a aparelhá-las, com pressa para partir.</a:t>
            </a:r>
            <a:endParaRPr lang="pt-BR" altLang="pt-BR"/>
          </a:p>
          <a:p>
            <a:pPr algn="just"/>
            <a:r>
              <a:rPr lang="en-US" altLang="pt-BR"/>
              <a:t>“Cinco delas, porém, tinham deixado de encher seus frascos. Não previram demora tão longa, e não se prepararam para a emergência. Em aflição apelam para suas companheiras mais prudentes, dizendo: “Dai-nos do vosso azeite, porque as nossas lâmpadas se apagam.” Mat. 25:8. Mas as cinco outras, com suas lâmpadas há pouco aparelhadas, tinham seus frascos esvaziados. Não tinham óleo de sobra, e respondem: “Não seja caso que nos falte a nós e a vós; ide, antes, aos que o vendem e comprai-o para vós.” Mat. 25:9. Enquanto foram comprar, o cortejo foi-se e as deixou. As cinco, com as lâmpadas acesas, se uniram à multidão, entraram na casa com o cortejo nupcial, e fechou-se a porta. Quando as virgens loucas chegaram à entrada da casa do banquete, receberam uma recusa inesperada. O anfitrião declarou: “Não vos conheço.” Mat. 25:12. Foram abandonadas ao relento, na rua solitária, nas trevas da noite. “ PJ, 406.</a:t>
            </a:r>
            <a:endParaRPr lang="pt-BR" altLang="pt-BR"/>
          </a:p>
          <a:p>
            <a:pPr algn="just"/>
            <a:r>
              <a:rPr lang="en-US" altLang="pt-BR" b="1"/>
              <a:t>III. A mensagem da parábola</a:t>
            </a:r>
            <a:endParaRPr lang="pt-BR" altLang="pt-BR" b="1"/>
          </a:p>
          <a:p>
            <a:pPr algn="just"/>
            <a:r>
              <a:rPr lang="en-US" altLang="pt-BR"/>
              <a:t>Os símbolos desta parábola contados por Jesus são bem claros para todos nós. A mensagem é bem significativa para você hoje, pois ela representa a volta de Jesus.</a:t>
            </a:r>
            <a:endParaRPr lang="pt-BR" altLang="pt-BR"/>
          </a:p>
          <a:p>
            <a:pPr algn="just"/>
            <a:r>
              <a:rPr lang="en-US" altLang="pt-BR"/>
              <a:t>As bodas são um símbolo do fim do pecado e a passagem do noivo com o cortejo em direção à festa representa a volta de Cristo para nos buscar a fim de participar do banquete da eternidade.</a:t>
            </a:r>
            <a:endParaRPr lang="pt-BR" altLang="pt-BR"/>
          </a:p>
          <a:p>
            <a:pPr algn="just"/>
            <a:r>
              <a:rPr lang="en-US" altLang="pt-BR"/>
              <a:t>Nunca estivemos tão próximos da volta de Jesus, poderíamos até dizer que são quase meia noite no relógio de Deus e precisamos estar preparados para este grande encontro.</a:t>
            </a:r>
            <a:endParaRPr lang="pt-BR" altLang="pt-BR"/>
          </a:p>
          <a:p>
            <a:pPr algn="just"/>
            <a:r>
              <a:rPr lang="en-US" altLang="pt-BR"/>
              <a:t>O sinais de que está chegando a hora da volta de Jesus estão em todas as manchetes diárias do jornais.</a:t>
            </a:r>
            <a:endParaRPr lang="pt-BR" altLang="pt-BR"/>
          </a:p>
          <a:p>
            <a:pPr algn="just"/>
            <a:r>
              <a:rPr lang="en-US" altLang="pt-BR"/>
              <a:t>Pobreza e fome mundial. Milhares de crianças morrendo de fome a cada dia.</a:t>
            </a:r>
            <a:endParaRPr lang="pt-BR" altLang="pt-BR"/>
          </a:p>
          <a:p>
            <a:pPr algn="just"/>
            <a:r>
              <a:rPr lang="en-US" altLang="pt-BR"/>
              <a:t>Imoralidade e desintegração dos lares resultando em crianças crescendo sem o apoio de pais amáveis.</a:t>
            </a:r>
            <a:endParaRPr lang="pt-BR" altLang="pt-BR"/>
          </a:p>
          <a:p>
            <a:pPr algn="just"/>
            <a:r>
              <a:rPr lang="en-US" altLang="pt-BR"/>
              <a:t>Alcoolismo e drogas destruindo a mente e a saúde tanto dos velhos quanto dos jovens.</a:t>
            </a:r>
            <a:endParaRPr lang="pt-BR" altLang="pt-BR"/>
          </a:p>
          <a:p>
            <a:pPr algn="just"/>
            <a:r>
              <a:rPr lang="en-US" altLang="pt-BR"/>
              <a:t>Violência e crime reinantes transformando nossas cidades em selvas sem lei. Além da crescente onda de terrorismo internacional.</a:t>
            </a:r>
            <a:endParaRPr lang="pt-BR" altLang="pt-BR"/>
          </a:p>
          <a:p>
            <a:pPr algn="just"/>
            <a:r>
              <a:rPr lang="en-US" altLang="pt-BR"/>
              <a:t>Quem são as virgens da parábola?</a:t>
            </a:r>
            <a:endParaRPr lang="pt-BR" altLang="pt-BR"/>
          </a:p>
          <a:p>
            <a:pPr algn="just"/>
            <a:r>
              <a:rPr lang="en-US" altLang="pt-BR"/>
              <a:t>Elas representam aqueles que estão aguardando o retorno de Cristo. Virgens porque representa a pureza da fé e verdade dos que aguardam a volta de Cristo.</a:t>
            </a:r>
            <a:endParaRPr lang="pt-BR" altLang="pt-BR"/>
          </a:p>
          <a:p>
            <a:pPr algn="just"/>
            <a:r>
              <a:rPr lang="en-US" altLang="pt-BR"/>
              <a:t>O azeite que estava nas lâmpadas é símbolo do Espírito Santo, sem Ele não teremos condições de estar prontos para o maravilhoso regresso de Cristo.</a:t>
            </a:r>
            <a:endParaRPr lang="pt-BR" altLang="pt-BR"/>
          </a:p>
          <a:p>
            <a:pPr algn="just"/>
            <a:r>
              <a:rPr lang="en-US" altLang="pt-BR"/>
              <a:t>As lâmpadas nas mãos das virgens representa a Bíblia, a Palavra de Deus, que é a lâmpada que ilumina nossos caminhos em direção à salvação. Salmo 119:105.</a:t>
            </a:r>
            <a:endParaRPr lang="pt-BR" altLang="pt-BR"/>
          </a:p>
          <a:p>
            <a:pPr algn="just"/>
            <a:r>
              <a:rPr lang="en-US" altLang="pt-BR"/>
              <a:t>As virgens, antes da chegada do Noivo, estavam todas iguais, não dava para perceber quem estava pronta e quem não estava. Aparentemente todas estavam preparadas, todas tinham a lâmpada (Bíblia), mas nem todas tinham o azeite (Espírito Santo).</a:t>
            </a:r>
            <a:endParaRPr lang="pt-BR" altLang="pt-BR"/>
          </a:p>
          <a:p>
            <a:pPr algn="just"/>
            <a:r>
              <a:rPr lang="en-US" altLang="pt-BR"/>
              <a:t>Olhe ao seu redor... Muitas pessoas estão aqui esperando por Jesus. Todos estão com a Bíblia, acreditam nela... Poderíamos dizer: Estão todos salvos. Mas será que estão mesmo? Será que você está preparado para o grande encontro com o Senhor?</a:t>
            </a:r>
            <a:endParaRPr lang="pt-BR" altLang="pt-BR"/>
          </a:p>
          <a:p>
            <a:pPr algn="just"/>
            <a:r>
              <a:rPr lang="en-US" altLang="pt-BR"/>
              <a:t>“Sem o Espírito de Deus, de nada vale o conhecimento da Palavra. A teoria da verdade não acompanhada do Espírito Santo, não pode vivificar a mente, nem santificar o coração. Pode estar-se familiarizado com os mandamentos e promessas da Bíblia, mas se o Espírito de Deus não introduzir a verdade no íntimo, o caráter não será transformado. Sem a iluminação do Espírito, os homens não estarão aptos  para distinguir a verdade do erro, e serão presa das tentações sutis de Satanás.” PJ, 408.</a:t>
            </a:r>
            <a:endParaRPr lang="pt-BR" altLang="pt-BR"/>
          </a:p>
          <a:p>
            <a:pPr algn="just"/>
            <a:r>
              <a:rPr lang="en-US" altLang="pt-BR"/>
              <a:t>O problema das virgens loucas não era hipocrisia, elas realmente esperavam pelo esposo, elas realmente queriam ir para a festa, só que não estavam preparadas. Você precisa estar preparado para ver Jesus voltar. </a:t>
            </a:r>
            <a:endParaRPr lang="pt-BR" altLang="pt-BR"/>
          </a:p>
          <a:p>
            <a:pPr algn="just"/>
            <a:r>
              <a:rPr lang="en-US" altLang="pt-BR" b="1"/>
              <a:t>IV. A volta gloriosa de Jesus</a:t>
            </a:r>
            <a:endParaRPr lang="pt-BR" altLang="pt-BR" b="1"/>
          </a:p>
          <a:p>
            <a:pPr algn="just"/>
            <a:r>
              <a:rPr lang="en-US" altLang="pt-BR"/>
              <a:t>“Quando vier o Filho do homem na sua majestade e todos os anjos com Ele . . .” Mateus 25:31. Ele não virá sozinho! Quando Ele vier, Ele virá acompanhado por todos os santos anjos – enchendo os céus com glória indescritível! Quando apenas um anjo removeu a pedra da tumba de Cristo, os guardas romanos caíram por terra com medo. E esta era a glória de apenas um anjo! Pense na glória de “dez milhares vezes dez milhares, e milhares e milhares” de anjos que irão acompanhar Jesus.</a:t>
            </a:r>
            <a:endParaRPr lang="pt-BR" altLang="pt-BR"/>
          </a:p>
          <a:p>
            <a:pPr algn="just"/>
            <a:r>
              <a:rPr lang="en-US" altLang="pt-BR"/>
              <a:t>Saberemos que é um impostor se ele não vier nas nuvens do céu com todos os santos anjos, e com todos o olhos a observá-lo!</a:t>
            </a:r>
            <a:endParaRPr lang="pt-BR" altLang="pt-BR"/>
          </a:p>
          <a:p>
            <a:pPr algn="just"/>
            <a:r>
              <a:rPr lang="en-US" altLang="pt-BR"/>
              <a:t>João descreveu o destino daqueles que estiverem perdidos: “E o céu recolheu-se como um pergaminho quando se enrola. Então, todos os montes e ilhas foram movidos dos seus lugares. Os reis da terra, os grandes, . . . os ricos . . ., e os poderosos . . . se esconderam nas cavernas e nos penhascos dos montes e disseram aos montes e aos rochedos: Caí sobre nós e escondei-nos da face daquele que se assenta no trono . . . porque chegou o Grande Dia da ira deles; e quem é que pode suster-se?” Apocalipse 6:14-17.</a:t>
            </a:r>
            <a:endParaRPr lang="pt-BR" altLang="pt-BR"/>
          </a:p>
          <a:p>
            <a:pPr algn="just"/>
            <a:r>
              <a:rPr lang="en-US" altLang="pt-BR"/>
              <a:t>Eles estão perdidos e sabem disto! Que triste imagem quando poderia ter sido tão diferente. Amigo, aquele dia irá se tornar realidade!</a:t>
            </a:r>
            <a:endParaRPr lang="pt-BR" altLang="pt-BR"/>
          </a:p>
          <a:p>
            <a:pPr algn="just"/>
            <a:r>
              <a:rPr lang="en-US" altLang="pt-BR"/>
              <a:t>Se formos enganados, ou não estivermos preparados para a volta de Cristo, perderemos tudo. Não haverá uma segunda chance. Não há nada mais importante na Terra do que estar pronto para encontrar Jesus quando Ele vier.</a:t>
            </a:r>
            <a:endParaRPr lang="pt-BR" altLang="pt-BR"/>
          </a:p>
          <a:p>
            <a:pPr algn="just"/>
            <a:r>
              <a:rPr lang="en-US" altLang="pt-BR" b="1"/>
              <a:t>IV. Apelo</a:t>
            </a:r>
            <a:endParaRPr lang="pt-BR" altLang="pt-BR" b="1"/>
          </a:p>
          <a:p>
            <a:pPr algn="just"/>
            <a:r>
              <a:rPr lang="en-US" altLang="pt-BR"/>
              <a:t>Quão frágil são os tesouros terrenos que tanto valorizamos! Um terremoto, um tornado, uma bomba nuclear, um diagnóstico do doutor, um telefonema ameaçador de um estranho numa noite, e nossa segurança está ameaçada. É por isso que Paulo disse: “Pensai nas cousas lá do alto, não nas que são aqui da terra.” Colossenses 3:2.</a:t>
            </a:r>
            <a:endParaRPr lang="pt-BR" altLang="pt-BR" b="1"/>
          </a:p>
          <a:p>
            <a:pPr algn="just"/>
            <a:r>
              <a:rPr lang="en-US" altLang="pt-BR"/>
              <a:t>Há algo mais importante do que estar pronto para encontrar Jesus?  Há algo mais importante do que o azeite nas lâmpadas? Hoje ainda podemos decidir. Hoje ainda podemos escolher; e, ao escolher Jesus, estamos escolhendo tudo o que importa.</a:t>
            </a:r>
            <a:endParaRPr lang="pt-BR" altLang="pt-BR"/>
          </a:p>
          <a:p>
            <a:pPr algn="just"/>
            <a:r>
              <a:rPr lang="en-US" altLang="pt-BR"/>
              <a:t>Você está pronto para a volta de Jesus? Por que não decidir agora ser parte do maravilhoso número que proclama: “Eis que este é o nosso Deus, em quem esperávamos, e Ele nos salvará . . .” Isaías 25:9.</a:t>
            </a:r>
            <a:endParaRPr lang="pt-BR" altLang="pt-BR"/>
          </a:p>
          <a:p>
            <a:pPr algn="just"/>
            <a:r>
              <a:rPr lang="en-US" altLang="pt-BR"/>
              <a:t>Então, em resposta, virá o convite de Jesus: “Vinde, benditos de Meu Pai! Entrai na posse do reino que vos está preparado . . .” Mateus 25:34.</a:t>
            </a:r>
            <a:endParaRPr lang="pt-BR" altLang="pt-BR"/>
          </a:p>
          <a:p>
            <a:pPr algn="just"/>
            <a:r>
              <a:rPr lang="pt-BR" altLang="pt-BR"/>
              <a:t> </a:t>
            </a:r>
          </a:p>
          <a:p>
            <a:pPr algn="just"/>
            <a:endParaRPr lang="pt-BR" altLang="pt-BR"/>
          </a:p>
        </p:txBody>
      </p:sp>
      <p:sp>
        <p:nvSpPr>
          <p:cNvPr id="6148" name="Espaço Reservado para Número de Slide 3">
            <a:extLst>
              <a:ext uri="{FF2B5EF4-FFF2-40B4-BE49-F238E27FC236}">
                <a16:creationId xmlns:a16="http://schemas.microsoft.com/office/drawing/2014/main" id="{09D092F2-3E58-4436-B7E6-06A5C1D50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4A94A3-80DD-473D-9003-950A19FB1B11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20751975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96279064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69075" y="365125"/>
            <a:ext cx="1979613" cy="6303963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88025" cy="63039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90301436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28650" y="365125"/>
            <a:ext cx="7920038" cy="6303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82707712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02025788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44198303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4763" y="620713"/>
            <a:ext cx="3560762" cy="60483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87925" y="620713"/>
            <a:ext cx="3560763" cy="60483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1982755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38216069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16923313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407040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19028273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706360489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F91C2802-6207-47DC-B587-15AF20A41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4763" y="620713"/>
            <a:ext cx="72739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66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Wallacy\UCB\SSanta_2006\CDROM\03%20Queres%20ver%20Cristo%20voltar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apa">
            <a:extLst>
              <a:ext uri="{FF2B5EF4-FFF2-40B4-BE49-F238E27FC236}">
                <a16:creationId xmlns:a16="http://schemas.microsoft.com/office/drawing/2014/main" id="{941A1CBB-F4D9-4F99-9402-7C68913B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E0183CA-F580-410A-B36E-6405C38F3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602287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 sz="2600"/>
              <a:t>As virgens, antes da chegada do Noivo, estavam todas iguais, não dava para perceber quem estava pronta e quem não estava. Aparentemente todas estavam preparadas, todas tinham a lâmpada (Bíblia), mas nem todas tinham o azeite (Espírito Santo). </a:t>
            </a:r>
          </a:p>
        </p:txBody>
      </p:sp>
      <p:pic>
        <p:nvPicPr>
          <p:cNvPr id="14339" name="Picture 3" descr="01">
            <a:extLst>
              <a:ext uri="{FF2B5EF4-FFF2-40B4-BE49-F238E27FC236}">
                <a16:creationId xmlns:a16="http://schemas.microsoft.com/office/drawing/2014/main" id="{71D1A616-420A-4FE7-BF3B-7AD8466D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7"/>
          <a:stretch>
            <a:fillRect/>
          </a:stretch>
        </p:blipFill>
        <p:spPr bwMode="auto">
          <a:xfrm>
            <a:off x="5286375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07">
            <a:extLst>
              <a:ext uri="{FF2B5EF4-FFF2-40B4-BE49-F238E27FC236}">
                <a16:creationId xmlns:a16="http://schemas.microsoft.com/office/drawing/2014/main" id="{EE1BD547-AF81-4746-B6BA-9EBCE378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0"/>
            <a:ext cx="657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A4C8DD56-7A0A-482C-B4F9-08765E97D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7451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50000"/>
              </a:lnSpc>
            </a:pPr>
            <a:r>
              <a:rPr lang="pt-BR" altLang="pt-BR"/>
              <a:t>O problema das virgens loucas não era hipocrisia, elas realmente esperavam pelo esposo, elas realmente queriam ir para a festa, só que não estavam preparadas.</a:t>
            </a:r>
          </a:p>
          <a:p>
            <a:pPr marL="1524000" lvl="2" indent="-609600" eaLnBrk="1" hangingPunct="1">
              <a:lnSpc>
                <a:spcPct val="150000"/>
              </a:lnSpc>
            </a:pPr>
            <a:r>
              <a:rPr lang="pt-BR" altLang="pt-BR"/>
              <a:t>Você precisa estar preparado para ver Jesus voltar.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08">
            <a:extLst>
              <a:ext uri="{FF2B5EF4-FFF2-40B4-BE49-F238E27FC236}">
                <a16:creationId xmlns:a16="http://schemas.microsoft.com/office/drawing/2014/main" id="{E2C93B82-C2B4-4D77-8E12-7D97C0C40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0"/>
            <a:ext cx="3640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11A0FEEA-2976-4BD0-9CC5-0FEA483C0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602287" cy="6048375"/>
          </a:xfrm>
        </p:spPr>
        <p:txBody>
          <a:bodyPr/>
          <a:lstStyle/>
          <a:p>
            <a:pPr marL="762000" indent="-762000" eaLnBrk="1" hangingPunct="1">
              <a:lnSpc>
                <a:spcPct val="140000"/>
              </a:lnSpc>
              <a:buFontTx/>
              <a:buAutoNum type="romanUcPeriod" startAt="4"/>
            </a:pPr>
            <a:r>
              <a:rPr lang="pt-BR" altLang="pt-BR"/>
              <a:t>A volta gloriosa de Jesus</a:t>
            </a:r>
          </a:p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/>
              <a:t>“Quando vier o Filho do homem na sua majestade e todos os anjos com Ele ...” Mateus 25:31.</a:t>
            </a:r>
          </a:p>
          <a:p>
            <a:pPr marL="1524000" lvl="2" indent="-609600" eaLnBrk="1" hangingPunct="1">
              <a:lnSpc>
                <a:spcPct val="140000"/>
              </a:lnSpc>
            </a:pPr>
            <a:r>
              <a:rPr lang="pt-BR" altLang="pt-BR"/>
              <a:t>Quando Ele vier, Ele virá acompanhado por todos os santos anjos – enchendo os céus com glória indescritível!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09">
            <a:extLst>
              <a:ext uri="{FF2B5EF4-FFF2-40B4-BE49-F238E27FC236}">
                <a16:creationId xmlns:a16="http://schemas.microsoft.com/office/drawing/2014/main" id="{8E580950-6146-4FA2-9F44-6D7029F5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0"/>
            <a:ext cx="5684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276C29E8-80CD-4E98-A4B0-37DA31DAD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818187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/>
              <a:t>João descreveu o destino daqueles que estiverem perdidos:</a:t>
            </a:r>
          </a:p>
          <a:p>
            <a:pPr marL="1524000" lvl="2" indent="-609600" eaLnBrk="1" hangingPunct="1">
              <a:lnSpc>
                <a:spcPct val="140000"/>
              </a:lnSpc>
              <a:buFontTx/>
              <a:buChar char="–"/>
            </a:pPr>
            <a:r>
              <a:rPr lang="pt-BR" altLang="pt-BR"/>
              <a:t>Apocalipse 6:14-17.</a:t>
            </a:r>
          </a:p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/>
              <a:t>Eles estão perdidos e sabem disto! Que triste imagem quando poderia ter sido tão diferente. Amigo, aquele dia irá se tornar realidade!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10">
            <a:extLst>
              <a:ext uri="{FF2B5EF4-FFF2-40B4-BE49-F238E27FC236}">
                <a16:creationId xmlns:a16="http://schemas.microsoft.com/office/drawing/2014/main" id="{7DF577DD-692C-41E3-BB58-27BCF11B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7812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1C09C089-9FBB-4EBE-A749-FB24758C3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602287" cy="6048375"/>
          </a:xfrm>
        </p:spPr>
        <p:txBody>
          <a:bodyPr/>
          <a:lstStyle/>
          <a:p>
            <a:pPr marL="762000" indent="-762000" eaLnBrk="1" hangingPunct="1">
              <a:lnSpc>
                <a:spcPct val="130000"/>
              </a:lnSpc>
              <a:buFontTx/>
              <a:buAutoNum type="romanUcPeriod" startAt="5"/>
            </a:pPr>
            <a:r>
              <a:rPr lang="pt-BR" altLang="pt-BR"/>
              <a:t>Conclusão</a:t>
            </a:r>
          </a:p>
          <a:p>
            <a:pPr marL="1168400" lvl="1" indent="-711200" eaLnBrk="1" hangingPunct="1">
              <a:lnSpc>
                <a:spcPct val="130000"/>
              </a:lnSpc>
            </a:pPr>
            <a:r>
              <a:rPr lang="pt-BR" altLang="pt-BR"/>
              <a:t>Quão frágil são os tesouros terrenos que tanto valorizamos!</a:t>
            </a:r>
          </a:p>
          <a:p>
            <a:pPr marL="1168400" lvl="1" indent="-711200" eaLnBrk="1" hangingPunct="1">
              <a:lnSpc>
                <a:spcPct val="130000"/>
              </a:lnSpc>
            </a:pPr>
            <a:r>
              <a:rPr lang="pt-BR" altLang="pt-BR"/>
              <a:t>Há algo mais importante do que estar pronto para encontrar Jesus? </a:t>
            </a:r>
          </a:p>
          <a:p>
            <a:pPr marL="1524000" lvl="2" indent="-609600" eaLnBrk="1" hangingPunct="1">
              <a:lnSpc>
                <a:spcPct val="130000"/>
              </a:lnSpc>
            </a:pPr>
            <a:r>
              <a:rPr lang="pt-BR" altLang="pt-BR"/>
              <a:t>Hoje ainda podemos escolher; e, ao escolher Jesus, estamos escolhendo tudo o que importa.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1">
            <a:extLst>
              <a:ext uri="{FF2B5EF4-FFF2-40B4-BE49-F238E27FC236}">
                <a16:creationId xmlns:a16="http://schemas.microsoft.com/office/drawing/2014/main" id="{B78F478B-3638-45BE-AA82-118FEBF20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7019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234075E9-78D0-4828-B5B1-FC84577D7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48815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/>
              <a:t>Você está pronto para a volta de Jesus?</a:t>
            </a:r>
          </a:p>
          <a:p>
            <a:pPr marL="1524000" lvl="2" indent="-609600" eaLnBrk="1" hangingPunct="1">
              <a:lnSpc>
                <a:spcPct val="140000"/>
              </a:lnSpc>
            </a:pPr>
            <a:r>
              <a:rPr lang="pt-BR" altLang="pt-BR"/>
              <a:t>Por que não decidir agora ser parte do maravilhoso número que proclama: “Eis que este é o nosso Deus, em quem esperávamos, e Ele nos salvará . . .” Isaías 25:9.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03 Queres ver Cristo voltar.wmv">
            <a:hlinkClick r:id="" action="ppaction://media"/>
            <a:extLst>
              <a:ext uri="{FF2B5EF4-FFF2-40B4-BE49-F238E27FC236}">
                <a16:creationId xmlns:a16="http://schemas.microsoft.com/office/drawing/2014/main" id="{F930806E-AA93-4F80-8419-09BD644E43AE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48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80FE9C4D-10FC-4130-868A-56817E00F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769100" cy="6048375"/>
          </a:xfrm>
        </p:spPr>
        <p:txBody>
          <a:bodyPr/>
          <a:lstStyle/>
          <a:p>
            <a:pPr marL="762000" indent="-762000" eaLnBrk="1" hangingPunct="1">
              <a:lnSpc>
                <a:spcPct val="120000"/>
              </a:lnSpc>
              <a:buFontTx/>
              <a:buAutoNum type="romanUcPeriod"/>
            </a:pPr>
            <a:r>
              <a:rPr lang="pt-BR" altLang="pt-BR"/>
              <a:t>Introdução</a:t>
            </a:r>
          </a:p>
          <a:p>
            <a:pPr marL="1168400" lvl="1" indent="-711200" eaLnBrk="1" hangingPunct="1">
              <a:lnSpc>
                <a:spcPct val="120000"/>
              </a:lnSpc>
            </a:pPr>
            <a:r>
              <a:rPr lang="pt-BR" altLang="pt-BR"/>
              <a:t>Quando Cristo, sentado, contemplava o grupo que aguardava o esposo, contou aos discípulos a história das dez virgens, ilustrando, pela experiência delas, a da igreja que viveria justamente antes de Sua segunda vinda.</a:t>
            </a:r>
          </a:p>
          <a:p>
            <a:pPr marL="1524000" lvl="2" indent="-609600" eaLnBrk="1" hangingPunct="1">
              <a:lnSpc>
                <a:spcPct val="120000"/>
              </a:lnSpc>
            </a:pPr>
            <a:r>
              <a:rPr lang="pt-BR" altLang="pt-BR"/>
              <a:t>O texto bíblico desta parábola encontra-se em Mateus 25:1-13.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1">
            <a:extLst>
              <a:ext uri="{FF2B5EF4-FFF2-40B4-BE49-F238E27FC236}">
                <a16:creationId xmlns:a16="http://schemas.microsoft.com/office/drawing/2014/main" id="{1005D847-E377-43B2-8C49-14AD88690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7"/>
          <a:stretch>
            <a:fillRect/>
          </a:stretch>
        </p:blipFill>
        <p:spPr bwMode="auto">
          <a:xfrm>
            <a:off x="5286375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E7FADEA7-DE34-4565-95CA-325FE94AC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889625" cy="6048375"/>
          </a:xfrm>
        </p:spPr>
        <p:txBody>
          <a:bodyPr/>
          <a:lstStyle/>
          <a:p>
            <a:pPr marL="762000" indent="-762000" eaLnBrk="1" hangingPunct="1">
              <a:lnSpc>
                <a:spcPct val="140000"/>
              </a:lnSpc>
              <a:buFontTx/>
              <a:buAutoNum type="romanUcPeriod" startAt="2"/>
            </a:pPr>
            <a:r>
              <a:rPr lang="pt-BR" altLang="pt-BR"/>
              <a:t>A Parábola</a:t>
            </a:r>
          </a:p>
          <a:p>
            <a:pPr marL="1168400" lvl="1" indent="-711200" eaLnBrk="1" hangingPunct="1">
              <a:lnSpc>
                <a:spcPct val="140000"/>
              </a:lnSpc>
            </a:pPr>
            <a:r>
              <a:rPr lang="en-US" altLang="pt-BR"/>
              <a:t>Dez virgens esperavam no caminho onde o noivo iria passar para juntar-se ao cortejo que iria para a casa do noivo participar das bodas. Elas estavam com suas lâmpadas e recipientes com óleo.</a:t>
            </a:r>
            <a:endParaRPr lang="pt-BR" altLang="pt-BR"/>
          </a:p>
        </p:txBody>
      </p:sp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CF28DE3-6B23-44E2-81F8-7DEFC95A2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7042150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30000"/>
              </a:lnSpc>
            </a:pPr>
            <a:r>
              <a:rPr lang="pt-BR" altLang="pt-BR"/>
              <a:t>Elas, porém, não esperavam que haveria uma tardança na passagem do noivo, mas foi exatamente o que aconteceu.</a:t>
            </a:r>
          </a:p>
          <a:p>
            <a:pPr marL="1524000" lvl="2" indent="-609600" eaLnBrk="1" hangingPunct="1">
              <a:lnSpc>
                <a:spcPct val="130000"/>
              </a:lnSpc>
            </a:pPr>
            <a:r>
              <a:rPr lang="pt-BR" altLang="pt-BR"/>
              <a:t>Todas elas adormeceram esperando pelo noivo. As horas passaram e o azeite foi-se acabando nas lâmpadas. Quando deu meia-noite, uma gritaria, um reboliço e alguém grita: “Aí vem o esposo! Saí-lhe ao encontro!”. Cinco estavam prontas e cinco, não.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02">
            <a:extLst>
              <a:ext uri="{FF2B5EF4-FFF2-40B4-BE49-F238E27FC236}">
                <a16:creationId xmlns:a16="http://schemas.microsoft.com/office/drawing/2014/main" id="{A79F92D2-446A-4428-B221-1BE05643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143000"/>
            <a:ext cx="5143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0A8D866C-7A3C-4E29-9127-5A6E73D7D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176962" cy="6048375"/>
          </a:xfrm>
        </p:spPr>
        <p:txBody>
          <a:bodyPr/>
          <a:lstStyle/>
          <a:p>
            <a:pPr marL="762000" indent="-762000" eaLnBrk="1" hangingPunct="1">
              <a:lnSpc>
                <a:spcPct val="160000"/>
              </a:lnSpc>
              <a:buFontTx/>
              <a:buAutoNum type="romanUcPeriod" startAt="3"/>
            </a:pPr>
            <a:r>
              <a:rPr lang="pt-BR" altLang="pt-BR"/>
              <a:t>A Mensagem da Parábola</a:t>
            </a:r>
          </a:p>
          <a:p>
            <a:pPr marL="1168400" lvl="1" indent="-711200" eaLnBrk="1" hangingPunct="1">
              <a:lnSpc>
                <a:spcPct val="160000"/>
              </a:lnSpc>
            </a:pPr>
            <a:r>
              <a:rPr lang="pt-BR" altLang="pt-BR"/>
              <a:t>As bodas são um símbolo do fim do pecado e a passagem do noivo com o cortejo em direção à festa representa a volta de Cristo para nos buscar a fim de participar do banquete da eternidade.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3">
            <a:extLst>
              <a:ext uri="{FF2B5EF4-FFF2-40B4-BE49-F238E27FC236}">
                <a16:creationId xmlns:a16="http://schemas.microsoft.com/office/drawing/2014/main" id="{0E76CF3C-75A9-4B95-BE8F-193E777C8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276475"/>
            <a:ext cx="354171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8540A0DB-A761-4E66-B652-31BAF4626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1769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60000"/>
              </a:lnSpc>
            </a:pPr>
            <a:r>
              <a:rPr lang="pt-BR" altLang="pt-BR"/>
              <a:t>Nunca estivemos tão próximos da volta de Jesus:</a:t>
            </a:r>
          </a:p>
          <a:p>
            <a:pPr marL="1524000" lvl="2" indent="-609600" eaLnBrk="1" hangingPunct="1">
              <a:lnSpc>
                <a:spcPct val="160000"/>
              </a:lnSpc>
            </a:pPr>
            <a:r>
              <a:rPr lang="pt-BR" altLang="pt-BR"/>
              <a:t>Pobreza e fome mundial;</a:t>
            </a:r>
          </a:p>
          <a:p>
            <a:pPr marL="1524000" lvl="2" indent="-609600" eaLnBrk="1" hangingPunct="1">
              <a:lnSpc>
                <a:spcPct val="160000"/>
              </a:lnSpc>
            </a:pPr>
            <a:r>
              <a:rPr lang="pt-BR" altLang="pt-BR"/>
              <a:t>Imoralidade e desintegração dos lares;</a:t>
            </a:r>
          </a:p>
          <a:p>
            <a:pPr marL="1524000" lvl="2" indent="-609600" eaLnBrk="1" hangingPunct="1">
              <a:lnSpc>
                <a:spcPct val="160000"/>
              </a:lnSpc>
            </a:pPr>
            <a:r>
              <a:rPr lang="pt-BR" altLang="pt-BR"/>
              <a:t>Alcoolismo e drogas;</a:t>
            </a:r>
          </a:p>
          <a:p>
            <a:pPr marL="1524000" lvl="2" indent="-609600" eaLnBrk="1" hangingPunct="1">
              <a:lnSpc>
                <a:spcPct val="160000"/>
              </a:lnSpc>
            </a:pPr>
            <a:r>
              <a:rPr lang="pt-BR" altLang="pt-BR"/>
              <a:t>Violência e crime;</a:t>
            </a:r>
          </a:p>
          <a:p>
            <a:pPr marL="1524000" lvl="2" indent="-609600" eaLnBrk="1" hangingPunct="1">
              <a:lnSpc>
                <a:spcPct val="160000"/>
              </a:lnSpc>
            </a:pPr>
            <a:r>
              <a:rPr lang="pt-BR" altLang="pt-BR"/>
              <a:t>Crescente onda de terrorismo internacional.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5">
            <a:extLst>
              <a:ext uri="{FF2B5EF4-FFF2-40B4-BE49-F238E27FC236}">
                <a16:creationId xmlns:a16="http://schemas.microsoft.com/office/drawing/2014/main" id="{4780250D-84CB-4F81-A8E4-989952F17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66900"/>
            <a:ext cx="52197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E674E089-BBE0-4404-80EC-111C876C0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673725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80000"/>
              </a:lnSpc>
            </a:pPr>
            <a:r>
              <a:rPr lang="pt-BR" altLang="pt-BR"/>
              <a:t>Quem são as virgens da parábola?</a:t>
            </a:r>
          </a:p>
          <a:p>
            <a:pPr marL="1524000" lvl="2" indent="-609600" eaLnBrk="1" hangingPunct="1">
              <a:lnSpc>
                <a:spcPct val="180000"/>
              </a:lnSpc>
            </a:pPr>
            <a:r>
              <a:rPr lang="pt-BR" altLang="pt-BR"/>
              <a:t>Elas representam aqueles que estão aguardando o retorno de Cristo.</a:t>
            </a:r>
          </a:p>
          <a:p>
            <a:pPr marL="1879600" lvl="3" indent="-508000" eaLnBrk="1" hangingPunct="1">
              <a:lnSpc>
                <a:spcPct val="180000"/>
              </a:lnSpc>
            </a:pPr>
            <a:r>
              <a:rPr lang="pt-BR" altLang="pt-BR"/>
              <a:t>Virgens porque representa a pureza da fé e verdade dos que aguardam a volta de Cristo.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6">
            <a:extLst>
              <a:ext uri="{FF2B5EF4-FFF2-40B4-BE49-F238E27FC236}">
                <a16:creationId xmlns:a16="http://schemas.microsoft.com/office/drawing/2014/main" id="{9D562810-3E88-4398-B4A9-D82B45FF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7"/>
          <a:stretch>
            <a:fillRect/>
          </a:stretch>
        </p:blipFill>
        <p:spPr bwMode="auto">
          <a:xfrm>
            <a:off x="2808288" y="0"/>
            <a:ext cx="6335712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9115D2E3-5DCA-4EA2-8BF2-7B09BD36E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313362" cy="6048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1168400" lvl="1" indent="-711200" eaLnBrk="1" hangingPunct="1">
              <a:lnSpc>
                <a:spcPct val="180000"/>
              </a:lnSpc>
            </a:pPr>
            <a:r>
              <a:rPr lang="pt-BR" altLang="pt-BR"/>
              <a:t>O azeite que estava nas lâmpadas é símbolo do Espírito Santo, sem Ele não teremos condições de estar prontos para o maravilhoso regresso de Cristo.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6">
            <a:extLst>
              <a:ext uri="{FF2B5EF4-FFF2-40B4-BE49-F238E27FC236}">
                <a16:creationId xmlns:a16="http://schemas.microsoft.com/office/drawing/2014/main" id="{957E1211-6B94-4917-83B6-E4F701E2D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7"/>
          <a:stretch>
            <a:fillRect/>
          </a:stretch>
        </p:blipFill>
        <p:spPr bwMode="auto">
          <a:xfrm>
            <a:off x="2808288" y="0"/>
            <a:ext cx="6335712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85758F6D-711F-41E0-9244-50DABCE83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457825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80000"/>
              </a:lnSpc>
            </a:pPr>
            <a:r>
              <a:rPr lang="pt-BR" altLang="pt-BR"/>
              <a:t>As lâmpadas nas mãos das virgens representa a Bíblia, a Palavra de Deus, que é a lâmpada que ilumina nossos caminhos em direção à salvação. Salmo 119:105.</a:t>
            </a:r>
          </a:p>
        </p:txBody>
      </p:sp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2277</Words>
  <Application>Microsoft Office PowerPoint</Application>
  <PresentationFormat>Apresentação na tela (4:3)</PresentationFormat>
  <Paragraphs>83</Paragraphs>
  <Slides>17</Slides>
  <Notes>2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www.4tons.com.br</dc:subject>
  <dc:creator>Pr. MARCELO AUGUSTO DE CARVALHO</dc:creator>
  <cp:keywords>www.4tons.com.br</cp:keywords>
  <cp:lastModifiedBy>Pr. Marcelo Carvalho</cp:lastModifiedBy>
  <cp:revision>88</cp:revision>
  <dcterms:created xsi:type="dcterms:W3CDTF">2006-02-20T12:15:50Z</dcterms:created>
  <dcterms:modified xsi:type="dcterms:W3CDTF">2019-11-26T14:35:29Z</dcterms:modified>
</cp:coreProperties>
</file>