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71" r:id="rId5"/>
    <p:sldId id="279" r:id="rId6"/>
    <p:sldId id="272" r:id="rId7"/>
    <p:sldId id="268" r:id="rId8"/>
    <p:sldId id="269" r:id="rId9"/>
    <p:sldId id="280" r:id="rId10"/>
    <p:sldId id="281" r:id="rId11"/>
    <p:sldId id="282" r:id="rId12"/>
    <p:sldId id="270" r:id="rId13"/>
    <p:sldId id="276" r:id="rId14"/>
    <p:sldId id="283" r:id="rId15"/>
    <p:sldId id="284" r:id="rId1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52410" autoAdjust="0"/>
  </p:normalViewPr>
  <p:slideViewPr>
    <p:cSldViewPr>
      <p:cViewPr varScale="1">
        <p:scale>
          <a:sx n="35" d="100"/>
          <a:sy n="35" d="100"/>
        </p:scale>
        <p:origin x="214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418D75-69EA-4338-840F-AE572429CC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93AFB61-3581-445E-9663-25533BC6DF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E849468-400C-4A8F-BBB5-CD5C062B282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3186430-2B70-44E1-AB8F-4561C4032A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1848C45-7BF5-4655-A24A-09F9BB5B20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8576AAC-79D4-4DD1-AE84-58FDF5AEE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3C96DF-DF8A-41D9-BAD0-E52C7F53CF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124CBB0C-7EA2-465F-B99D-3A9B1927F5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E7E627BB-4E64-4EDA-A191-B017924F8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www.4tons.com.br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D98CBF83-C06E-4659-AB4F-47C9062EB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21CCA5-FC8A-4D10-9600-32B671DF6D42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>
            <a:extLst>
              <a:ext uri="{FF2B5EF4-FFF2-40B4-BE49-F238E27FC236}">
                <a16:creationId xmlns:a16="http://schemas.microsoft.com/office/drawing/2014/main" id="{1F359E0B-551C-4BE7-857C-4582BEEEAA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59A71D43-59E2-4222-B523-BF8817970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n-US" altLang="pt-BR"/>
              <a:t>SS 2006 - Tema 4</a:t>
            </a:r>
            <a:endParaRPr lang="pt-BR" altLang="pt-BR"/>
          </a:p>
          <a:p>
            <a:pPr algn="just"/>
            <a:r>
              <a:rPr lang="en-US" altLang="pt-BR" b="1"/>
              <a:t>Salvação para Todos</a:t>
            </a:r>
            <a:endParaRPr lang="pt-BR" altLang="pt-BR" b="1"/>
          </a:p>
          <a:p>
            <a:pPr algn="just"/>
            <a:r>
              <a:rPr lang="en-US" altLang="pt-BR" b="1"/>
              <a:t>I. Introdução</a:t>
            </a:r>
            <a:endParaRPr lang="pt-BR" altLang="pt-BR" b="1"/>
          </a:p>
          <a:p>
            <a:pPr algn="just"/>
            <a:r>
              <a:rPr lang="en-US" altLang="pt-BR"/>
              <a:t>Jesus ensinou muitas coisas durante a semana da paixão, principalmente na terça feira. Seu ministériio nesta Terra foi permeado com lições que tinham um único objetivo: Salvar o pecador. </a:t>
            </a:r>
            <a:endParaRPr lang="pt-BR" altLang="pt-BR"/>
          </a:p>
          <a:p>
            <a:pPr algn="just"/>
            <a:r>
              <a:rPr lang="en-US" altLang="pt-BR"/>
              <a:t>Um dos convites marcantes de Jesus foi feito ao jovem rico quando este lhe perguntou como ser salvo. Lucas 18:18. </a:t>
            </a:r>
            <a:endParaRPr lang="pt-BR" altLang="pt-BR"/>
          </a:p>
          <a:p>
            <a:pPr algn="just"/>
            <a:r>
              <a:rPr lang="en-US" altLang="pt-BR"/>
              <a:t>Hoje vamos conhecer a respeito da salvação que Jesus quer nos dar.</a:t>
            </a:r>
            <a:endParaRPr lang="pt-BR" altLang="pt-BR"/>
          </a:p>
          <a:p>
            <a:pPr algn="just"/>
            <a:r>
              <a:rPr lang="en-US" altLang="pt-BR"/>
              <a:t>A mensagem principal de Jesus sempre foi o amor. I João 4:10.</a:t>
            </a:r>
            <a:endParaRPr lang="pt-BR" altLang="pt-BR"/>
          </a:p>
          <a:p>
            <a:pPr algn="just"/>
            <a:r>
              <a:rPr lang="en-US" altLang="pt-BR"/>
              <a:t>Não importa quem você seja ou o que tenha feito. Ele ama cada pessoa neste mundo. Seu amor se estende a todos os homens, mesmo aos assassinos, adúlteros, mentirosos e até mesmo aos ateus. Esse amor foi demonstrado quando Jesus Cristo veio a este mundo passar pela agonia do Calvário para redimir a humanidade perdida. A salvação é oferecida a cada pessoa neste mundo, mas nem todos a receberão. As pessoas perguntam: “Como posso ser bom e correto diante de Deus?” O caminho para a vida eterna é muito fácil de ser compreendido, mas poucos sabem como ir a Cristo e experimentar alegria, paz mental e esperança quanto ao futuro. </a:t>
            </a:r>
            <a:endParaRPr lang="pt-BR" altLang="pt-BR"/>
          </a:p>
          <a:p>
            <a:pPr algn="just"/>
            <a:r>
              <a:rPr lang="en-US" altLang="pt-BR" b="1"/>
              <a:t>II. A realidade do pecado. Romanos 3:23.</a:t>
            </a:r>
            <a:endParaRPr lang="pt-BR" altLang="pt-BR" b="1"/>
          </a:p>
          <a:p>
            <a:pPr algn="just"/>
            <a:r>
              <a:rPr lang="en-US" altLang="pt-BR"/>
              <a:t>Todos pecaram e carecem da glória de Deus. Romanos 3:10 não há justo, nem um sequer.</a:t>
            </a:r>
            <a:endParaRPr lang="pt-BR" altLang="pt-BR"/>
          </a:p>
          <a:p>
            <a:pPr algn="just"/>
            <a:r>
              <a:rPr lang="en-US" altLang="pt-BR"/>
              <a:t>Esses versos revelam nossa condição desesperada. Somos pecadores. Ninguém pode ser justo diante de Deus por seus próprios méritos, porque todos pecamos e ninguém tem o direito à vida eterna.</a:t>
            </a:r>
            <a:endParaRPr lang="pt-BR" altLang="pt-BR"/>
          </a:p>
          <a:p>
            <a:pPr algn="just"/>
            <a:r>
              <a:rPr lang="en-US" altLang="pt-BR"/>
              <a:t>Romanos 6:23. Porque O SALÁRIO DO PECADO É A MORTE, mas O DOM GRATUITO DE DEUS É A VIDA ETERNA em Cristo Jesus, nosso Senhor.</a:t>
            </a:r>
            <a:endParaRPr lang="pt-BR" altLang="pt-BR"/>
          </a:p>
          <a:p>
            <a:pPr algn="just"/>
            <a:r>
              <a:rPr lang="en-US" altLang="pt-BR"/>
              <a:t>A única recompensa para o pecador é a morte eterna. A vida eterna é gratuita – é uma dádiva – porém apenas a recebemos se a aceitarmos. </a:t>
            </a:r>
            <a:endParaRPr lang="pt-BR" altLang="pt-BR"/>
          </a:p>
          <a:p>
            <a:pPr algn="just"/>
            <a:r>
              <a:rPr lang="en-US" altLang="pt-BR"/>
              <a:t>O carcereiro de Filipo. Atos 16:30, 31. A pergunta dele foi: QUE DEVO FAZER PARA QUE SEJA SALVO? Responderam-lhe: CRÊ NO SENHOR JESUS e serás salvo, tu e tua casa.</a:t>
            </a:r>
            <a:endParaRPr lang="pt-BR" altLang="pt-BR"/>
          </a:p>
          <a:p>
            <a:pPr algn="just"/>
            <a:r>
              <a:rPr lang="en-US" altLang="pt-BR"/>
              <a:t>Esta pergunta é feita por muitos que estão buscando a vida eterna. A resposta é clara: “Crê no Senhor Jesus”. Isso não significa apenas crer que Ele existe, mas crer nEle, a tal ponto de fazer o que Ele diz. Até os demônios crêem e tremem, mas a crença do cristão fará mais do que isso. O cristão que crê terá fé em Jesus e viverá uma vida de obediência a Ele.</a:t>
            </a:r>
            <a:endParaRPr lang="pt-BR" altLang="pt-BR"/>
          </a:p>
          <a:p>
            <a:pPr algn="just"/>
            <a:r>
              <a:rPr lang="en-US" altLang="pt-BR" b="1"/>
              <a:t>III. Passos para a salvação</a:t>
            </a:r>
            <a:endParaRPr lang="pt-BR" altLang="pt-BR" b="1"/>
          </a:p>
          <a:p>
            <a:pPr algn="just"/>
            <a:r>
              <a:rPr lang="en-US" altLang="pt-BR"/>
              <a:t>1. CRER - João 3:16. </a:t>
            </a:r>
            <a:endParaRPr lang="pt-BR" altLang="pt-BR"/>
          </a:p>
          <a:p>
            <a:pPr algn="just"/>
            <a:r>
              <a:rPr lang="en-US" altLang="pt-BR"/>
              <a:t>Porque Deus amou ao mundo de tal maneira que deu o seu Filho unigênito, para que TODO O QUE NELE CRÊ não pereça, mas tenha a vida eterna.</a:t>
            </a:r>
            <a:endParaRPr lang="pt-BR" altLang="pt-BR"/>
          </a:p>
          <a:p>
            <a:pPr algn="just"/>
            <a:r>
              <a:rPr lang="en-US" altLang="pt-BR"/>
              <a:t>Podemos escolher crer em Jesus ou não – Deus não força. Porém, se escolhermos crer, a maravilhosa promessa da vida eterna será a recompensa.</a:t>
            </a:r>
            <a:endParaRPr lang="pt-BR" altLang="pt-BR"/>
          </a:p>
          <a:p>
            <a:pPr algn="just"/>
            <a:r>
              <a:rPr lang="en-US" altLang="pt-BR"/>
              <a:t>2.  ARREPENDIMENTO - Atos 3:19. </a:t>
            </a:r>
            <a:endParaRPr lang="pt-BR" altLang="pt-BR"/>
          </a:p>
          <a:p>
            <a:pPr algn="just"/>
            <a:r>
              <a:rPr lang="en-US" altLang="pt-BR"/>
              <a:t>Lucas 13:3. </a:t>
            </a:r>
            <a:endParaRPr lang="pt-BR" altLang="pt-BR"/>
          </a:p>
          <a:p>
            <a:pPr algn="just"/>
            <a:r>
              <a:rPr lang="en-US" altLang="pt-BR"/>
              <a:t>Sem arrependimento estamos condenados à morte.</a:t>
            </a:r>
            <a:endParaRPr lang="pt-BR" altLang="pt-BR"/>
          </a:p>
          <a:p>
            <a:pPr algn="just"/>
            <a:r>
              <a:rPr lang="en-US" altLang="pt-BR"/>
              <a:t>O verdadeiro arrependimento é uma dádiva de Deus. É a bondade de Deus que leva ao arrependimento que o homem busca. Ele pode escolher entre arrepender-se ou não, e nesse ponto Jesus é muito enfático – arrepender-se ou perecer. Contudo, há dois tipos de arrependimento, o genuíno e o falso. Por exemplo, um menino pode estar muito arrependido por sua má ação porque será castigado. Sua tristeza é pelo medo da punição, não por ter praticado o mal. Portanto, a pessoa pode estar triste com os resultados do pecado, mas não pelo pecado em si – esse é um falso arrependimento. O verdadeiro arrependimento manifesta-se através da tristeza genuína pelos pecados cometidos.</a:t>
            </a:r>
            <a:endParaRPr lang="pt-BR" altLang="pt-BR"/>
          </a:p>
          <a:p>
            <a:pPr algn="just"/>
            <a:r>
              <a:rPr lang="en-US" altLang="pt-BR"/>
              <a:t>Salmos 51:7, 10. </a:t>
            </a:r>
            <a:endParaRPr lang="pt-BR" altLang="pt-BR"/>
          </a:p>
          <a:p>
            <a:pPr algn="just"/>
            <a:r>
              <a:rPr lang="en-US" altLang="pt-BR"/>
              <a:t>O rei Davi ficou verdadeiramente triste com seu duplo pecado – assassinato e adultério – e rogou a Deus que purificasse a sua vida. Ele sabia que o perdão de Deus eliminaria seus pecados. Seu arrependimento foi sincero. Ainda orou para que não caísse novamente, “Cria em mim, ó Deus, um coração puro”. Arrepender-se verdadeiramente significa ter tristeza pelo pecado.</a:t>
            </a:r>
            <a:endParaRPr lang="pt-BR" altLang="pt-BR"/>
          </a:p>
          <a:p>
            <a:pPr algn="just"/>
            <a:r>
              <a:rPr lang="en-US" altLang="pt-BR"/>
              <a:t>3. CONFISSÃO - Provérbios 28:13.</a:t>
            </a:r>
            <a:endParaRPr lang="pt-BR" altLang="pt-BR"/>
          </a:p>
          <a:p>
            <a:pPr algn="just"/>
            <a:r>
              <a:rPr lang="en-US" altLang="pt-BR"/>
              <a:t>“O que encobre as suas transgressões nunca prosperará; mas o que as confessa e deixa, alcançará misericórdia.” O próximo passo importante é confessar os pecados a Deus, em oração – não ao sacerdote ou ministro – mas a Deus em particular. Seja específico, não generalize, mas confesse o pecado que de fato você cometeu e esqueça-o porque você encontrou o perdão de um Deus misericordioso.</a:t>
            </a:r>
            <a:endParaRPr lang="pt-BR" altLang="pt-BR"/>
          </a:p>
          <a:p>
            <a:pPr algn="just"/>
            <a:r>
              <a:rPr lang="en-US" altLang="pt-BR"/>
              <a:t>I João 1:9 </a:t>
            </a:r>
            <a:endParaRPr lang="pt-BR" altLang="pt-BR"/>
          </a:p>
          <a:p>
            <a:pPr algn="just"/>
            <a:r>
              <a:rPr lang="en-US" altLang="pt-BR"/>
              <a:t>Nossa parte é confessar os nossos pecados. A parte de Deus é perdoá-los. Muitos sentem que sua vida é por demais pecaminosa para Deus perdoá-los, mas aqui está a promessa de Deus para todos os que cumprem as condições. A promessa é a de purificar todas as nossas injustiças.</a:t>
            </a:r>
            <a:endParaRPr lang="pt-BR" altLang="pt-BR"/>
          </a:p>
          <a:p>
            <a:pPr algn="just"/>
            <a:r>
              <a:rPr lang="en-US" altLang="pt-BR"/>
              <a:t>Isaías 1:18. </a:t>
            </a:r>
            <a:endParaRPr lang="pt-BR" altLang="pt-BR"/>
          </a:p>
          <a:p>
            <a:pPr algn="just"/>
            <a:r>
              <a:rPr lang="en-US" altLang="pt-BR"/>
              <a:t>Vinde, pois, e arrazoemos, diz o SENHOR; ainda que os vossos PECADOS SEJAM COMO A ESCARLATA, eles SE TORNARÃO BRANCOS COMO A NEVE; ainda que sejam vermelhos como o carmesim, se tornarão como a lã.</a:t>
            </a:r>
            <a:endParaRPr lang="pt-BR" altLang="pt-BR"/>
          </a:p>
          <a:p>
            <a:pPr algn="just"/>
            <a:r>
              <a:rPr lang="en-US" altLang="pt-BR"/>
              <a:t>Hebreus 8:12. </a:t>
            </a:r>
            <a:endParaRPr lang="pt-BR" altLang="pt-BR"/>
          </a:p>
          <a:p>
            <a:pPr algn="just"/>
            <a:r>
              <a:rPr lang="en-US" altLang="pt-BR"/>
              <a:t>Porque serei misericordioso para com suas iniqüidades, e de seus pecados não me lembrarei mais. </a:t>
            </a:r>
            <a:endParaRPr lang="pt-BR" altLang="pt-BR"/>
          </a:p>
          <a:p>
            <a:pPr algn="just"/>
            <a:r>
              <a:rPr lang="en-US" altLang="pt-BR"/>
              <a:t>4. NOVO NASCIMENTO ou Conversão - João 3:3-7.</a:t>
            </a:r>
            <a:endParaRPr lang="pt-BR" altLang="pt-BR"/>
          </a:p>
          <a:p>
            <a:pPr algn="just"/>
            <a:r>
              <a:rPr lang="en-US" altLang="pt-BR"/>
              <a:t>Se os primeiros três passos forem dados, (crer, arrepender-se e confessar os pecados), ocorrerá a experiência da verdadeira conversão ou o novo nascimento. A menos que essas condições sejam atendidas, o pecador não alcançará o reino de Deus. </a:t>
            </a:r>
            <a:endParaRPr lang="pt-BR" altLang="pt-BR"/>
          </a:p>
          <a:p>
            <a:pPr algn="just"/>
            <a:r>
              <a:rPr lang="en-US" altLang="pt-BR"/>
              <a:t>II Coríntios 5:17. </a:t>
            </a:r>
            <a:endParaRPr lang="pt-BR" altLang="pt-BR"/>
          </a:p>
          <a:p>
            <a:pPr algn="just"/>
            <a:r>
              <a:rPr lang="en-US" altLang="pt-BR"/>
              <a:t>A evidência da verdadeira conversão é a transformação da vida. Aquilo que era amado, agora é rejeitado e o que era rejeitado, agora é amado – a pessoa é uma nova criatura – nasceu novamente. Seu primeiro nascimento foi carnal, e o novo é espiritual. Isso não significa que a pessoa não sofrerá tentações ou que nunca mais irá pecar. O poder do maligno irá se empenhar para resgatar a propriedade perdida. Sempre haverá conflito entre a natureza pecaminosa e a espiritual enquanto a pessoa viver – mas enquanto ela olhar para Jesus em busca de força, não precisa fracassar. Seu prazer, como nova criatura, será fazer a vontade de Deus.</a:t>
            </a:r>
            <a:endParaRPr lang="pt-BR" altLang="pt-BR"/>
          </a:p>
          <a:p>
            <a:pPr algn="just"/>
            <a:r>
              <a:rPr lang="en-US" altLang="pt-BR"/>
              <a:t>5. OBEDIÊNCIA - João 14:15.</a:t>
            </a:r>
            <a:endParaRPr lang="pt-BR" altLang="pt-BR"/>
          </a:p>
          <a:p>
            <a:pPr algn="just"/>
            <a:r>
              <a:rPr lang="en-US" altLang="pt-BR"/>
              <a:t>Se a pessoa estiver verdadeiramente convertida isso se manifestará mediante sua obediência à vontade de Deus. É aqui onde muitos falham. Estão preparados para prestarem um culto formal e para serem cristãos professos, mas não a viverem de acordo com o padrão de justiça de Deus. </a:t>
            </a:r>
            <a:endParaRPr lang="pt-BR" altLang="pt-BR"/>
          </a:p>
          <a:p>
            <a:pPr algn="just"/>
            <a:r>
              <a:rPr lang="en-US" altLang="pt-BR"/>
              <a:t>Hebreus 8:10. </a:t>
            </a:r>
            <a:endParaRPr lang="pt-BR" altLang="pt-BR"/>
          </a:p>
          <a:p>
            <a:pPr algn="just"/>
            <a:r>
              <a:rPr lang="en-US" altLang="pt-BR"/>
              <a:t>A promessa é que Deus colocará Suas leis nas mentes e corações de Seus seguidores. </a:t>
            </a:r>
            <a:endParaRPr lang="pt-BR" altLang="pt-BR"/>
          </a:p>
          <a:p>
            <a:pPr algn="just"/>
            <a:r>
              <a:rPr lang="en-US" altLang="pt-BR"/>
              <a:t>I João 5:2, 3. </a:t>
            </a:r>
            <a:endParaRPr lang="pt-BR" altLang="pt-BR"/>
          </a:p>
          <a:p>
            <a:pPr algn="just"/>
            <a:r>
              <a:rPr lang="en-US" altLang="pt-BR"/>
              <a:t>A prova do amor a Deus é a obediência a Seus mandamentos.</a:t>
            </a:r>
            <a:endParaRPr lang="pt-BR" altLang="pt-BR"/>
          </a:p>
          <a:p>
            <a:pPr algn="just"/>
            <a:r>
              <a:rPr lang="en-US" altLang="pt-BR"/>
              <a:t>Mateus 7:21. </a:t>
            </a:r>
            <a:endParaRPr lang="pt-BR" altLang="pt-BR"/>
          </a:p>
          <a:p>
            <a:pPr algn="just"/>
            <a:r>
              <a:rPr lang="en-US" altLang="pt-BR"/>
              <a:t>“Nem todo o que me diz: Senhor, Senhor! entrará no reino dos céus, mas aquele que faz a vontade de meu Pai, que está nos céus.” A menos que esse passo de obediência voluntária seja dado, nunca entraremos no reino. </a:t>
            </a:r>
            <a:endParaRPr lang="pt-BR" altLang="pt-BR"/>
          </a:p>
          <a:p>
            <a:pPr algn="just"/>
            <a:r>
              <a:rPr lang="en-US" altLang="pt-BR"/>
              <a:t>Gálatas 2:20. </a:t>
            </a:r>
            <a:endParaRPr lang="pt-BR" altLang="pt-BR"/>
          </a:p>
          <a:p>
            <a:pPr algn="just"/>
            <a:r>
              <a:rPr lang="en-US" altLang="pt-BR"/>
              <a:t>A obediência não é obtida por nossos esforços; é alcançada pelo poder de Cristo na vida da pessoa. A menos que Cristo viva em nosso interior, nada somos, porém, quando Ele habita em nós passamos a ser Seus filhos e herdeiros de reino eterno.</a:t>
            </a:r>
            <a:endParaRPr lang="pt-BR" altLang="pt-BR"/>
          </a:p>
          <a:p>
            <a:pPr algn="just"/>
            <a:r>
              <a:rPr lang="en-US" altLang="pt-BR" b="1"/>
              <a:t>IV. Conclusão</a:t>
            </a:r>
            <a:endParaRPr lang="pt-BR" altLang="pt-BR" b="1"/>
          </a:p>
          <a:p>
            <a:pPr algn="just"/>
            <a:r>
              <a:rPr lang="en-US" altLang="pt-BR"/>
              <a:t>Podemos ter absoluta confiança na promessa da vida eterna. A batalha sobre o pecado foi travada e vencida no Calvário, agora tudo o que temos a fazer é submeter nossa vida a Ele e a Vitória e a recompensa se tornarão realidade.</a:t>
            </a:r>
            <a:endParaRPr lang="pt-BR" altLang="pt-BR"/>
          </a:p>
          <a:p>
            <a:pPr algn="just"/>
            <a:r>
              <a:rPr lang="en-US" altLang="pt-BR"/>
              <a:t>Tudo foi feito para que você receba a dádiva da Salvação. Jesus pagou elevado preço para redimi-lo e tudo o que pede em troca é a sua vida. Tome uma decisão e experimentará a verdadeira felicidade agora e a vida eterna no futuro. Aceite hoje a salvação que Cristo lhe oferece.</a:t>
            </a:r>
            <a:endParaRPr lang="pt-BR" altLang="pt-BR"/>
          </a:p>
          <a:p>
            <a:pPr algn="just"/>
            <a:r>
              <a:rPr lang="pt-BR" altLang="pt-BR"/>
              <a:t> </a:t>
            </a:r>
          </a:p>
          <a:p>
            <a:pPr algn="just"/>
            <a:endParaRPr lang="pt-BR" altLang="pt-BR"/>
          </a:p>
        </p:txBody>
      </p:sp>
      <p:sp>
        <p:nvSpPr>
          <p:cNvPr id="6148" name="Espaço Reservado para Número de Slide 3">
            <a:extLst>
              <a:ext uri="{FF2B5EF4-FFF2-40B4-BE49-F238E27FC236}">
                <a16:creationId xmlns:a16="http://schemas.microsoft.com/office/drawing/2014/main" id="{DD08FB22-ABEF-4530-9949-B8F032E8E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A5C23C-0721-43D6-8603-6938ED180DAA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9520047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4618060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69075" y="365125"/>
            <a:ext cx="1979613" cy="630396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88025" cy="63039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57635251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28650" y="365125"/>
            <a:ext cx="7920038" cy="6303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27291807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93869696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18787753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4763" y="620713"/>
            <a:ext cx="3560762" cy="60483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87925" y="620713"/>
            <a:ext cx="3560763" cy="60483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83072898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79276485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54427802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225083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65526219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44091662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02BD0056-7B9E-4033-980C-96A85B5CE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4763" y="620713"/>
            <a:ext cx="72739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Wallacy\UCB\SSanta_2006\CDROM\04%20Como%20Poderia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apa">
            <a:extLst>
              <a:ext uri="{FF2B5EF4-FFF2-40B4-BE49-F238E27FC236}">
                <a16:creationId xmlns:a16="http://schemas.microsoft.com/office/drawing/2014/main" id="{207133FD-6E43-46E5-8ED5-56FD4E20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08">
            <a:extLst>
              <a:ext uri="{FF2B5EF4-FFF2-40B4-BE49-F238E27FC236}">
                <a16:creationId xmlns:a16="http://schemas.microsoft.com/office/drawing/2014/main" id="{EBA3671C-D11D-42B4-A1CE-9903E689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61130F8B-6EA9-4ADC-81F5-4D2BFBA2E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818187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FontTx/>
              <a:buAutoNum type="arabicPeriod" startAt="4"/>
            </a:pPr>
            <a:r>
              <a:rPr lang="pt-BR" altLang="pt-BR"/>
              <a:t>NOVO NASCIMENTO ou Conversão - João 3:3-7</a:t>
            </a:r>
          </a:p>
          <a:p>
            <a:pPr marL="1524000" lvl="2" indent="-609600" eaLnBrk="1" hangingPunct="1">
              <a:lnSpc>
                <a:spcPct val="150000"/>
              </a:lnSpc>
              <a:buFontTx/>
              <a:buChar char="–"/>
            </a:pPr>
            <a:r>
              <a:rPr lang="pt-BR" altLang="pt-BR"/>
              <a:t>A evidência da verdadeira conversão é a transformação da vida. </a:t>
            </a:r>
          </a:p>
          <a:p>
            <a:pPr marL="1524000" lvl="2" indent="-609600" eaLnBrk="1" hangingPunct="1">
              <a:lnSpc>
                <a:spcPct val="150000"/>
              </a:lnSpc>
              <a:buFontTx/>
              <a:buChar char="–"/>
            </a:pPr>
            <a:r>
              <a:rPr lang="pt-BR" altLang="pt-BR"/>
              <a:t>Seu primeiro nascimento foi carnal, e o novo é o espiritual. </a:t>
            </a:r>
          </a:p>
          <a:p>
            <a:pPr marL="1524000" lvl="2" indent="-609600" eaLnBrk="1" hangingPunct="1">
              <a:lnSpc>
                <a:spcPct val="150000"/>
              </a:lnSpc>
              <a:buFontTx/>
              <a:buChar char="–"/>
            </a:pPr>
            <a:r>
              <a:rPr lang="pt-BR" altLang="pt-BR"/>
              <a:t>João 3:5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09">
            <a:extLst>
              <a:ext uri="{FF2B5EF4-FFF2-40B4-BE49-F238E27FC236}">
                <a16:creationId xmlns:a16="http://schemas.microsoft.com/office/drawing/2014/main" id="{1580527D-FDC1-4BF6-9366-22124585A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0"/>
            <a:ext cx="5273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BF37DCED-2D35-4CC3-962D-863FAD8D9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818187" cy="604837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  <a:buFontTx/>
              <a:buAutoNum type="arabicPeriod" startAt="5"/>
            </a:pPr>
            <a:r>
              <a:rPr lang="pt-BR" altLang="pt-BR"/>
              <a:t>OBEDIÊNCIA - João 14:15</a:t>
            </a:r>
          </a:p>
          <a:p>
            <a:pPr marL="1524000" lvl="2" indent="-609600" eaLnBrk="1" hangingPunct="1">
              <a:lnSpc>
                <a:spcPct val="140000"/>
              </a:lnSpc>
              <a:buFontTx/>
              <a:buChar char="–"/>
            </a:pPr>
            <a:r>
              <a:rPr lang="pt-BR" altLang="pt-BR"/>
              <a:t>Se a pessoa estiver verdadeiramente convertida isso se manifestará mediante sua obediência à vontade de Deus.</a:t>
            </a:r>
          </a:p>
          <a:p>
            <a:pPr marL="1524000" lvl="2" indent="-609600" eaLnBrk="1" hangingPunct="1">
              <a:lnSpc>
                <a:spcPct val="140000"/>
              </a:lnSpc>
              <a:buFontTx/>
              <a:buChar char="–"/>
            </a:pPr>
            <a:r>
              <a:rPr lang="pt-BR" altLang="pt-BR"/>
              <a:t>A prova do amor a Deus é a obediência a Seus mandamentos. </a:t>
            </a:r>
          </a:p>
          <a:p>
            <a:pPr marL="1879600" lvl="3" indent="-508000" eaLnBrk="1" hangingPunct="1">
              <a:lnSpc>
                <a:spcPct val="140000"/>
              </a:lnSpc>
            </a:pPr>
            <a:r>
              <a:rPr lang="pt-BR" altLang="pt-BR"/>
              <a:t>Mateus 7:21.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10">
            <a:extLst>
              <a:ext uri="{FF2B5EF4-FFF2-40B4-BE49-F238E27FC236}">
                <a16:creationId xmlns:a16="http://schemas.microsoft.com/office/drawing/2014/main" id="{3847D6EC-7C1E-4738-B6D4-9CAB4706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0"/>
            <a:ext cx="434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7BA594D5-EA68-4068-9F6D-9A0587990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4953000" cy="6048375"/>
          </a:xfrm>
        </p:spPr>
        <p:txBody>
          <a:bodyPr/>
          <a:lstStyle/>
          <a:p>
            <a:pPr marL="762000" indent="-762000" eaLnBrk="1" hangingPunct="1">
              <a:lnSpc>
                <a:spcPct val="160000"/>
              </a:lnSpc>
              <a:buFontTx/>
              <a:buAutoNum type="romanUcPeriod" startAt="5"/>
            </a:pPr>
            <a:r>
              <a:rPr lang="pt-BR" altLang="pt-BR"/>
              <a:t>Conclusão</a:t>
            </a:r>
          </a:p>
          <a:p>
            <a:pPr marL="1168400" lvl="1" indent="-711200" eaLnBrk="1" hangingPunct="1">
              <a:lnSpc>
                <a:spcPct val="160000"/>
              </a:lnSpc>
            </a:pPr>
            <a:r>
              <a:rPr lang="pt-BR" altLang="pt-BR"/>
              <a:t>Tudo foi feito para que você receba a dádiva da Salvação.</a:t>
            </a:r>
          </a:p>
          <a:p>
            <a:pPr marL="1168400" lvl="1" indent="-711200" eaLnBrk="1" hangingPunct="1">
              <a:lnSpc>
                <a:spcPct val="160000"/>
              </a:lnSpc>
            </a:pPr>
            <a:r>
              <a:rPr lang="pt-BR" altLang="pt-BR"/>
              <a:t>Jesus pagou elevado preço para redimi-lo e tudo o que pede em troca é a sua vida.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1">
            <a:extLst>
              <a:ext uri="{FF2B5EF4-FFF2-40B4-BE49-F238E27FC236}">
                <a16:creationId xmlns:a16="http://schemas.microsoft.com/office/drawing/2014/main" id="{20F81FFA-0B64-4072-9530-A5A98083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817245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DF5CA0EE-F9DE-497F-895C-262F0BD9E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48815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80000"/>
              </a:lnSpc>
            </a:pPr>
            <a:r>
              <a:rPr lang="pt-BR" altLang="pt-BR"/>
              <a:t>Tome uma decisão e experimentará a verdadeira felicidade agora e a vida eterna no futuro.</a:t>
            </a:r>
          </a:p>
          <a:p>
            <a:pPr marL="1524000" lvl="2" indent="-609600" eaLnBrk="1" hangingPunct="1">
              <a:lnSpc>
                <a:spcPct val="180000"/>
              </a:lnSpc>
            </a:pPr>
            <a:r>
              <a:rPr lang="pt-BR" altLang="pt-BR"/>
              <a:t>Aceite hoje a salvação que Cristo lhe oferece.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04 Como Poderia.wmv">
            <a:hlinkClick r:id="" action="ppaction://media"/>
            <a:extLst>
              <a:ext uri="{FF2B5EF4-FFF2-40B4-BE49-F238E27FC236}">
                <a16:creationId xmlns:a16="http://schemas.microsoft.com/office/drawing/2014/main" id="{0D40188E-9DFB-4084-BEE5-BE9A21B85ABD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31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01">
            <a:extLst>
              <a:ext uri="{FF2B5EF4-FFF2-40B4-BE49-F238E27FC236}">
                <a16:creationId xmlns:a16="http://schemas.microsoft.com/office/drawing/2014/main" id="{7337EE92-569C-4536-BD09-ED354202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0"/>
            <a:ext cx="592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>
            <a:extLst>
              <a:ext uri="{FF2B5EF4-FFF2-40B4-BE49-F238E27FC236}">
                <a16:creationId xmlns:a16="http://schemas.microsoft.com/office/drawing/2014/main" id="{7113000E-EBDD-4442-AC51-6FEE570DA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384800" cy="6048375"/>
          </a:xfrm>
        </p:spPr>
        <p:txBody>
          <a:bodyPr/>
          <a:lstStyle/>
          <a:p>
            <a:pPr marL="762000" indent="-762000" eaLnBrk="1" hangingPunct="1">
              <a:lnSpc>
                <a:spcPct val="130000"/>
              </a:lnSpc>
              <a:buFontTx/>
              <a:buAutoNum type="romanUcPeriod"/>
            </a:pPr>
            <a:r>
              <a:rPr lang="pt-BR" altLang="pt-BR"/>
              <a:t>Introdução</a:t>
            </a:r>
          </a:p>
          <a:p>
            <a:pPr marL="1168400" lvl="1" indent="-711200" eaLnBrk="1" hangingPunct="1">
              <a:lnSpc>
                <a:spcPct val="130000"/>
              </a:lnSpc>
            </a:pPr>
            <a:r>
              <a:rPr lang="en-US" altLang="pt-BR"/>
              <a:t>Um dos convites marcantes de Jesus foi feito ao jovem rico quando este lhe perguntou como ser salvo - Lucas 18:18. </a:t>
            </a:r>
            <a:endParaRPr lang="pt-BR" altLang="pt-BR"/>
          </a:p>
          <a:p>
            <a:pPr marL="1524000" lvl="2" indent="-609600" eaLnBrk="1" hangingPunct="1">
              <a:lnSpc>
                <a:spcPct val="130000"/>
              </a:lnSpc>
            </a:pPr>
            <a:r>
              <a:rPr lang="pt-BR" altLang="pt-BR"/>
              <a:t>Hoje vamos conhecer a respeito da salvação que Jesus quer nos dar.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02">
            <a:extLst>
              <a:ext uri="{FF2B5EF4-FFF2-40B4-BE49-F238E27FC236}">
                <a16:creationId xmlns:a16="http://schemas.microsoft.com/office/drawing/2014/main" id="{121E4842-4B10-4C61-BA5C-2A44E37B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0"/>
            <a:ext cx="329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5814F4AC-EFB0-4BAA-9FB7-BC6490102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176962" cy="6048375"/>
          </a:xfrm>
        </p:spPr>
        <p:txBody>
          <a:bodyPr/>
          <a:lstStyle/>
          <a:p>
            <a:pPr marL="762000" indent="-762000" eaLnBrk="1" hangingPunct="1">
              <a:lnSpc>
                <a:spcPct val="130000"/>
              </a:lnSpc>
              <a:buFontTx/>
              <a:buAutoNum type="romanUcPeriod" startAt="2"/>
            </a:pPr>
            <a:r>
              <a:rPr lang="pt-BR" altLang="pt-BR"/>
              <a:t>A realidade do pecado - Romanos 3:23</a:t>
            </a:r>
          </a:p>
          <a:p>
            <a:pPr marL="1168400" lvl="1" indent="-711200" eaLnBrk="1" hangingPunct="1">
              <a:lnSpc>
                <a:spcPct val="130000"/>
              </a:lnSpc>
            </a:pPr>
            <a:r>
              <a:rPr lang="en-US" altLang="pt-BR"/>
              <a:t>“Todos pecaram e carecem da glória de Deus”.</a:t>
            </a:r>
          </a:p>
          <a:p>
            <a:pPr marL="1168400" lvl="1" indent="-711200" eaLnBrk="1" hangingPunct="1">
              <a:lnSpc>
                <a:spcPct val="130000"/>
              </a:lnSpc>
            </a:pPr>
            <a:r>
              <a:rPr lang="en-US" altLang="pt-BR"/>
              <a:t>Romanos 3:10 – “Não há justo, nem um sequer”.</a:t>
            </a:r>
            <a:endParaRPr lang="pt-BR" altLang="pt-BR"/>
          </a:p>
          <a:p>
            <a:pPr marL="1168400" lvl="1" indent="-711200" eaLnBrk="1" hangingPunct="1">
              <a:lnSpc>
                <a:spcPct val="130000"/>
              </a:lnSpc>
            </a:pPr>
            <a:r>
              <a:rPr lang="pt-BR" altLang="pt-BR"/>
              <a:t>Esses versos revelam nossa condição desesperada: somos pecadores.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03">
            <a:extLst>
              <a:ext uri="{FF2B5EF4-FFF2-40B4-BE49-F238E27FC236}">
                <a16:creationId xmlns:a16="http://schemas.microsoft.com/office/drawing/2014/main" id="{09E373E4-6CFB-4265-8F8C-E74B3EBC6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75"/>
          <a:stretch>
            <a:fillRect/>
          </a:stretch>
        </p:blipFill>
        <p:spPr bwMode="auto">
          <a:xfrm>
            <a:off x="3189288" y="0"/>
            <a:ext cx="5954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4CD3EA85-C8A4-4DF4-A9AC-68554D8D4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3133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200000"/>
              </a:lnSpc>
            </a:pPr>
            <a:r>
              <a:rPr lang="en-US" altLang="pt-BR"/>
              <a:t>Romanos 6:23 – “Porque O SALÁRIO DO PECADO É A MORTE, mas O DOM GRATUITO DE DEUS É A VIDA ETERNA em Cristo Jesus, nosso Senhor”.</a:t>
            </a:r>
            <a:endParaRPr lang="pt-BR" altLang="pt-BR"/>
          </a:p>
        </p:txBody>
      </p:sp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03">
            <a:extLst>
              <a:ext uri="{FF2B5EF4-FFF2-40B4-BE49-F238E27FC236}">
                <a16:creationId xmlns:a16="http://schemas.microsoft.com/office/drawing/2014/main" id="{44B588CB-41E1-431E-BB24-7A38AC7E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75"/>
          <a:stretch>
            <a:fillRect/>
          </a:stretch>
        </p:blipFill>
        <p:spPr bwMode="auto">
          <a:xfrm>
            <a:off x="3189288" y="0"/>
            <a:ext cx="5954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AC553CEF-A8DF-4420-A2DA-E4694901D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48815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80000"/>
              </a:lnSpc>
            </a:pPr>
            <a:r>
              <a:rPr lang="pt-BR" altLang="pt-BR"/>
              <a:t>A única recompensa para o pecador é a morte eterna. A vida eterna é gratuita – é uma dádiva – porém apenas a recebemos se a aceitarmos.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4">
            <a:extLst>
              <a:ext uri="{FF2B5EF4-FFF2-40B4-BE49-F238E27FC236}">
                <a16:creationId xmlns:a16="http://schemas.microsoft.com/office/drawing/2014/main" id="{0E0E37DD-ADAE-4C60-96A2-47CCA3120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0"/>
            <a:ext cx="3502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4C8051BC-B0BD-410E-AC71-400998061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673725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10000"/>
              </a:lnSpc>
            </a:pPr>
            <a:r>
              <a:rPr lang="en-US" altLang="pt-BR"/>
              <a:t>O carcereiro de Filipo. Atos 16:30, 31. A pergunta dele foi: QUE DEVO FAZER PARA QUE SEJA SALVO? Responderam-lhe: CRÊ NO SENHOR JESUS e serás salvo, tu e tua casa.</a:t>
            </a:r>
            <a:endParaRPr lang="pt-BR" altLang="pt-BR"/>
          </a:p>
          <a:p>
            <a:pPr marL="1168400" lvl="1" indent="-711200" eaLnBrk="1" hangingPunct="1">
              <a:lnSpc>
                <a:spcPct val="110000"/>
              </a:lnSpc>
            </a:pPr>
            <a:r>
              <a:rPr lang="pt-BR" altLang="pt-BR"/>
              <a:t>Esta pergunta é feita por muitos que estão buscando a vida eterna. A resposta é clara: “Crê no Senhor Jesus”.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05">
            <a:extLst>
              <a:ext uri="{FF2B5EF4-FFF2-40B4-BE49-F238E27FC236}">
                <a16:creationId xmlns:a16="http://schemas.microsoft.com/office/drawing/2014/main" id="{6819DFFB-1FD1-4E5B-AEF7-5B8DAF171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6948487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BB76AFF5-1A9B-479D-8C13-2C48F6CE9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602287" cy="6048375"/>
          </a:xfrm>
        </p:spPr>
        <p:txBody>
          <a:bodyPr/>
          <a:lstStyle/>
          <a:p>
            <a:pPr marL="762000" indent="-762000" eaLnBrk="1" hangingPunct="1">
              <a:lnSpc>
                <a:spcPct val="150000"/>
              </a:lnSpc>
              <a:buFontTx/>
              <a:buAutoNum type="romanUcPeriod" startAt="3"/>
            </a:pPr>
            <a:r>
              <a:rPr lang="pt-BR" altLang="pt-BR"/>
              <a:t>Passos para a salvação</a:t>
            </a:r>
          </a:p>
          <a:p>
            <a:pPr marL="1168400" lvl="1" indent="-7112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pt-BR"/>
              <a:t>CRER - João 3:16. </a:t>
            </a:r>
          </a:p>
          <a:p>
            <a:pPr marL="1524000" lvl="2" indent="-609600" eaLnBrk="1" hangingPunct="1">
              <a:lnSpc>
                <a:spcPct val="150000"/>
              </a:lnSpc>
            </a:pPr>
            <a:r>
              <a:rPr lang="pt-BR" altLang="pt-BR"/>
              <a:t>Podemos escolher crer em Jesus ou não – Deus não força. Porém, se escolhermos crer, a maravilhosa promessa da vida eterna será a recompensa.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9F99A02-4203-44B6-A375-D496F0D06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818187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30000"/>
              </a:lnSpc>
              <a:buFontTx/>
              <a:buAutoNum type="arabicPeriod" startAt="2"/>
            </a:pPr>
            <a:r>
              <a:rPr lang="en-US" altLang="pt-BR"/>
              <a:t>ARREPENDIMENTO - Atos 3:19 - </a:t>
            </a:r>
            <a:r>
              <a:rPr lang="pt-BR" altLang="pt-BR"/>
              <a:t>Lucas 13:3. </a:t>
            </a:r>
          </a:p>
          <a:p>
            <a:pPr marL="1524000" lvl="2" indent="-609600" eaLnBrk="1" hangingPunct="1">
              <a:lnSpc>
                <a:spcPct val="130000"/>
              </a:lnSpc>
              <a:buFontTx/>
              <a:buChar char="–"/>
            </a:pPr>
            <a:r>
              <a:rPr lang="pt-BR" altLang="pt-BR"/>
              <a:t>O verdadeiro arrependimento é uma dádiva de Deus.</a:t>
            </a:r>
          </a:p>
          <a:p>
            <a:pPr marL="1524000" lvl="2" indent="-609600" eaLnBrk="1" hangingPunct="1">
              <a:lnSpc>
                <a:spcPct val="130000"/>
              </a:lnSpc>
              <a:buFontTx/>
              <a:buChar char="–"/>
            </a:pPr>
            <a:r>
              <a:rPr lang="pt-BR" altLang="pt-BR"/>
              <a:t>Há dois tipos de arrependimento, o genuíno e o falso.</a:t>
            </a:r>
          </a:p>
          <a:p>
            <a:pPr marL="1524000" lvl="2" indent="-609600" eaLnBrk="1" hangingPunct="1">
              <a:lnSpc>
                <a:spcPct val="130000"/>
              </a:lnSpc>
            </a:pPr>
            <a:r>
              <a:rPr lang="en-US" altLang="pt-BR"/>
              <a:t>O verdadeiro arrependimento manifesta-se através da tristeza genuína pelos pecados cometidos - </a:t>
            </a:r>
            <a:r>
              <a:rPr lang="pt-BR" altLang="pt-BR"/>
              <a:t>Salmo 51:7, 10. </a:t>
            </a:r>
          </a:p>
        </p:txBody>
      </p:sp>
      <p:pic>
        <p:nvPicPr>
          <p:cNvPr id="12291" name="Picture 7" descr="06">
            <a:extLst>
              <a:ext uri="{FF2B5EF4-FFF2-40B4-BE49-F238E27FC236}">
                <a16:creationId xmlns:a16="http://schemas.microsoft.com/office/drawing/2014/main" id="{7A444A99-8FEE-4174-8B1F-ACE343FA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0"/>
            <a:ext cx="3217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07">
            <a:extLst>
              <a:ext uri="{FF2B5EF4-FFF2-40B4-BE49-F238E27FC236}">
                <a16:creationId xmlns:a16="http://schemas.microsoft.com/office/drawing/2014/main" id="{4F6B664D-6CD4-4B60-B90E-6FA95007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0"/>
            <a:ext cx="675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19822155-A355-4EF8-9122-F7E142F60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818187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  <a:buFontTx/>
              <a:buAutoNum type="arabicPeriod" startAt="3"/>
            </a:pPr>
            <a:r>
              <a:rPr lang="pt-BR" altLang="pt-BR"/>
              <a:t>CONFISSÃO - Provérbios 28:13 </a:t>
            </a:r>
          </a:p>
          <a:p>
            <a:pPr marL="1524000" lvl="2" indent="-609600" eaLnBrk="1" hangingPunct="1">
              <a:lnSpc>
                <a:spcPct val="140000"/>
              </a:lnSpc>
              <a:buFontTx/>
              <a:buChar char="–"/>
            </a:pPr>
            <a:r>
              <a:rPr lang="pt-BR" altLang="pt-BR"/>
              <a:t>O próximo passo importante é confessar os pecados a Deus, em oração – não ao sacerdote ou ministro – mas a Deus em particular.</a:t>
            </a:r>
          </a:p>
          <a:p>
            <a:pPr marL="1524000" lvl="2" indent="-609600" eaLnBrk="1" hangingPunct="1">
              <a:lnSpc>
                <a:spcPct val="140000"/>
              </a:lnSpc>
              <a:buFontTx/>
              <a:buChar char="–"/>
            </a:pPr>
            <a:r>
              <a:rPr lang="pt-BR" altLang="pt-BR"/>
              <a:t>Deus perdoa</a:t>
            </a:r>
          </a:p>
          <a:p>
            <a:pPr marL="1879600" lvl="3" indent="-508000" eaLnBrk="1" hangingPunct="1">
              <a:lnSpc>
                <a:spcPct val="140000"/>
              </a:lnSpc>
            </a:pPr>
            <a:r>
              <a:rPr lang="pt-BR" altLang="pt-BR"/>
              <a:t>I João 1:9</a:t>
            </a:r>
          </a:p>
          <a:p>
            <a:pPr marL="1879600" lvl="3" indent="-508000" eaLnBrk="1" hangingPunct="1">
              <a:lnSpc>
                <a:spcPct val="140000"/>
              </a:lnSpc>
            </a:pPr>
            <a:r>
              <a:rPr lang="pt-BR" altLang="pt-BR"/>
              <a:t>Hebreus 8:12. </a:t>
            </a:r>
          </a:p>
          <a:p>
            <a:pPr marL="1524000" lvl="2" indent="-609600" eaLnBrk="1" hangingPunct="1">
              <a:lnSpc>
                <a:spcPct val="140000"/>
              </a:lnSpc>
              <a:buFontTx/>
              <a:buChar char="–"/>
            </a:pPr>
            <a:endParaRPr lang="pt-BR" altLang="pt-BR"/>
          </a:p>
        </p:txBody>
      </p:sp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1897</Words>
  <Application>Microsoft Office PowerPoint</Application>
  <PresentationFormat>Apresentação na tela (4:3)</PresentationFormat>
  <Paragraphs>91</Paragraphs>
  <Slides>15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www.4tons.com.br</dc:subject>
  <dc:creator>Pr. MARCELO AUGUSTO DE CARVALHO</dc:creator>
  <cp:keywords>www.4tons.com.br</cp:keywords>
  <cp:lastModifiedBy>Pr. Marcelo Carvalho</cp:lastModifiedBy>
  <cp:revision>116</cp:revision>
  <dcterms:created xsi:type="dcterms:W3CDTF">2006-02-20T12:15:50Z</dcterms:created>
  <dcterms:modified xsi:type="dcterms:W3CDTF">2019-11-26T14:35:14Z</dcterms:modified>
</cp:coreProperties>
</file>