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83" r:id="rId4"/>
    <p:sldId id="265" r:id="rId5"/>
    <p:sldId id="271" r:id="rId6"/>
    <p:sldId id="279" r:id="rId7"/>
    <p:sldId id="268" r:id="rId8"/>
    <p:sldId id="269" r:id="rId9"/>
    <p:sldId id="270" r:id="rId10"/>
    <p:sldId id="276" r:id="rId11"/>
    <p:sldId id="284" r:id="rId12"/>
    <p:sldId id="285" r:id="rId13"/>
  </p:sldIdLst>
  <p:sldSz cx="9144000" cy="6858000" type="screen4x3"/>
  <p:notesSz cx="6858000" cy="9144000"/>
  <p:defaultTex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33C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79" autoAdjust="0"/>
    <p:restoredTop sz="52209" autoAdjust="0"/>
  </p:normalViewPr>
  <p:slideViewPr>
    <p:cSldViewPr>
      <p:cViewPr varScale="1">
        <p:scale>
          <a:sx n="35" d="100"/>
          <a:sy n="35" d="100"/>
        </p:scale>
        <p:origin x="2144"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B27AFE5-7F1A-4168-B21E-9D025B94EB5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pt-BR" altLang="pt-BR"/>
          </a:p>
        </p:txBody>
      </p:sp>
      <p:sp>
        <p:nvSpPr>
          <p:cNvPr id="5123" name="Rectangle 3">
            <a:extLst>
              <a:ext uri="{FF2B5EF4-FFF2-40B4-BE49-F238E27FC236}">
                <a16:creationId xmlns:a16="http://schemas.microsoft.com/office/drawing/2014/main" id="{7AA38EDF-F684-4F6B-8B90-B080B39418C5}"/>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pt-BR" altLang="pt-BR"/>
          </a:p>
        </p:txBody>
      </p:sp>
      <p:sp>
        <p:nvSpPr>
          <p:cNvPr id="2052" name="Rectangle 4">
            <a:extLst>
              <a:ext uri="{FF2B5EF4-FFF2-40B4-BE49-F238E27FC236}">
                <a16:creationId xmlns:a16="http://schemas.microsoft.com/office/drawing/2014/main" id="{F038C4A8-AEEC-40C5-9B9F-44F21AF182CF}"/>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F1F3C5BC-8D4E-4E3B-8FF4-6D00B1AD5216}"/>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noProof="0"/>
              <a:t>Clique para editar os estilos do texto mestre</a:t>
            </a:r>
          </a:p>
          <a:p>
            <a:pPr lvl="1"/>
            <a:r>
              <a:rPr lang="pt-BR" altLang="pt-BR" noProof="0"/>
              <a:t>Segundo nível</a:t>
            </a:r>
          </a:p>
          <a:p>
            <a:pPr lvl="2"/>
            <a:r>
              <a:rPr lang="pt-BR" altLang="pt-BR" noProof="0"/>
              <a:t>Terceiro nível</a:t>
            </a:r>
          </a:p>
          <a:p>
            <a:pPr lvl="3"/>
            <a:r>
              <a:rPr lang="pt-BR" altLang="pt-BR" noProof="0"/>
              <a:t>Quarto nível</a:t>
            </a:r>
          </a:p>
          <a:p>
            <a:pPr lvl="4"/>
            <a:r>
              <a:rPr lang="pt-BR" altLang="pt-BR" noProof="0"/>
              <a:t>Quinto nível</a:t>
            </a:r>
          </a:p>
        </p:txBody>
      </p:sp>
      <p:sp>
        <p:nvSpPr>
          <p:cNvPr id="5126" name="Rectangle 6">
            <a:extLst>
              <a:ext uri="{FF2B5EF4-FFF2-40B4-BE49-F238E27FC236}">
                <a16:creationId xmlns:a16="http://schemas.microsoft.com/office/drawing/2014/main" id="{1F4C62EE-CA84-4BE8-9FA9-81420154BECB}"/>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pt-BR" altLang="pt-BR"/>
          </a:p>
        </p:txBody>
      </p:sp>
      <p:sp>
        <p:nvSpPr>
          <p:cNvPr id="5127" name="Rectangle 7">
            <a:extLst>
              <a:ext uri="{FF2B5EF4-FFF2-40B4-BE49-F238E27FC236}">
                <a16:creationId xmlns:a16="http://schemas.microsoft.com/office/drawing/2014/main" id="{E596F70C-ED81-4A24-A066-2EE07E5EE4E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C2750F8-D1D0-4936-B82B-CB2E87141AB1}" type="slidenum">
              <a:rPr lang="pt-BR" altLang="pt-BR"/>
              <a:pPr>
                <a:defRPr/>
              </a:pPr>
              <a:t>‹nº›</a:t>
            </a:fld>
            <a:endParaRPr lang="pt-BR" alt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ço Reservado para Imagem de Slide 1">
            <a:extLst>
              <a:ext uri="{FF2B5EF4-FFF2-40B4-BE49-F238E27FC236}">
                <a16:creationId xmlns:a16="http://schemas.microsoft.com/office/drawing/2014/main" id="{1DE53C00-5E71-4226-8BD7-4B1D4F898930}"/>
              </a:ext>
            </a:extLst>
          </p:cNvPr>
          <p:cNvSpPr>
            <a:spLocks noGrp="1" noRot="1" noChangeAspect="1" noTextEdit="1"/>
          </p:cNvSpPr>
          <p:nvPr>
            <p:ph type="sldImg"/>
          </p:nvPr>
        </p:nvSpPr>
        <p:spPr>
          <a:ln/>
        </p:spPr>
      </p:sp>
      <p:sp>
        <p:nvSpPr>
          <p:cNvPr id="4099" name="Espaço Reservado para Anotações 2">
            <a:extLst>
              <a:ext uri="{FF2B5EF4-FFF2-40B4-BE49-F238E27FC236}">
                <a16:creationId xmlns:a16="http://schemas.microsoft.com/office/drawing/2014/main" id="{855EF0CF-456B-405E-A651-15A894505A85}"/>
              </a:ext>
            </a:extLst>
          </p:cNvPr>
          <p:cNvSpPr>
            <a:spLocks noGrp="1"/>
          </p:cNvSpPr>
          <p:nvPr>
            <p:ph type="body" idx="1"/>
          </p:nvPr>
        </p:nvSpPr>
        <p:spPr>
          <a:noFill/>
        </p:spPr>
        <p:txBody>
          <a:bodyPr/>
          <a:lstStyle/>
          <a:p>
            <a:pPr algn="ctr" eaLnBrk="1" hangingPunct="1"/>
            <a:r>
              <a:rPr lang="pt-BR" altLang="pt-BR" b="1"/>
              <a:t>www.4tons.com.br</a:t>
            </a:r>
          </a:p>
          <a:p>
            <a:pPr algn="ctr" eaLnBrk="1" hangingPunct="1"/>
            <a:r>
              <a:rPr lang="pt-BR" altLang="pt-BR" b="1"/>
              <a:t>Pr. Marcelo Augusto de Carvalho</a:t>
            </a:r>
          </a:p>
        </p:txBody>
      </p:sp>
      <p:sp>
        <p:nvSpPr>
          <p:cNvPr id="4100" name="Espaço Reservado para Número de Slide 3">
            <a:extLst>
              <a:ext uri="{FF2B5EF4-FFF2-40B4-BE49-F238E27FC236}">
                <a16:creationId xmlns:a16="http://schemas.microsoft.com/office/drawing/2014/main" id="{49C501D3-A003-4554-B1D8-4CA5B2D6368E}"/>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1DF57F5-0B7F-4843-866D-BFB0FF73A6C7}" type="slidenum">
              <a:rPr lang="pt-BR" altLang="pt-BR" smtClean="0"/>
              <a:pPr/>
              <a:t>1</a:t>
            </a:fld>
            <a:endParaRPr lang="pt-BR" alt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ço Reservado para Imagem de Slide 1">
            <a:extLst>
              <a:ext uri="{FF2B5EF4-FFF2-40B4-BE49-F238E27FC236}">
                <a16:creationId xmlns:a16="http://schemas.microsoft.com/office/drawing/2014/main" id="{1F571883-0131-4BAF-B0D8-C8A8AB353521}"/>
              </a:ext>
            </a:extLst>
          </p:cNvPr>
          <p:cNvSpPr>
            <a:spLocks noGrp="1" noRot="1" noChangeAspect="1" noTextEdit="1"/>
          </p:cNvSpPr>
          <p:nvPr>
            <p:ph type="sldImg"/>
          </p:nvPr>
        </p:nvSpPr>
        <p:spPr>
          <a:ln/>
        </p:spPr>
      </p:sp>
      <p:sp>
        <p:nvSpPr>
          <p:cNvPr id="6147" name="Espaço Reservado para Anotações 2">
            <a:extLst>
              <a:ext uri="{FF2B5EF4-FFF2-40B4-BE49-F238E27FC236}">
                <a16:creationId xmlns:a16="http://schemas.microsoft.com/office/drawing/2014/main" id="{D6C44B1B-CB2E-49AD-90E3-1BC3D6B9F8F8}"/>
              </a:ext>
            </a:extLst>
          </p:cNvPr>
          <p:cNvSpPr>
            <a:spLocks noGrp="1"/>
          </p:cNvSpPr>
          <p:nvPr>
            <p:ph type="body" idx="1"/>
          </p:nvPr>
        </p:nvSpPr>
        <p:spPr>
          <a:noFill/>
        </p:spPr>
        <p:txBody>
          <a:bodyPr/>
          <a:lstStyle/>
          <a:p>
            <a:pPr algn="just"/>
            <a:r>
              <a:rPr lang="pt-BR" altLang="pt-BR"/>
              <a:t>SS 2006 – Tema 07</a:t>
            </a:r>
          </a:p>
          <a:p>
            <a:pPr algn="just"/>
            <a:r>
              <a:rPr lang="pt-BR" altLang="pt-BR" b="1"/>
              <a:t>Ressurreição - A Esperança Viva</a:t>
            </a:r>
            <a:endParaRPr lang="pt-BR" altLang="pt-BR"/>
          </a:p>
          <a:p>
            <a:pPr algn="just"/>
            <a:r>
              <a:rPr lang="pt-BR" altLang="pt-BR" b="1"/>
              <a:t>I. Introdução - Lucas 24:26</a:t>
            </a:r>
          </a:p>
          <a:p>
            <a:pPr algn="just"/>
            <a:r>
              <a:rPr lang="pt-BR" altLang="pt-BR"/>
              <a:t>Jesus Cristo dormia na sepultura fechada com uma grande pedra. Os guardas atentos vigiavam o lugar, enquanto vigias invisíveis ali também estavam, como representantes angelicais, para dar as boas-vindas ao Senhor, que logo iria reviver. Hostes de anjos maus rodeavam a sepultura, procurando conservar Cristo preso na morte para sempre.</a:t>
            </a:r>
          </a:p>
          <a:p>
            <a:pPr algn="just"/>
            <a:r>
              <a:rPr lang="pt-BR" altLang="pt-BR"/>
              <a:t>De repente, houve um grande terremoto provocado por um forte anjo de Deus, que desceu do céu. O anjo clamou em alta voz: “Filho de Deus, o Teu Pai Te chama”.</a:t>
            </a:r>
          </a:p>
          <a:p>
            <a:pPr algn="just"/>
            <a:r>
              <a:rPr lang="pt-BR" altLang="pt-BR"/>
              <a:t>Jesus saiu do sepulcro, pela vida que havia em Si mesmo. Ele disse anteriormente: “Eu Sou a ressurreição e a vida”.</a:t>
            </a:r>
          </a:p>
          <a:p>
            <a:pPr algn="just"/>
            <a:r>
              <a:rPr lang="pt-BR" altLang="pt-BR" b="1"/>
              <a:t>II. As pessoas que viram Jesus ressuscitado.</a:t>
            </a:r>
          </a:p>
          <a:p>
            <a:pPr algn="just"/>
            <a:r>
              <a:rPr lang="pt-BR" altLang="pt-BR"/>
              <a:t>A primeira pessoa a ver Jesus ressuscitado foi Maria Madalena. Logo depois, chegaram outras mulheres trazendo também especiarias e perfumes, para ungir o corpo de Jesus. Jesus apareceu e falou também a essas mulheres.</a:t>
            </a:r>
          </a:p>
          <a:p>
            <a:pPr algn="just"/>
            <a:r>
              <a:rPr lang="pt-BR" altLang="pt-BR"/>
              <a:t>Depois, Jesus teve uma entrevista pessoal com Pedro, o Mestre, que o perdoou e o animou. Em seguida, Jesus caminhou conversando com o discípulo Cleópas e seu companheiro no caminho de Emaús.</a:t>
            </a:r>
          </a:p>
          <a:p>
            <a:pPr algn="just"/>
            <a:r>
              <a:rPr lang="pt-BR" altLang="pt-BR"/>
              <a:t>Jesus apareceu aos apóstolos no cenáculo, estando Tomé ausente. Uma semana depois, apareceu novamente aos apóstolos reunidos no mesmo lugar em Jerusalém, agora com Tomé presente. </a:t>
            </a:r>
          </a:p>
          <a:p>
            <a:pPr algn="just"/>
            <a:r>
              <a:rPr lang="pt-BR" altLang="pt-BR"/>
              <a:t>Encontrou-Se com sete apóstolos que estavam pescando no Mar da Galiléia e lá, encontrou-Se com os onze apóstolos e mais quinhentos cristãos; provavelmente no Monte das Bem-Aventuranças.</a:t>
            </a:r>
          </a:p>
          <a:p>
            <a:pPr algn="just"/>
            <a:r>
              <a:rPr lang="pt-BR" altLang="pt-BR"/>
              <a:t>Apareceu a Tiago (I Cor. 15: 7) e finalmente, quarenta dias depois de Sua ressurreição, no Monte das Oliveiras, subiu ao Céu na presença dos discípulos.</a:t>
            </a:r>
          </a:p>
          <a:p>
            <a:pPr algn="just"/>
            <a:r>
              <a:rPr lang="pt-BR" altLang="pt-BR" b="1"/>
              <a:t>1. Maria Madalena e outras Mulheres.   </a:t>
            </a:r>
          </a:p>
          <a:p>
            <a:pPr algn="just"/>
            <a:r>
              <a:rPr lang="pt-BR" altLang="pt-BR"/>
              <a:t>Naquela madrugada triste de Domingo, quando algumas mulheres piedosas saíram de suas casas para visitarem o túmulo de Jesus, Maria Madalena, que amava muito a seu Salvador, foi a primeira a ver a pedra que fechava a sepultura removida. Viu os guardas como mortos e o anjo que ordenara a ela e às demais mulheres a anunciarem as boas-novas da ressurreição aos apóstolos. Jesus falou com elas. Que alegria! Que conforto! Que surpresa!</a:t>
            </a:r>
          </a:p>
          <a:p>
            <a:pPr algn="just"/>
            <a:r>
              <a:rPr lang="pt-BR" altLang="pt-BR" b="1"/>
              <a:t>2. A Ressurreição para Pedro.</a:t>
            </a:r>
          </a:p>
          <a:p>
            <a:pPr algn="just"/>
            <a:r>
              <a:rPr lang="pt-BR" altLang="pt-BR"/>
              <a:t>Quatro dias antes, Pedro negara três vezes ao Seu Mestre. Jesus prevenira a Pedro que sua confiança própria poderia levá-lo ao fracasso. Sabendo que Satanás procuraria derrubá-lo, disse: “Eu, porém, roguei por ti, para que a tua fé não desfaleça; quando te converteres, fortalece os teus irmãos”. (Lucas 22:32) Mesmo assim, Pedro negou vergonhosamente que era cristão, abandonando Jesus na hora mais difícil. O olhar bondoso de Jesus converteu o duro coração de Pedro.</a:t>
            </a:r>
          </a:p>
          <a:p>
            <a:pPr algn="just"/>
            <a:r>
              <a:rPr lang="pt-BR" altLang="pt-BR"/>
              <a:t>Ao saber que Jesus ressuscitou, saiu correndo; ele e João, o qual chegou primeiro ao túmulo achou a sepultura aberta, mas não entrou. Pedro chegou em seguida e entrou primeiro; ambos observaram o lençol dobrado e o túmulo vazio. Era bom demais para ser verdade! </a:t>
            </a:r>
          </a:p>
          <a:p>
            <a:pPr algn="just"/>
            <a:r>
              <a:rPr lang="pt-BR" altLang="pt-BR"/>
              <a:t>Voltaram à cidade para informar o que viram. Jesus mandou um recado especial a Pedro: “Diga a Pedro que vá à Galiléia e lá o verei. (Marcos 16:7) Que teria o Senhor falado a Pedro nessa entrevista pessoal? Por certo, ofereceu-lhe amorável perdão e ajuda para prosseguir no bom caminho da salvação.</a:t>
            </a:r>
          </a:p>
          <a:p>
            <a:pPr algn="just"/>
            <a:r>
              <a:rPr lang="pt-BR" altLang="pt-BR"/>
              <a:t>Dias depois, lá junto ao Mar da Galiléia, Jesus pergunta três vezes a Pedro: “Tu me amas?” Ele respondeu três vezes diante dos outros apóstolos: “Sim, Senhor, Tu sabes que Te amo”.</a:t>
            </a:r>
          </a:p>
          <a:p>
            <a:pPr algn="just"/>
            <a:r>
              <a:rPr lang="pt-BR" altLang="pt-BR"/>
              <a:t>Então Jesus devolveu a Pedro suas credenciais de apóstolo, dizendo-lhe: “Apascenta as minhas ovelhas”. Três vezes Pedro negara a Cristo, três vezes reafirmava o seu amor ao seu Senhor e assim, restaurado, tornou-se um grande pioneiro da pregação cristã.</a:t>
            </a:r>
          </a:p>
          <a:p>
            <a:pPr algn="just"/>
            <a:r>
              <a:rPr lang="pt-BR" altLang="pt-BR"/>
              <a:t>Que diferença, quando nos colocamos ao lado do Senhor de nossa vida! Pedro tornou-se um amado apóstolo, conhecido em todo o mundo. Você também pode tornar-se uma pessoa útil e poderosa para Deus. Basta amá-Lo, acima de tudo.</a:t>
            </a:r>
          </a:p>
          <a:p>
            <a:pPr algn="just"/>
            <a:r>
              <a:rPr lang="pt-BR" altLang="pt-BR" b="1"/>
              <a:t>3. Os dois discípulos no caminho de Emaús - Marcos 16:13 a 21</a:t>
            </a:r>
          </a:p>
          <a:p>
            <a:pPr algn="just"/>
            <a:r>
              <a:rPr lang="pt-BR" altLang="pt-BR"/>
              <a:t>Ao entardecer daquele dia da ressurreição, todos os discípulos continuaram duvidando se realmente seu Senhor revivera. Dois deles retornavam para casa em Emaús, aldeia distante 12 km de Jerusalém, quando Jesus veio caminhar com eles. </a:t>
            </a:r>
          </a:p>
          <a:p>
            <a:pPr algn="just"/>
            <a:r>
              <a:rPr lang="pt-BR" altLang="pt-BR"/>
              <a:t>Cleópas, um deles dizia: “...esperávamos que fosse Ele quem havia de redimir Israel, mas depois de tudo isto é já este o terceiro dia desde que tais coisas sucederam.” (v. 21)</a:t>
            </a:r>
          </a:p>
          <a:p>
            <a:pPr algn="just"/>
            <a:r>
              <a:rPr lang="pt-BR" altLang="pt-BR"/>
              <a:t>Estas palavras revelavam a decepção de todos os cristãos naquele dia.</a:t>
            </a:r>
          </a:p>
          <a:p>
            <a:pPr algn="just"/>
            <a:r>
              <a:rPr lang="pt-BR" altLang="pt-BR"/>
              <a:t>Jesus, porém, deu o exemplo de como dissipar a tristeza, decepção e avivar a fé. Abriu as Escrituras Sagradas. Lucas 24: 25-27.</a:t>
            </a:r>
          </a:p>
          <a:p>
            <a:pPr algn="just"/>
            <a:r>
              <a:rPr lang="pt-BR" altLang="pt-BR"/>
              <a:t>Depois de ouvir isto, os dois discípulos “O constrangeram dizendo: Fica conosco, porque já é tarde, e o dia já declina. E entrou para ficar com eles". (v. 29)</a:t>
            </a:r>
          </a:p>
          <a:p>
            <a:pPr algn="just"/>
            <a:r>
              <a:rPr lang="pt-BR" altLang="pt-BR"/>
              <a:t>Após esse encontro com Jesus, ambos voltam correndo nas trevas da noite e foram à Jerusalém contar aos onze apóstolos, que realmente Jesus Cristo havia ressuscitado. Agora, não havia mais dúvida, a não ser, no coração de Tomé.</a:t>
            </a:r>
          </a:p>
          <a:p>
            <a:pPr algn="just"/>
            <a:r>
              <a:rPr lang="pt-BR" altLang="pt-BR" b="1"/>
              <a:t>4. Os discípulos encontram-se com Jesus - João 20: 19 e 20</a:t>
            </a:r>
          </a:p>
          <a:p>
            <a:pPr algn="just"/>
            <a:r>
              <a:rPr lang="pt-BR" altLang="pt-BR"/>
              <a:t>Não havia mais motivo para a descrença. Jesus mesmo estava ali, diante dos olhares surpresos, mostrando-lhes as marcas dos pregos nas Suas mãos e pés. </a:t>
            </a:r>
          </a:p>
          <a:p>
            <a:pPr algn="just"/>
            <a:r>
              <a:rPr lang="pt-BR" altLang="pt-BR"/>
              <a:t>Tomé estava ausente, e ao saber que Jesus aparecera aos outros, disse: “Se eu não vir nas Suas mãos o sinal dos cravos e ali não puser o meu dedo, e não puser a minha mão no seu lado, de modo algum acreditarei”. (v. 25) Tomé viveu sua incredulidade por uma semana. João 20:26-28.</a:t>
            </a:r>
          </a:p>
          <a:p>
            <a:pPr algn="just"/>
            <a:r>
              <a:rPr lang="pt-BR" altLang="pt-BR"/>
              <a:t>Jesus nunca deixa nossas perguntas sem respostas. O Senhor já tomou providências para desfazer de qualquer um, suas dúvidas. Duvidar não é pecado, quando buscamos respostas para nossas inquietações. Só permanece na incredulidade quem quer, porque Jesus Cristo é a resposta. Ele tem a resposta para todas as nossas indagações.</a:t>
            </a:r>
          </a:p>
          <a:p>
            <a:pPr algn="just"/>
            <a:r>
              <a:rPr lang="pt-BR" altLang="pt-BR"/>
              <a:t>Nosso encontro com Jesus fará de você e de mim um crente fiel. Diremos como Tomé: “Senhor meu e Deus meu”.</a:t>
            </a:r>
          </a:p>
          <a:p>
            <a:pPr algn="just"/>
            <a:r>
              <a:rPr lang="pt-BR" altLang="pt-BR" b="1"/>
              <a:t>5. Jesus é visto por mais de quinhentos cristãos</a:t>
            </a:r>
          </a:p>
          <a:p>
            <a:pPr algn="just"/>
            <a:r>
              <a:rPr lang="pt-BR" altLang="pt-BR"/>
              <a:t>Depois de encontrar-se com sete apóstolos, que passaram a noite no Mar da Galiléia, sem nada pescar e sob as ordens de Jesus, lançaram a rede e pegaram 153 grandes peixes. Depois de comer com eles, restaurou Pedro ao apostolado. Jesus, que havia convocado seus discípulos para este último encontro com todos, manifestou-Se a mais de quinhentos irmãos de uma só vez. (I Cor. 15:6). Foi a todos os cristãos reunidos que Jesus disse: “Toda autoridade Me foi dada no céu e na terra. Ide, portanto e fazei discípulos de todas as nações, batizando-os em nome do Pai, e do Filho e do Espírito Santo. Ensinando-os a guardar todas as coisas que Eu vos tenho ordenado. E eis que estou convosco todos os dias até a consumação do século”. (Mateus 28:19 e 20). A comissão de pregar foi dada, não só aos apóstolos, mas a todos os cristãos.</a:t>
            </a:r>
          </a:p>
          <a:p>
            <a:pPr algn="just"/>
            <a:r>
              <a:rPr lang="pt-BR" altLang="pt-BR"/>
              <a:t>Para todos os apóstolos, as mulheres cristãs e os discípulos em particular ou em conjunto, a ressurreição de Jesus significou certeza e cumprimento das profecias. A ressurreição reavivou a esperança, motivou a vida e a pregação. Baniu as dúvidas e a incerteza. Deu vida e salvação.</a:t>
            </a:r>
          </a:p>
          <a:p>
            <a:pPr algn="just"/>
            <a:r>
              <a:rPr lang="pt-BR" altLang="pt-BR" b="1"/>
              <a:t>III. O que significa para nós a ressurreição de Jesus?</a:t>
            </a:r>
          </a:p>
          <a:p>
            <a:pPr algn="just"/>
            <a:r>
              <a:rPr lang="pt-BR" altLang="pt-BR"/>
              <a:t>Ele é as primícias dos que dormem. Ele é a certeza de que os mortos ressuscitarão. Jesus é vida eterna para nós. Nosso Deus veio nos dar vida abundante; saúde e qualidade de vida superior.</a:t>
            </a:r>
          </a:p>
          <a:p>
            <a:pPr algn="just"/>
            <a:r>
              <a:rPr lang="pt-BR" altLang="pt-BR"/>
              <a:t>Podemos confiar na Bíblia. Deus nunca falha. O que Deus promete, cumpre. Graças, mil graças a Deus! Jesus ressuscitou, venceu e nós também venceremos.</a:t>
            </a:r>
          </a:p>
          <a:p>
            <a:pPr algn="just"/>
            <a:r>
              <a:rPr lang="pt-BR" altLang="pt-BR"/>
              <a:t>Jesus permaneceu 40 dias na terra, depois da Sua ressurreição. Falou aos discípulos do Seu reino. Enviou-os a dar a notícia a todo o mundo, que o Seu sacrifício foi completo, para vencer o pecado e dar vida a todos. Explicou que seriam perseguidos e angustiados, mas que estaria com eles, todos os dias. O Espírito Santo seria enviado para ser Deus conosco, e assim que Ele preparasse moradas, voltaria novamente, para buscar todos os fiéis. Se a morte ceifasse a vida de qualquer um desses, na Sua volta todos acordariam do pó, no vigor da mocidade, para viverem eternamente com Cristo.</a:t>
            </a:r>
          </a:p>
          <a:p>
            <a:pPr algn="just"/>
            <a:r>
              <a:rPr lang="pt-BR" altLang="pt-BR" b="1"/>
              <a:t>IV. Apelo - Atos 1: 9 a 11</a:t>
            </a:r>
          </a:p>
          <a:p>
            <a:pPr algn="just"/>
            <a:r>
              <a:rPr lang="pt-BR" altLang="pt-BR"/>
              <a:t>Como não amar a quem nos amou e ama tanto assim?</a:t>
            </a:r>
          </a:p>
          <a:p>
            <a:pPr algn="just"/>
            <a:r>
              <a:rPr lang="pt-BR" altLang="pt-BR"/>
              <a:t>"Nós O amamos, porque Ele nos amou primeiro".  Se O amamos é natural servi-Lo. Nada é difícil para quem ama.</a:t>
            </a:r>
          </a:p>
          <a:p>
            <a:pPr algn="just"/>
            <a:r>
              <a:rPr lang="pt-BR" altLang="pt-BR"/>
              <a:t>A sua e a minha maior necessidade é de salvação. E a maior ação de Deus pelo planeta terra foi salvá-lo. Jesus é salvação! Ele deseja salvar você agora mesmo com Seu grande amor. </a:t>
            </a:r>
          </a:p>
          <a:p>
            <a:pPr algn="just"/>
            <a:r>
              <a:rPr lang="pt-BR" altLang="pt-BR"/>
              <a:t>Neste momento, você aceita o amor de Deus para salvá-lo? Quer preparar-se para a breve Volta de Jesus a este mundo?</a:t>
            </a:r>
          </a:p>
          <a:p>
            <a:pPr algn="just"/>
            <a:r>
              <a:rPr lang="pt-BR" altLang="pt-BR"/>
              <a:t>Que Deus o abençoe em sua decisão!</a:t>
            </a:r>
          </a:p>
          <a:p>
            <a:pPr algn="just"/>
            <a:endParaRPr lang="pt-BR" altLang="pt-BR"/>
          </a:p>
        </p:txBody>
      </p:sp>
      <p:sp>
        <p:nvSpPr>
          <p:cNvPr id="6148" name="Espaço Reservado para Número de Slide 3">
            <a:extLst>
              <a:ext uri="{FF2B5EF4-FFF2-40B4-BE49-F238E27FC236}">
                <a16:creationId xmlns:a16="http://schemas.microsoft.com/office/drawing/2014/main" id="{8DB0E759-DC04-4C1A-90DB-AAB1C1AD6734}"/>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1CCCA5-956B-4738-929F-8CB28A4370FE}" type="slidenum">
              <a:rPr lang="pt-BR" altLang="pt-BR" smtClean="0"/>
              <a:pPr/>
              <a:t>2</a:t>
            </a:fld>
            <a:endParaRPr lang="pt-BR" alt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Tree>
    <p:extLst>
      <p:ext uri="{BB962C8B-B14F-4D97-AF65-F5344CB8AC3E}">
        <p14:creationId xmlns:p14="http://schemas.microsoft.com/office/powerpoint/2010/main" val="4060889493"/>
      </p:ext>
    </p:extLst>
  </p:cSld>
  <p:clrMapOvr>
    <a:masterClrMapping/>
  </p:clrMapOvr>
  <p:transition spd="med">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661421448"/>
      </p:ext>
    </p:extLst>
  </p:cSld>
  <p:clrMapOvr>
    <a:masterClrMapping/>
  </p:clrMapOvr>
  <p:transition spd="med">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69075" y="365125"/>
            <a:ext cx="1979613" cy="6303963"/>
          </a:xfrm>
          <a:prstGeom prst="rect">
            <a:avLst/>
          </a:prstGeo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628650" y="365125"/>
            <a:ext cx="5788025" cy="6303963"/>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595796035"/>
      </p:ext>
    </p:extLst>
  </p:cSld>
  <p:clrMapOvr>
    <a:masterClrMapping/>
  </p:clrMapOvr>
  <p:transition spd="med">
    <p:strips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628650" y="365125"/>
            <a:ext cx="7920038" cy="630396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898363495"/>
      </p:ext>
    </p:extLst>
  </p:cSld>
  <p:clrMapOvr>
    <a:masterClrMapping/>
  </p:clrMapOvr>
  <p:transition spd="med">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4265748411"/>
      </p:ext>
    </p:extLst>
  </p:cSld>
  <p:clrMapOvr>
    <a:masterClrMapping/>
  </p:clrMapOvr>
  <p:transition spd="med">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Editar estilos de texto Mestre</a:t>
            </a:r>
          </a:p>
        </p:txBody>
      </p:sp>
    </p:spTree>
    <p:extLst>
      <p:ext uri="{BB962C8B-B14F-4D97-AF65-F5344CB8AC3E}">
        <p14:creationId xmlns:p14="http://schemas.microsoft.com/office/powerpoint/2010/main" val="2150436383"/>
      </p:ext>
    </p:extLst>
  </p:cSld>
  <p:clrMapOvr>
    <a:masterClrMapping/>
  </p:clrMapOvr>
  <p:transition spd="med">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pt-BR"/>
              <a:t>Clique para editar o título mestre</a:t>
            </a:r>
          </a:p>
        </p:txBody>
      </p:sp>
      <p:sp>
        <p:nvSpPr>
          <p:cNvPr id="3" name="Espaço Reservado para Conteúdo 2"/>
          <p:cNvSpPr>
            <a:spLocks noGrp="1"/>
          </p:cNvSpPr>
          <p:nvPr>
            <p:ph sz="half" idx="1"/>
          </p:nvPr>
        </p:nvSpPr>
        <p:spPr>
          <a:xfrm>
            <a:off x="1274763" y="620713"/>
            <a:ext cx="3560762" cy="6048375"/>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987925" y="620713"/>
            <a:ext cx="3560763" cy="6048375"/>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65285628"/>
      </p:ext>
    </p:extLst>
  </p:cSld>
  <p:clrMapOvr>
    <a:masterClrMapping/>
  </p:clrMapOvr>
  <p:transition spd="med">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pt-BR"/>
              <a:t>Clique para editar o título mestre</a:t>
            </a:r>
          </a:p>
        </p:txBody>
      </p:sp>
      <p:sp>
        <p:nvSpPr>
          <p:cNvPr id="3" name="Espaço Reservado para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630238" y="2505075"/>
            <a:ext cx="386873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4629150" y="2505075"/>
            <a:ext cx="38877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099647012"/>
      </p:ext>
    </p:extLst>
  </p:cSld>
  <p:clrMapOvr>
    <a:masterClrMapping/>
  </p:clrMapOvr>
  <p:transition spd="med">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pt-BR"/>
              <a:t>Clique para editar o título mestre</a:t>
            </a:r>
          </a:p>
        </p:txBody>
      </p:sp>
    </p:spTree>
    <p:extLst>
      <p:ext uri="{BB962C8B-B14F-4D97-AF65-F5344CB8AC3E}">
        <p14:creationId xmlns:p14="http://schemas.microsoft.com/office/powerpoint/2010/main" val="3341896223"/>
      </p:ext>
    </p:extLst>
  </p:cSld>
  <p:clrMapOvr>
    <a:masterClrMapping/>
  </p:clrMapOvr>
  <p:transition spd="med">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686475"/>
      </p:ext>
    </p:extLst>
  </p:cSld>
  <p:clrMapOvr>
    <a:masterClrMapping/>
  </p:clrMapOvr>
  <p:transition spd="med">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Tree>
    <p:extLst>
      <p:ext uri="{BB962C8B-B14F-4D97-AF65-F5344CB8AC3E}">
        <p14:creationId xmlns:p14="http://schemas.microsoft.com/office/powerpoint/2010/main" val="1785531860"/>
      </p:ext>
    </p:extLst>
  </p:cSld>
  <p:clrMapOvr>
    <a:masterClrMapping/>
  </p:clrMapOvr>
  <p:transition spd="med">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Tree>
    <p:extLst>
      <p:ext uri="{BB962C8B-B14F-4D97-AF65-F5344CB8AC3E}">
        <p14:creationId xmlns:p14="http://schemas.microsoft.com/office/powerpoint/2010/main" val="3528992677"/>
      </p:ext>
    </p:extLst>
  </p:cSld>
  <p:clrMapOvr>
    <a:masterClrMapping/>
  </p:clrMapOvr>
  <p:transition spd="med">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7" name="Rectangle 3">
            <a:extLst>
              <a:ext uri="{FF2B5EF4-FFF2-40B4-BE49-F238E27FC236}">
                <a16:creationId xmlns:a16="http://schemas.microsoft.com/office/drawing/2014/main" id="{C159ED1C-470B-4E58-9675-78E6F1939F4B}"/>
              </a:ext>
            </a:extLst>
          </p:cNvPr>
          <p:cNvSpPr>
            <a:spLocks noGrp="1" noChangeArrowheads="1"/>
          </p:cNvSpPr>
          <p:nvPr>
            <p:ph type="body" idx="1"/>
          </p:nvPr>
        </p:nvSpPr>
        <p:spPr bwMode="auto">
          <a:xfrm>
            <a:off x="1274763" y="620713"/>
            <a:ext cx="7273925" cy="604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strips(downRight)">
                                      <p:cBhvr>
                                        <p:cTn id="7" dur="500"/>
                                        <p:tgtEl>
                                          <p:spTgt spid="1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027">
                                            <p:txEl>
                                              <p:pRg st="1" end="1"/>
                                            </p:txEl>
                                          </p:spTgt>
                                        </p:tgtEl>
                                        <p:attrNameLst>
                                          <p:attrName>style.visibility</p:attrName>
                                        </p:attrNameLst>
                                      </p:cBhvr>
                                      <p:to>
                                        <p:strVal val="visible"/>
                                      </p:to>
                                    </p:set>
                                    <p:animEffect transition="in" filter="strips(downRight)">
                                      <p:cBhvr>
                                        <p:cTn id="12" dur="500"/>
                                        <p:tgtEl>
                                          <p:spTgt spid="10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027">
                                            <p:txEl>
                                              <p:pRg st="2" end="2"/>
                                            </p:txEl>
                                          </p:spTgt>
                                        </p:tgtEl>
                                        <p:attrNameLst>
                                          <p:attrName>style.visibility</p:attrName>
                                        </p:attrNameLst>
                                      </p:cBhvr>
                                      <p:to>
                                        <p:strVal val="visible"/>
                                      </p:to>
                                    </p:set>
                                    <p:animEffect transition="in" filter="strips(downRight)">
                                      <p:cBhvr>
                                        <p:cTn id="17" dur="500"/>
                                        <p:tgtEl>
                                          <p:spTgt spid="10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027">
                                            <p:txEl>
                                              <p:pRg st="3" end="3"/>
                                            </p:txEl>
                                          </p:spTgt>
                                        </p:tgtEl>
                                        <p:attrNameLst>
                                          <p:attrName>style.visibility</p:attrName>
                                        </p:attrNameLst>
                                      </p:cBhvr>
                                      <p:to>
                                        <p:strVal val="visible"/>
                                      </p:to>
                                    </p:set>
                                    <p:animEffect transition="in" filter="strips(downRight)">
                                      <p:cBhvr>
                                        <p:cTn id="22" dur="500"/>
                                        <p:tgtEl>
                                          <p:spTgt spid="102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027">
                                            <p:txEl>
                                              <p:pRg st="4" end="4"/>
                                            </p:txEl>
                                          </p:spTgt>
                                        </p:tgtEl>
                                        <p:attrNameLst>
                                          <p:attrName>style.visibility</p:attrName>
                                        </p:attrNameLst>
                                      </p:cBhvr>
                                      <p:to>
                                        <p:strVal val="visible"/>
                                      </p:to>
                                    </p:set>
                                    <p:animEffect transition="in" filter="strips(downRight)">
                                      <p:cBhvr>
                                        <p:cTn id="27"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bldLvl="5">
        <p:tmplLst>
          <p:tmpl lvl="1">
            <p:tnLst>
              <p:par>
                <p:cTn presetID="18" presetClass="entr" presetSubtype="6"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strips(downRight)">
                      <p:cBhvr>
                        <p:cTn dur="500"/>
                        <p:tgtEl>
                          <p:spTgt spid="1027"/>
                        </p:tgtEl>
                      </p:cBhvr>
                    </p:animEffect>
                  </p:childTnLst>
                </p:cTn>
              </p:par>
            </p:tnLst>
          </p:tmpl>
          <p:tmpl lvl="2">
            <p:tnLst>
              <p:par>
                <p:cTn presetID="18" presetClass="entr" presetSubtype="6"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strips(downRight)">
                      <p:cBhvr>
                        <p:cTn dur="500"/>
                        <p:tgtEl>
                          <p:spTgt spid="1027"/>
                        </p:tgtEl>
                      </p:cBhvr>
                    </p:animEffect>
                  </p:childTnLst>
                </p:cTn>
              </p:par>
            </p:tnLst>
          </p:tmpl>
          <p:tmpl lvl="3">
            <p:tnLst>
              <p:par>
                <p:cTn presetID="18" presetClass="entr" presetSubtype="6"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strips(downRight)">
                      <p:cBhvr>
                        <p:cTn dur="500"/>
                        <p:tgtEl>
                          <p:spTgt spid="1027"/>
                        </p:tgtEl>
                      </p:cBhvr>
                    </p:animEffect>
                  </p:childTnLst>
                </p:cTn>
              </p:par>
            </p:tnLst>
          </p:tmpl>
          <p:tmpl lvl="4">
            <p:tnLst>
              <p:par>
                <p:cTn presetID="18" presetClass="entr" presetSubtype="6"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strips(downRight)">
                      <p:cBhvr>
                        <p:cTn dur="500"/>
                        <p:tgtEl>
                          <p:spTgt spid="1027"/>
                        </p:tgtEl>
                      </p:cBhvr>
                    </p:animEffect>
                  </p:childTnLst>
                </p:cTn>
              </p:par>
            </p:tnLst>
          </p:tmpl>
          <p:tmpl lvl="5">
            <p:tnLst>
              <p:par>
                <p:cTn presetID="18" presetClass="entr" presetSubtype="6"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strips(downRight)">
                      <p:cBhvr>
                        <p:cTn dur="500"/>
                        <p:tgtEl>
                          <p:spTgt spid="1027"/>
                        </p:tgtEl>
                      </p:cBhvr>
                    </p:animEffect>
                  </p:childTnLst>
                </p:cTn>
              </p:par>
            </p:tnLst>
          </p:tmpl>
        </p:tmplLst>
      </p:bldP>
    </p:bld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000"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0033CC"/>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006600"/>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video" Target="file:///E:\Wallacy\UCB\SSanta_2006\CDROM\07%20Precisa%20Escolher.wm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11" descr="capa">
            <a:extLst>
              <a:ext uri="{FF2B5EF4-FFF2-40B4-BE49-F238E27FC236}">
                <a16:creationId xmlns:a16="http://schemas.microsoft.com/office/drawing/2014/main" id="{25A4CD4D-04C1-4F8C-B33A-B8A4961B61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trips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descr="08">
            <a:extLst>
              <a:ext uri="{FF2B5EF4-FFF2-40B4-BE49-F238E27FC236}">
                <a16:creationId xmlns:a16="http://schemas.microsoft.com/office/drawing/2014/main" id="{DDAFC730-78B4-460C-A37F-CAB49BE1A0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6975" y="0"/>
            <a:ext cx="6677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a:extLst>
              <a:ext uri="{FF2B5EF4-FFF2-40B4-BE49-F238E27FC236}">
                <a16:creationId xmlns:a16="http://schemas.microsoft.com/office/drawing/2014/main" id="{D2648A05-3A39-46F0-83E9-DB6EDC7CE122}"/>
              </a:ext>
            </a:extLst>
          </p:cNvPr>
          <p:cNvSpPr>
            <a:spLocks noGrp="1" noChangeArrowheads="1"/>
          </p:cNvSpPr>
          <p:nvPr>
            <p:ph type="body" idx="1"/>
          </p:nvPr>
        </p:nvSpPr>
        <p:spPr>
          <a:xfrm>
            <a:off x="1274763" y="620713"/>
            <a:ext cx="4881562" cy="6048375"/>
          </a:xfrm>
        </p:spPr>
        <p:txBody>
          <a:bodyPr/>
          <a:lstStyle/>
          <a:p>
            <a:pPr marL="1168400" lvl="1" indent="-711200" eaLnBrk="1" hangingPunct="1">
              <a:lnSpc>
                <a:spcPct val="210000"/>
              </a:lnSpc>
            </a:pPr>
            <a:r>
              <a:rPr lang="pt-BR" altLang="zh-CN">
                <a:ea typeface="宋体" panose="02010600030101010101" pitchFamily="2" charset="-122"/>
              </a:rPr>
              <a:t>Neste momento, você aceita o amor de Deus para salvá-lo? Quer preparar-se para a breve Volta de Jesus a este mundo? </a:t>
            </a:r>
            <a:endParaRPr lang="pt-BR" altLang="pt-BR"/>
          </a:p>
        </p:txBody>
      </p:sp>
    </p:spTree>
  </p:cSld>
  <p:clrMapOvr>
    <a:masterClrMapping/>
  </p:clrMapOvr>
  <p:transition spd="med">
    <p:strips dir="rd"/>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med" advTm="0">
    <p:strips dir="rd"/>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8916" name="07 Precisa Escolher.wmv">
            <a:hlinkClick r:id="" action="ppaction://media"/>
            <a:extLst>
              <a:ext uri="{FF2B5EF4-FFF2-40B4-BE49-F238E27FC236}">
                <a16:creationId xmlns:a16="http://schemas.microsoft.com/office/drawing/2014/main" id="{7FD03AB4-35CF-401C-9E0A-3DECBDCBF2BC}"/>
              </a:ext>
            </a:extLst>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Tm="0">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20753" fill="hold"/>
                                        <p:tgtEl>
                                          <p:spTgt spid="389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8916"/>
                </p:tgtEl>
              </p:cMediaNode>
            </p:video>
            <p:seq concurrent="1" nextAc="seek">
              <p:cTn id="8" restart="whenNotActive" fill="hold" evtFilter="cancelBubble" nodeType="interactiveSeq">
                <p:stCondLst>
                  <p:cond evt="onClick" delay="0">
                    <p:tgtEl>
                      <p:spTgt spid="3891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8916"/>
                                        </p:tgtEl>
                                      </p:cBhvr>
                                    </p:cmd>
                                  </p:childTnLst>
                                </p:cTn>
                              </p:par>
                            </p:childTnLst>
                          </p:cTn>
                        </p:par>
                      </p:childTnLst>
                    </p:cTn>
                  </p:par>
                </p:childTnLst>
              </p:cTn>
              <p:nextCondLst>
                <p:cond evt="onClick" delay="0">
                  <p:tgtEl>
                    <p:spTgt spid="3891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descr="01">
            <a:extLst>
              <a:ext uri="{FF2B5EF4-FFF2-40B4-BE49-F238E27FC236}">
                <a16:creationId xmlns:a16="http://schemas.microsoft.com/office/drawing/2014/main" id="{A1DF74CF-4805-4C96-B72D-9168BAAAAF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0175" y="0"/>
            <a:ext cx="6473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5">
            <a:extLst>
              <a:ext uri="{FF2B5EF4-FFF2-40B4-BE49-F238E27FC236}">
                <a16:creationId xmlns:a16="http://schemas.microsoft.com/office/drawing/2014/main" id="{66FFD7AF-EA99-4C04-9378-3AEB4CC4D19B}"/>
              </a:ext>
            </a:extLst>
          </p:cNvPr>
          <p:cNvSpPr>
            <a:spLocks noGrp="1" noChangeArrowheads="1"/>
          </p:cNvSpPr>
          <p:nvPr>
            <p:ph type="body" idx="1"/>
          </p:nvPr>
        </p:nvSpPr>
        <p:spPr>
          <a:xfrm>
            <a:off x="1274763" y="620713"/>
            <a:ext cx="6392862" cy="6048375"/>
          </a:xfrm>
        </p:spPr>
        <p:txBody>
          <a:bodyPr/>
          <a:lstStyle/>
          <a:p>
            <a:pPr marL="762000" indent="-762000" eaLnBrk="1" hangingPunct="1">
              <a:lnSpc>
                <a:spcPct val="130000"/>
              </a:lnSpc>
              <a:buFontTx/>
              <a:buAutoNum type="romanUcPeriod"/>
            </a:pPr>
            <a:r>
              <a:rPr lang="pt-BR" altLang="pt-BR"/>
              <a:t>Introdução</a:t>
            </a:r>
          </a:p>
          <a:p>
            <a:pPr marL="1168400" lvl="1" indent="-711200" eaLnBrk="1" hangingPunct="1">
              <a:lnSpc>
                <a:spcPct val="130000"/>
              </a:lnSpc>
            </a:pPr>
            <a:r>
              <a:rPr lang="pt-BR" altLang="zh-CN">
                <a:ea typeface="宋体" panose="02010600030101010101" pitchFamily="2" charset="-122"/>
              </a:rPr>
              <a:t>Jesus Cristo dormia na sepultura fechada com uma grande pedra.</a:t>
            </a:r>
          </a:p>
          <a:p>
            <a:pPr marL="1168400" lvl="1" indent="-711200" eaLnBrk="1" hangingPunct="1">
              <a:lnSpc>
                <a:spcPct val="130000"/>
              </a:lnSpc>
            </a:pPr>
            <a:r>
              <a:rPr lang="pt-BR" altLang="zh-CN">
                <a:ea typeface="宋体" panose="02010600030101010101" pitchFamily="2" charset="-122"/>
              </a:rPr>
              <a:t>De repente, houve um grande terremoto provocado por um forte anjo de Deus, que desceu do céu. O anjo clamou em alta voz: “Filho de Deus, o Teu Pai Te chama”. </a:t>
            </a:r>
            <a:endParaRPr lang="pt-BR" altLang="pt-BR"/>
          </a:p>
        </p:txBody>
      </p:sp>
    </p:spTree>
  </p:cSld>
  <p:clrMapOvr>
    <a:masterClrMapping/>
  </p:clrMapOvr>
  <p:transition spd="med">
    <p:strips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02">
            <a:extLst>
              <a:ext uri="{FF2B5EF4-FFF2-40B4-BE49-F238E27FC236}">
                <a16:creationId xmlns:a16="http://schemas.microsoft.com/office/drawing/2014/main" id="{4BE45FEA-F984-4988-9DD6-E2268DF5A1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7975" y="0"/>
            <a:ext cx="3756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a:extLst>
              <a:ext uri="{FF2B5EF4-FFF2-40B4-BE49-F238E27FC236}">
                <a16:creationId xmlns:a16="http://schemas.microsoft.com/office/drawing/2014/main" id="{1C3BE6D8-7089-4E04-8D51-FEC38C030074}"/>
              </a:ext>
            </a:extLst>
          </p:cNvPr>
          <p:cNvSpPr>
            <a:spLocks noGrp="1" noChangeArrowheads="1"/>
          </p:cNvSpPr>
          <p:nvPr>
            <p:ph type="body" idx="1"/>
          </p:nvPr>
        </p:nvSpPr>
        <p:spPr>
          <a:xfrm>
            <a:off x="1274763" y="620713"/>
            <a:ext cx="5384800" cy="6048375"/>
          </a:xfrm>
        </p:spPr>
        <p:txBody>
          <a:bodyPr/>
          <a:lstStyle/>
          <a:p>
            <a:pPr marL="1168400" lvl="1" indent="-711200" eaLnBrk="1" hangingPunct="1">
              <a:lnSpc>
                <a:spcPct val="230000"/>
              </a:lnSpc>
            </a:pPr>
            <a:r>
              <a:rPr lang="pt-BR" altLang="zh-CN">
                <a:ea typeface="宋体" panose="02010600030101010101" pitchFamily="2" charset="-122"/>
              </a:rPr>
              <a:t>Jesus saiu do sepulcro, pela vida que havia em Si mesmo. Ele disse anteriormente: “Eu Sou a ressurreição e a vida”. </a:t>
            </a:r>
            <a:endParaRPr lang="pt-BR" altLang="pt-BR"/>
          </a:p>
        </p:txBody>
      </p:sp>
    </p:spTree>
  </p:cSld>
  <p:clrMapOvr>
    <a:masterClrMapping/>
  </p:clrMapOvr>
  <p:transition spd="med">
    <p:strips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descr="03">
            <a:extLst>
              <a:ext uri="{FF2B5EF4-FFF2-40B4-BE49-F238E27FC236}">
                <a16:creationId xmlns:a16="http://schemas.microsoft.com/office/drawing/2014/main" id="{01B0AEAC-EA49-460D-9C51-5A0859B525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9988" y="0"/>
            <a:ext cx="41640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a:extLst>
              <a:ext uri="{FF2B5EF4-FFF2-40B4-BE49-F238E27FC236}">
                <a16:creationId xmlns:a16="http://schemas.microsoft.com/office/drawing/2014/main" id="{047EEE0C-4A26-49FB-BE31-D20CBABA3290}"/>
              </a:ext>
            </a:extLst>
          </p:cNvPr>
          <p:cNvSpPr>
            <a:spLocks noGrp="1" noChangeArrowheads="1"/>
          </p:cNvSpPr>
          <p:nvPr>
            <p:ph type="body" idx="1"/>
          </p:nvPr>
        </p:nvSpPr>
        <p:spPr>
          <a:xfrm>
            <a:off x="1274763" y="620713"/>
            <a:ext cx="6176962" cy="6048375"/>
          </a:xfrm>
        </p:spPr>
        <p:txBody>
          <a:bodyPr/>
          <a:lstStyle/>
          <a:p>
            <a:pPr marL="762000" indent="-762000" eaLnBrk="1" hangingPunct="1">
              <a:lnSpc>
                <a:spcPct val="110000"/>
              </a:lnSpc>
              <a:buFontTx/>
              <a:buAutoNum type="romanUcPeriod" startAt="2"/>
            </a:pPr>
            <a:r>
              <a:rPr lang="pt-BR" altLang="zh-CN">
                <a:ea typeface="宋体" panose="02010600030101010101" pitchFamily="2" charset="-122"/>
              </a:rPr>
              <a:t>As pessoas que viram Jesus ressuscitado</a:t>
            </a:r>
            <a:r>
              <a:rPr lang="pt-BR" altLang="pt-BR"/>
              <a:t> </a:t>
            </a:r>
          </a:p>
          <a:p>
            <a:pPr marL="1168400" lvl="1" indent="-711200" eaLnBrk="1" hangingPunct="1">
              <a:lnSpc>
                <a:spcPct val="110000"/>
              </a:lnSpc>
            </a:pPr>
            <a:r>
              <a:rPr lang="pt-BR" altLang="zh-CN">
                <a:ea typeface="宋体" panose="02010600030101010101" pitchFamily="2" charset="-122"/>
              </a:rPr>
              <a:t>A primeira pessoa a ver Jesus ressuscitado foi Maria Madalena.</a:t>
            </a:r>
          </a:p>
          <a:p>
            <a:pPr marL="1168400" lvl="1" indent="-711200" eaLnBrk="1" hangingPunct="1">
              <a:lnSpc>
                <a:spcPct val="110000"/>
              </a:lnSpc>
            </a:pPr>
            <a:r>
              <a:rPr lang="pt-BR" altLang="zh-CN">
                <a:ea typeface="宋体" panose="02010600030101010101" pitchFamily="2" charset="-122"/>
              </a:rPr>
              <a:t>Depois, Jesus teve uma entrevista pessoal com Pedro, o Mestre, que o perdoou e o animou.</a:t>
            </a:r>
          </a:p>
          <a:p>
            <a:pPr marL="1524000" lvl="2" indent="-609600" eaLnBrk="1" hangingPunct="1">
              <a:lnSpc>
                <a:spcPct val="110000"/>
              </a:lnSpc>
            </a:pPr>
            <a:r>
              <a:rPr lang="pt-BR" altLang="zh-CN">
                <a:ea typeface="宋体" panose="02010600030101010101" pitchFamily="2" charset="-122"/>
              </a:rPr>
              <a:t>Em seguida, Jesus caminhou conversando com o discípulo Cleópas e seu companheiro no caminho de Emaús. </a:t>
            </a:r>
            <a:endParaRPr lang="pt-BR" altLang="pt-BR"/>
          </a:p>
        </p:txBody>
      </p:sp>
    </p:spTree>
  </p:cSld>
  <p:clrMapOvr>
    <a:masterClrMapping/>
  </p:clrMapOvr>
  <p:transition spd="med">
    <p:strips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descr="04">
            <a:extLst>
              <a:ext uri="{FF2B5EF4-FFF2-40B4-BE49-F238E27FC236}">
                <a16:creationId xmlns:a16="http://schemas.microsoft.com/office/drawing/2014/main" id="{D5259D69-66F6-49D2-8CDA-CD5368ACCD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8825" y="0"/>
            <a:ext cx="4575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a:extLst>
              <a:ext uri="{FF2B5EF4-FFF2-40B4-BE49-F238E27FC236}">
                <a16:creationId xmlns:a16="http://schemas.microsoft.com/office/drawing/2014/main" id="{9E1C16E5-C62D-44A1-8F45-CAC114850A7E}"/>
              </a:ext>
            </a:extLst>
          </p:cNvPr>
          <p:cNvSpPr>
            <a:spLocks noGrp="1" noChangeArrowheads="1"/>
          </p:cNvSpPr>
          <p:nvPr>
            <p:ph type="body" idx="1"/>
          </p:nvPr>
        </p:nvSpPr>
        <p:spPr>
          <a:xfrm>
            <a:off x="1274763" y="620713"/>
            <a:ext cx="5313362" cy="6048375"/>
          </a:xfrm>
        </p:spPr>
        <p:txBody>
          <a:bodyPr/>
          <a:lstStyle/>
          <a:p>
            <a:pPr marL="1168400" lvl="1" indent="-711200" eaLnBrk="1" hangingPunct="1">
              <a:lnSpc>
                <a:spcPct val="180000"/>
              </a:lnSpc>
            </a:pPr>
            <a:r>
              <a:rPr lang="pt-BR" altLang="zh-CN" sz="2400">
                <a:ea typeface="宋体" panose="02010600030101010101" pitchFamily="2" charset="-122"/>
              </a:rPr>
              <a:t>Encontrou-Se com sete apóstolos que estavam pescando no Mar da Galiléia e lá, encontrou-Se com os onze apóstolos e mais quinhentos cristãos; provavelmente no Monte das Bem-Aventuranças. </a:t>
            </a:r>
            <a:endParaRPr lang="pt-BR" altLang="pt-BR" sz="2400"/>
          </a:p>
        </p:txBody>
      </p:sp>
    </p:spTree>
  </p:cSld>
  <p:clrMapOvr>
    <a:masterClrMapping/>
  </p:clrMapOvr>
  <p:transition spd="med">
    <p:strips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05">
            <a:extLst>
              <a:ext uri="{FF2B5EF4-FFF2-40B4-BE49-F238E27FC236}">
                <a16:creationId xmlns:a16="http://schemas.microsoft.com/office/drawing/2014/main" id="{472A9F78-5BD9-4D91-A2F8-D9D3F86000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1388" y="0"/>
            <a:ext cx="43926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a:extLst>
              <a:ext uri="{FF2B5EF4-FFF2-40B4-BE49-F238E27FC236}">
                <a16:creationId xmlns:a16="http://schemas.microsoft.com/office/drawing/2014/main" id="{CE60EA02-1378-48D4-9D3C-89D4506ADE85}"/>
              </a:ext>
            </a:extLst>
          </p:cNvPr>
          <p:cNvSpPr>
            <a:spLocks noGrp="1" noChangeArrowheads="1"/>
          </p:cNvSpPr>
          <p:nvPr>
            <p:ph type="body" idx="1"/>
          </p:nvPr>
        </p:nvSpPr>
        <p:spPr>
          <a:xfrm>
            <a:off x="1274763" y="620713"/>
            <a:ext cx="5313362" cy="6048375"/>
          </a:xfrm>
        </p:spPr>
        <p:txBody>
          <a:bodyPr/>
          <a:lstStyle/>
          <a:p>
            <a:pPr marL="1168400" lvl="1" indent="-711200" eaLnBrk="1" hangingPunct="1">
              <a:lnSpc>
                <a:spcPct val="180000"/>
              </a:lnSpc>
            </a:pPr>
            <a:r>
              <a:rPr lang="pt-BR" altLang="zh-CN">
                <a:ea typeface="宋体" panose="02010600030101010101" pitchFamily="2" charset="-122"/>
              </a:rPr>
              <a:t>Apareceu a Tiago (I Cor. 15: 7) e finalmente, quarenta dias depois de Sua ressurreição, no Monte das Oliveiras, subiu ao Céu na presença dos discípulos. </a:t>
            </a:r>
            <a:endParaRPr lang="pt-BR" altLang="pt-BR"/>
          </a:p>
        </p:txBody>
      </p:sp>
    </p:spTree>
  </p:cSld>
  <p:clrMapOvr>
    <a:masterClrMapping/>
  </p:clrMapOvr>
  <p:transition spd="med">
    <p:strips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8" descr="06">
            <a:extLst>
              <a:ext uri="{FF2B5EF4-FFF2-40B4-BE49-F238E27FC236}">
                <a16:creationId xmlns:a16="http://schemas.microsoft.com/office/drawing/2014/main" id="{E5E85BBA-7E7F-42B2-83DB-5E5DF7CBAF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3418"/>
          <a:stretch>
            <a:fillRect/>
          </a:stretch>
        </p:blipFill>
        <p:spPr bwMode="auto">
          <a:xfrm>
            <a:off x="5721350" y="0"/>
            <a:ext cx="3422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a:extLst>
              <a:ext uri="{FF2B5EF4-FFF2-40B4-BE49-F238E27FC236}">
                <a16:creationId xmlns:a16="http://schemas.microsoft.com/office/drawing/2014/main" id="{FF92C90C-CC82-48F5-AB7D-96DF1EDF4F8C}"/>
              </a:ext>
            </a:extLst>
          </p:cNvPr>
          <p:cNvSpPr>
            <a:spLocks noGrp="1" noChangeArrowheads="1"/>
          </p:cNvSpPr>
          <p:nvPr>
            <p:ph type="body" idx="1"/>
          </p:nvPr>
        </p:nvSpPr>
        <p:spPr>
          <a:xfrm>
            <a:off x="1274763" y="620713"/>
            <a:ext cx="5313362" cy="6048375"/>
          </a:xfrm>
        </p:spPr>
        <p:txBody>
          <a:bodyPr/>
          <a:lstStyle/>
          <a:p>
            <a:pPr marL="762000" indent="-762000" eaLnBrk="1" hangingPunct="1">
              <a:lnSpc>
                <a:spcPct val="140000"/>
              </a:lnSpc>
              <a:buFontTx/>
              <a:buAutoNum type="romanUcPeriod" startAt="3"/>
            </a:pPr>
            <a:r>
              <a:rPr lang="pt-BR" altLang="zh-CN">
                <a:ea typeface="宋体" panose="02010600030101010101" pitchFamily="2" charset="-122"/>
              </a:rPr>
              <a:t>O que significa para nós a ressurreição de Jesus? </a:t>
            </a:r>
            <a:endParaRPr lang="pt-BR" altLang="pt-BR"/>
          </a:p>
          <a:p>
            <a:pPr marL="1168400" lvl="1" indent="-711200" eaLnBrk="1" hangingPunct="1">
              <a:lnSpc>
                <a:spcPct val="140000"/>
              </a:lnSpc>
            </a:pPr>
            <a:r>
              <a:rPr lang="pt-BR" altLang="pt-BR"/>
              <a:t> </a:t>
            </a:r>
            <a:r>
              <a:rPr lang="pt-BR" altLang="zh-CN" sz="2500">
                <a:ea typeface="宋体" panose="02010600030101010101" pitchFamily="2" charset="-122"/>
              </a:rPr>
              <a:t>Ele é as primícias dos que dormem. Ele é a certeza de que os mortos ressuscitarão. Jesus é vida eterna para nós. Nosso Deus veio nos dar vida abundante; saúde e qualidade de vida superior. </a:t>
            </a:r>
            <a:endParaRPr lang="pt-BR" altLang="pt-BR" sz="2500"/>
          </a:p>
        </p:txBody>
      </p:sp>
    </p:spTree>
  </p:cSld>
  <p:clrMapOvr>
    <a:masterClrMapping/>
  </p:clrMapOvr>
  <p:transition spd="med">
    <p:strips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8" descr="06">
            <a:extLst>
              <a:ext uri="{FF2B5EF4-FFF2-40B4-BE49-F238E27FC236}">
                <a16:creationId xmlns:a16="http://schemas.microsoft.com/office/drawing/2014/main" id="{242D2BFB-1CA5-4E82-BB74-E65CB684F6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3418"/>
          <a:stretch>
            <a:fillRect/>
          </a:stretch>
        </p:blipFill>
        <p:spPr bwMode="auto">
          <a:xfrm>
            <a:off x="5721350" y="0"/>
            <a:ext cx="3422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a:extLst>
              <a:ext uri="{FF2B5EF4-FFF2-40B4-BE49-F238E27FC236}">
                <a16:creationId xmlns:a16="http://schemas.microsoft.com/office/drawing/2014/main" id="{1A573A8B-14AA-457A-8C29-91F70C257589}"/>
              </a:ext>
            </a:extLst>
          </p:cNvPr>
          <p:cNvSpPr>
            <a:spLocks noGrp="1" noChangeArrowheads="1"/>
          </p:cNvSpPr>
          <p:nvPr>
            <p:ph type="body" idx="1"/>
          </p:nvPr>
        </p:nvSpPr>
        <p:spPr>
          <a:xfrm>
            <a:off x="1274763" y="620713"/>
            <a:ext cx="5818187" cy="6048375"/>
          </a:xfrm>
        </p:spPr>
        <p:txBody>
          <a:bodyPr/>
          <a:lstStyle/>
          <a:p>
            <a:pPr marL="1168400" lvl="1" indent="-711200" eaLnBrk="1" hangingPunct="1">
              <a:lnSpc>
                <a:spcPct val="210000"/>
              </a:lnSpc>
            </a:pPr>
            <a:r>
              <a:rPr lang="pt-BR" altLang="zh-CN">
                <a:ea typeface="宋体" panose="02010600030101010101" pitchFamily="2" charset="-122"/>
              </a:rPr>
              <a:t>Podemos confiar na Bíblia. Deus nunca falha. O que Deus promete, cumpre. Graças, mil graças a Deus! Jesus ressuscitou, venceu e nós também venceremos. </a:t>
            </a:r>
            <a:endParaRPr lang="pt-BR" altLang="pt-BR"/>
          </a:p>
        </p:txBody>
      </p:sp>
    </p:spTree>
  </p:cSld>
  <p:clrMapOvr>
    <a:masterClrMapping/>
  </p:clrMapOvr>
  <p:transition spd="med">
    <p:strips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descr="07">
            <a:extLst>
              <a:ext uri="{FF2B5EF4-FFF2-40B4-BE49-F238E27FC236}">
                <a16:creationId xmlns:a16="http://schemas.microsoft.com/office/drawing/2014/main" id="{2FC9CB75-52CE-474A-9B0F-2536558DAB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2602"/>
          <a:stretch>
            <a:fillRect/>
          </a:stretch>
        </p:blipFill>
        <p:spPr bwMode="auto">
          <a:xfrm>
            <a:off x="1152525" y="0"/>
            <a:ext cx="7991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a:extLst>
              <a:ext uri="{FF2B5EF4-FFF2-40B4-BE49-F238E27FC236}">
                <a16:creationId xmlns:a16="http://schemas.microsoft.com/office/drawing/2014/main" id="{C342D0C0-29E0-4A67-865F-1E81B94DCC55}"/>
              </a:ext>
            </a:extLst>
          </p:cNvPr>
          <p:cNvSpPr>
            <a:spLocks noGrp="1" noChangeArrowheads="1"/>
          </p:cNvSpPr>
          <p:nvPr>
            <p:ph type="body" idx="1"/>
          </p:nvPr>
        </p:nvSpPr>
        <p:spPr>
          <a:xfrm>
            <a:off x="1274763" y="620713"/>
            <a:ext cx="5313362" cy="6048375"/>
          </a:xfrm>
        </p:spPr>
        <p:txBody>
          <a:bodyPr/>
          <a:lstStyle/>
          <a:p>
            <a:pPr marL="762000" indent="-762000" eaLnBrk="1" hangingPunct="1">
              <a:lnSpc>
                <a:spcPct val="130000"/>
              </a:lnSpc>
              <a:buFontTx/>
              <a:buAutoNum type="romanUcPeriod" startAt="5"/>
            </a:pPr>
            <a:r>
              <a:rPr lang="pt-BR" altLang="pt-BR"/>
              <a:t>Conclusão</a:t>
            </a:r>
          </a:p>
          <a:p>
            <a:pPr marL="1168400" lvl="1" indent="-711200" eaLnBrk="1" hangingPunct="1">
              <a:lnSpc>
                <a:spcPct val="130000"/>
              </a:lnSpc>
            </a:pPr>
            <a:r>
              <a:rPr lang="pt-BR" altLang="zh-CN" sz="2500">
                <a:ea typeface="宋体" panose="02010600030101010101" pitchFamily="2" charset="-122"/>
              </a:rPr>
              <a:t>Como não amar a quem nos amou e ama tanto assim? </a:t>
            </a:r>
          </a:p>
          <a:p>
            <a:pPr marL="1168400" lvl="1" indent="-711200" eaLnBrk="1" hangingPunct="1">
              <a:lnSpc>
                <a:spcPct val="130000"/>
              </a:lnSpc>
            </a:pPr>
            <a:r>
              <a:rPr lang="pt-BR" altLang="zh-CN" sz="2500">
                <a:ea typeface="宋体" panose="02010600030101010101" pitchFamily="2" charset="-122"/>
              </a:rPr>
              <a:t>A sua e a minha maior necessidade é de salvação. E a maior ação de Deus pelo planeta terra foi salvá-lo. Jesus é salvação! Ele deseja salvar você agora mesmo com Seu grande amor. </a:t>
            </a:r>
            <a:endParaRPr lang="pt-BR" altLang="pt-BR" sz="2500"/>
          </a:p>
        </p:txBody>
      </p:sp>
    </p:spTree>
  </p:cSld>
  <p:clrMapOvr>
    <a:masterClrMapping/>
  </p:clrMapOvr>
  <p:transition spd="med">
    <p:strips dir="rd"/>
  </p:transition>
</p:sld>
</file>

<file path=ppt/theme/theme1.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2092</Words>
  <Application>Microsoft Office PowerPoint</Application>
  <PresentationFormat>Apresentação na tela (4:3)</PresentationFormat>
  <Paragraphs>67</Paragraphs>
  <Slides>12</Slides>
  <Notes>2</Notes>
  <HiddenSlides>0</HiddenSlides>
  <MMClips>1</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12</vt:i4>
      </vt:variant>
    </vt:vector>
  </HeadingPairs>
  <TitlesOfParts>
    <vt:vector size="16" baseType="lpstr">
      <vt:lpstr>Arial</vt:lpstr>
      <vt:lpstr>Trebuchet MS</vt:lpstr>
      <vt:lpstr>宋体</vt:lpstr>
      <vt:lpstr>Design padrão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Pessoal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www.4tons.com.br</dc:subject>
  <dc:creator>Pr. MARCELO AUGUSTO DE CARVALHO</dc:creator>
  <cp:keywords>www.4tons.com.br</cp:keywords>
  <cp:lastModifiedBy>Pr. Marcelo Carvalho</cp:lastModifiedBy>
  <cp:revision>153</cp:revision>
  <dcterms:created xsi:type="dcterms:W3CDTF">2006-02-20T12:15:50Z</dcterms:created>
  <dcterms:modified xsi:type="dcterms:W3CDTF">2019-11-26T14:34:32Z</dcterms:modified>
</cp:coreProperties>
</file>