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ajan Pro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11" autoAdjust="0"/>
  </p:normalViewPr>
  <p:slideViewPr>
    <p:cSldViewPr>
      <p:cViewPr varScale="1">
        <p:scale>
          <a:sx n="57" d="100"/>
          <a:sy n="57" d="100"/>
        </p:scale>
        <p:origin x="15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7C2FEC2-D507-47B0-AE74-B7CD1798A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F40A49-4E53-44C3-94A9-CAE1CC32C4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AD65BD-B5BB-4587-A7B6-6B5ADE8B00E7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C31C6AF-DE9D-4C2C-B672-02C8EDA075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35B44A4-8DE8-4E5A-9ECA-E1AB742EC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4AFF3E-01EA-49AC-80F6-9162CBABE6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2DD8ED-F785-4967-97CF-60BA7E2EF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152544-3C1F-44F1-AC7E-DE7680BBD2F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69E81B44-05A2-429B-A17A-775331041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D81CAC59-3BDF-4713-8A3A-ECEB83B71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F7176201-1EEE-4E31-BD95-918FC2CDF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ajan Pro"/>
                <a:cs typeface="Arial" panose="020B0604020202020204" pitchFamily="34" charset="0"/>
              </a:defRPr>
            </a:lvl9pPr>
          </a:lstStyle>
          <a:p>
            <a:pPr eaLnBrk="1" hangingPunct="1"/>
            <a:fld id="{06566BDE-9332-47A4-8F86-D14A4827E9B8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8ABD51-0A4A-4921-B9CD-BD360136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2BA2-2FE0-4473-8538-14FD2840656D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A9909-7C48-4776-BB5B-A0DFB088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6E9F80-60E5-4F15-A221-76DDEA10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56A3-17C7-48C6-ACD9-B1FC499CA6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423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5CE645-61D5-4CBF-8546-594C58A5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12A4-E4D3-49A3-91EE-606559D3DD96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FF3D0-D374-4FDA-9F79-8A5042D1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C9AC07-ABD5-49DD-90A8-1B2AB6DA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2E89-AFBE-4D78-B3DD-E86E21F0A1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01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F7961A-286C-4977-9A04-3771CE64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177B-30DD-4CEC-AD31-002D6797BBA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4FAE92-491A-41F8-B712-2FFF375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0206A0-3F21-42FC-B572-2DFF04BB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233C5-2A6A-40DB-B03A-8519CAAF2B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21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C2E98B-E5A0-4AEA-AD35-5DA6C157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4049-14AB-47D7-BB05-26182DCD75D3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8DBE1-DFC1-49F6-A2D7-D3BBD2FA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3D9DA0-3A74-4C3F-8ADE-580D54F4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E8539-6081-43D5-AF71-18F41EC4A4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758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CD1FC-5D19-4037-AF59-7B44A78E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7FC3-92AD-4B77-B74D-534313D42986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BD436A-4703-4FA6-99CB-6EA308C9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E8634-7C18-45FC-A826-742F5B98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1E907-4D82-4820-A92E-53EE9B93DC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333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B83E104-CBB9-4BB6-AF3F-063406A9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3D9F-A651-4957-9053-848F9FE77786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41CE223-2B24-47F8-8680-4AD1E132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CD3C733-4120-4623-9DA1-CA708A16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DD684-F5A2-4054-AACD-84BD405098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48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6B601CD-F31B-4CB6-92FD-80A06E02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6105-41C7-4A97-8298-B82CC66ACAF5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1821548-3E2C-42AB-ACBF-7A29B09A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2DAD741-EEF9-438F-9F56-A7FA19A1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7D3C5-EBDB-4E94-B1EA-8468C7A456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48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B785362-5C25-4026-A520-4DEC048D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6F04-E059-4744-A1B4-9357B4770A7C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A430486-EEBA-4E57-8286-E202B14F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9DC45C2-E6AF-4EDC-B9E8-8DB1E219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D903-866B-4A3E-ACB3-8280E1D082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037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7750A58-62C9-4DFF-840D-B1F42B09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9C1F-B39D-4EED-8A6D-BC8ECF9D5353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86F3C5D-9A2F-4BE4-A8B6-F59AC3EA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1366ED8-27A2-4DF0-BA42-FB399BC0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D3D1-FCEC-4B29-87D0-7581D634C8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724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8730A67-15A8-473B-936D-8ED7231C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6BA2-1C03-4298-BFC2-59F448379113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C452490-35BA-4157-94F7-8733B94D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2D2773D-9509-4172-BE46-5455D440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0D431-0CE5-4161-BABF-2E9759ABB0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476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CE6AE3B-942C-48B1-8612-24DF2655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0D5C-8E37-4692-963E-B71E90A637BB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8C05FAF-8ED1-4D8D-933F-4C93A469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D1A6A6D-7B5A-433A-948A-28D4153D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6401E-DB20-4E78-8824-0E39CDC1A1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817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6577A0D-E6CD-46B8-A11C-E110A2E320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C3A4A1E-2505-4204-992D-6965F1E4FA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40CC96-A304-4D5A-AED7-CE273CB1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1CDB7-9E68-4668-AE1D-C3855E8D898C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0230B3-075F-49C2-A9CA-ECC14229F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665AE-ACA1-45BC-8834-5FDB72312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F61CB28-F99E-402E-9E7E-896D2E10DF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X:\Jolive\Semana%20Santa%202010\Power%20Point%20e%20V&#237;deos%20em%20Port\P001\p001o%20palacio%20da%20esperanca.wm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001o palacio da esperanca.wmv">
            <a:hlinkClick r:id="" action="ppaction://media"/>
            <a:extLst>
              <a:ext uri="{FF2B5EF4-FFF2-40B4-BE49-F238E27FC236}">
                <a16:creationId xmlns:a16="http://schemas.microsoft.com/office/drawing/2014/main" id="{9C404DE4-8F4B-4163-8522-E575B214B5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62013"/>
            <a:ext cx="9117013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23A8CB7A-4EBF-428F-B83D-9C6AB494D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A44B847-54FE-4B88-987A-066F931B5E77}"/>
              </a:ext>
            </a:extLst>
          </p:cNvPr>
          <p:cNvSpPr txBox="1"/>
          <p:nvPr/>
        </p:nvSpPr>
        <p:spPr>
          <a:xfrm>
            <a:off x="714375" y="1571625"/>
            <a:ext cx="8001000" cy="24907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O segundo compartimento era chamado de Lugar Santíssimo, nele Deus revelava Sua presença.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Ali, estava um móvel em formato de caixa, chamado de Arca da Aliança, dentro dela estavam os Dez Mandamentos, sobre a arca, havia uma tampa, chamada de Propiciatório, acima da qual Deus revelava Sua glória. Em cima do propiciatório, havia a figura de dois anjos olhando com reverência para a arca.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0629803A-0C19-4C1E-942D-3CE2AA2DE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91C7AC-7C37-4363-A2FE-F4896C0FEB06}"/>
              </a:ext>
            </a:extLst>
          </p:cNvPr>
          <p:cNvSpPr txBox="1"/>
          <p:nvPr/>
        </p:nvSpPr>
        <p:spPr>
          <a:xfrm>
            <a:off x="785813" y="596900"/>
            <a:ext cx="7500937" cy="42354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900" spc="-80" dirty="0">
                <a:latin typeface="+mn-lt"/>
                <a:cs typeface="+mn-cs"/>
              </a:rPr>
              <a:t>O santuário construído pelos israelitas funcionava como habitação de Deus.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900" spc="-80" dirty="0">
              <a:latin typeface="+mn-lt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900" spc="-80" dirty="0">
                <a:latin typeface="+mn-lt"/>
                <a:cs typeface="+mn-cs"/>
              </a:rPr>
              <a:t>Era o palácio divino no meio do povo.</a:t>
            </a:r>
            <a:br>
              <a:rPr lang="pt-BR" sz="1900" spc="-80" dirty="0">
                <a:latin typeface="+mn-lt"/>
                <a:cs typeface="+mn-cs"/>
              </a:rPr>
            </a:br>
            <a:br>
              <a:rPr lang="pt-BR" sz="1900" spc="-80" dirty="0">
                <a:latin typeface="+mn-lt"/>
                <a:cs typeface="+mn-cs"/>
              </a:rPr>
            </a:br>
            <a:r>
              <a:rPr lang="pt-BR" sz="1900" spc="-80" dirty="0">
                <a:latin typeface="+mn-lt"/>
                <a:cs typeface="+mn-cs"/>
              </a:rPr>
              <a:t>Esse palácio, com seus móveis e ritos, ilustrava verdades importantes do plano de Deus para restaurar a felicidade dos seres humanos.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900" spc="-80" dirty="0">
              <a:latin typeface="+mn-lt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900" spc="-80" dirty="0">
                <a:latin typeface="+mn-lt"/>
                <a:cs typeface="+mn-cs"/>
              </a:rPr>
              <a:t>Era uma poderosa representação visual da esperança que só Deus pode oferecer.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5785B80A-14F9-4A70-BDB6-B19A25707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E916235-CD05-44C1-8415-BF79E41107E2}"/>
              </a:ext>
            </a:extLst>
          </p:cNvPr>
          <p:cNvSpPr txBox="1"/>
          <p:nvPr/>
        </p:nvSpPr>
        <p:spPr>
          <a:xfrm>
            <a:off x="2928938" y="1500188"/>
            <a:ext cx="5715000" cy="29654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Localizado no pátio do santuário, onde os israelitas ofereciam os sacrifícios.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700" spc="-80" dirty="0">
              <a:latin typeface="+mn-lt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Ensinava a solene lição de que o pecado causava a morte de um animal inocente. Com ele, aprendemos que o perdão dos pecados só pode ser plenamente concedido quando olhamos para a cruz onde Cristo.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4A1ED8FB-FF3A-4D83-BD9C-F0C7A46F7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7F8C18-8FD0-4B89-8604-E1CB09D8EA09}"/>
              </a:ext>
            </a:extLst>
          </p:cNvPr>
          <p:cNvSpPr txBox="1"/>
          <p:nvPr/>
        </p:nvSpPr>
        <p:spPr>
          <a:xfrm>
            <a:off x="3286125" y="2286000"/>
            <a:ext cx="5143500" cy="1027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10" dirty="0">
                <a:latin typeface="+mn-lt"/>
                <a:cs typeface="+mn-cs"/>
              </a:rPr>
              <a:t>Cristo morreu para que nossos pecados fossem perdoados. Há, portanto, esperança de perdão.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3DADF4C5-601F-4D4D-B120-D22FFC26B4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352E30F-5A23-478B-988B-A5D5E46A83ED}"/>
              </a:ext>
            </a:extLst>
          </p:cNvPr>
          <p:cNvSpPr txBox="1"/>
          <p:nvPr/>
        </p:nvSpPr>
        <p:spPr>
          <a:xfrm>
            <a:off x="3286125" y="1360488"/>
            <a:ext cx="4000500" cy="5222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6000" spc="-10" dirty="0">
                <a:latin typeface="+mn-lt"/>
                <a:cs typeface="+mn-cs"/>
              </a:rPr>
              <a:t>A Pia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49D162-2B21-43FA-AE47-BFE763A75A29}"/>
              </a:ext>
            </a:extLst>
          </p:cNvPr>
          <p:cNvSpPr txBox="1"/>
          <p:nvPr/>
        </p:nvSpPr>
        <p:spPr>
          <a:xfrm>
            <a:off x="3286125" y="2197100"/>
            <a:ext cx="5357813" cy="2463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Na bacia com água localizada no pátio, os sacerdotes deveriam se purificar para entrar no santuário e ministrar diante de Deus.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A lição fundamental que aprendemos aqui é o valor da pureza. Aqueles que desejam ter comunhão com Deus devem valorizar a pureza.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096047F3-A596-4D38-A952-4A711F003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57BD93F-1F96-41DE-9FAF-957777C741A4}"/>
              </a:ext>
            </a:extLst>
          </p:cNvPr>
          <p:cNvSpPr txBox="1"/>
          <p:nvPr/>
        </p:nvSpPr>
        <p:spPr>
          <a:xfrm>
            <a:off x="785813" y="1066800"/>
            <a:ext cx="3857625" cy="29384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Hoje a pureza e os valores morais mais básicos são desprezados e abandonados.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700" spc="-80" dirty="0">
              <a:latin typeface="+mn-lt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Há muita sujeira no mundo: pornografia, prostituição, drogas e infidelidade nos relacionamentos.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35F78691-CFF7-4912-9739-6B30CAFBB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E8F2AEE-82FC-4230-A09C-530650D2F51A}"/>
              </a:ext>
            </a:extLst>
          </p:cNvPr>
          <p:cNvSpPr txBox="1"/>
          <p:nvPr/>
        </p:nvSpPr>
        <p:spPr>
          <a:xfrm>
            <a:off x="785813" y="357188"/>
            <a:ext cx="4143375" cy="24907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Há um ditado popular que diz: “Não é a montanha que exaure as forças, mas as pedrinhas no sapato.”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As pequenas coisas, os hábitos errados e outras fraquezas atrapalham nossa felicidade.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29AB2C-5E67-4B50-952C-53C468C15716}"/>
              </a:ext>
            </a:extLst>
          </p:cNvPr>
          <p:cNvSpPr txBox="1"/>
          <p:nvPr/>
        </p:nvSpPr>
        <p:spPr>
          <a:xfrm>
            <a:off x="642938" y="3365500"/>
            <a:ext cx="7786687" cy="10556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spc="-80" dirty="0">
                <a:latin typeface="+mn-lt"/>
                <a:cs typeface="+mn-cs"/>
              </a:rPr>
              <a:t>Mas Cristo quer nos purificar e só Ele pode dar-nos o poder para vencer os maus hábitos e os maus pensamentos.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51514F13-C211-4D92-BBFD-0689416EA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B901EB-CDE0-4F59-8BDF-7CEAA268CC8E}"/>
              </a:ext>
            </a:extLst>
          </p:cNvPr>
          <p:cNvSpPr txBox="1"/>
          <p:nvPr/>
        </p:nvSpPr>
        <p:spPr>
          <a:xfrm>
            <a:off x="500063" y="1982788"/>
            <a:ext cx="5572125" cy="21701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A mesa com os pães ensinava que Deus é o provedor das necessidades de Seu povo.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Não devemos nos esquecer de que o alimento que nos sustenta e os bens materiais que nos permitem viver uma vida digna são resultado da providência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74084D-53F6-4391-907F-F3C711B0D82F}"/>
              </a:ext>
            </a:extLst>
          </p:cNvPr>
          <p:cNvSpPr txBox="1"/>
          <p:nvPr/>
        </p:nvSpPr>
        <p:spPr>
          <a:xfrm>
            <a:off x="642938" y="1303338"/>
            <a:ext cx="3027362" cy="5207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6000" spc="-80" dirty="0">
                <a:latin typeface="+mn-lt"/>
                <a:cs typeface="+mn-cs"/>
              </a:rPr>
              <a:t>A Mesa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BC34058A-0181-4F08-90F0-EF1F80D3F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469B8C-6CFE-4AE5-BBCC-833B61E85513}"/>
              </a:ext>
            </a:extLst>
          </p:cNvPr>
          <p:cNvSpPr txBox="1"/>
          <p:nvPr/>
        </p:nvSpPr>
        <p:spPr>
          <a:xfrm>
            <a:off x="642938" y="2214563"/>
            <a:ext cx="3500437" cy="29654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O candelabro apontava para Cristo, a luz do mundo.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Onde há luz, não existem trevas. Cristo é a luz que ilumina. Sua Palavra é a lâmpada que nos mostra o caminho.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EFE495-BFD8-41FC-BD44-5D61836462DA}"/>
              </a:ext>
            </a:extLst>
          </p:cNvPr>
          <p:cNvSpPr txBox="1"/>
          <p:nvPr/>
        </p:nvSpPr>
        <p:spPr>
          <a:xfrm>
            <a:off x="642938" y="1714500"/>
            <a:ext cx="6278562" cy="5207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6000" spc="-80" dirty="0">
                <a:latin typeface="+mn-lt"/>
                <a:cs typeface="+mn-cs"/>
              </a:rPr>
              <a:t>O Candelabro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D4D0F4A7-2043-4D77-9E64-782BC3A96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AA477E-E57D-4CCC-AF03-1304E442A81B}"/>
              </a:ext>
            </a:extLst>
          </p:cNvPr>
          <p:cNvSpPr txBox="1"/>
          <p:nvPr/>
        </p:nvSpPr>
        <p:spPr>
          <a:xfrm>
            <a:off x="571500" y="3719513"/>
            <a:ext cx="8001000" cy="13477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Neste altar, o sacerdote oferecia diariamente o incenso, cujo aroma envolvia o santuário, particularmente o Lugar Santíssimo. Ao queimar o incenso, o sacerdote intercedia em favor do povo diante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BEED71-FCA2-4FC8-AF08-521B77892901}"/>
              </a:ext>
            </a:extLst>
          </p:cNvPr>
          <p:cNvSpPr txBox="1"/>
          <p:nvPr/>
        </p:nvSpPr>
        <p:spPr>
          <a:xfrm>
            <a:off x="571500" y="3143250"/>
            <a:ext cx="7929563" cy="5016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4800" spc="-80" dirty="0">
                <a:latin typeface="+mn-lt"/>
                <a:cs typeface="+mn-cs"/>
              </a:rPr>
              <a:t>O Altar de Incenso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3E87A5EF-D8BE-4F7C-8734-4F26DDAB4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5B667E-28ED-4DDB-9288-B2BF24A3BE84}"/>
              </a:ext>
            </a:extLst>
          </p:cNvPr>
          <p:cNvSpPr txBox="1"/>
          <p:nvPr/>
        </p:nvSpPr>
        <p:spPr>
          <a:xfrm>
            <a:off x="357188" y="1857375"/>
            <a:ext cx="8429625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80" dirty="0">
                <a:latin typeface="+mn-lt"/>
                <a:cs typeface="+mn-cs"/>
              </a:rPr>
              <a:t>Esperança de Perdão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12C265B9-FAA4-4E03-ACF0-468112FF9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04183A-997A-4C9A-888B-D1C4C7E74142}"/>
              </a:ext>
            </a:extLst>
          </p:cNvPr>
          <p:cNvSpPr txBox="1"/>
          <p:nvPr/>
        </p:nvSpPr>
        <p:spPr>
          <a:xfrm>
            <a:off x="5000625" y="1393825"/>
            <a:ext cx="3357563" cy="264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r"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“Filhinhos meus, estas coisas vos escrevo para que não pequeis. </a:t>
            </a:r>
          </a:p>
          <a:p>
            <a:pPr algn="r"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Se, todavia, alguém pecar, temos Advogado junto ao Pai, Jesus Cristo, o Justo”. </a:t>
            </a:r>
          </a:p>
          <a:p>
            <a:pPr algn="r"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spc="-80" dirty="0">
                <a:latin typeface="+mn-lt"/>
                <a:cs typeface="+mn-cs"/>
              </a:rPr>
              <a:t>1 João 2:1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E97E6EA1-1766-4C92-B144-006C70871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88DFA2E-8F1E-4F6B-8DF0-1B11D307EC2D}"/>
              </a:ext>
            </a:extLst>
          </p:cNvPr>
          <p:cNvSpPr txBox="1"/>
          <p:nvPr/>
        </p:nvSpPr>
        <p:spPr>
          <a:xfrm>
            <a:off x="857250" y="928688"/>
            <a:ext cx="6167438" cy="4810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4700" spc="-80" dirty="0">
                <a:latin typeface="+mn-lt"/>
                <a:cs typeface="+mn-cs"/>
              </a:rPr>
              <a:t>A Arca da Aliança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922652-E71D-42FC-91F8-D8054F16050E}"/>
              </a:ext>
            </a:extLst>
          </p:cNvPr>
          <p:cNvSpPr txBox="1"/>
          <p:nvPr/>
        </p:nvSpPr>
        <p:spPr>
          <a:xfrm>
            <a:off x="857250" y="1643063"/>
            <a:ext cx="7000875" cy="264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No Lugar Santíssimo estava uma pequena caixa revestida de ouro chamada de arca da aliança.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Sobre a arca, estava uma tampa, chamada propiciatório. </a:t>
            </a:r>
          </a:p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Uma vez por ano, o sumo sacerdote aspergia sangue do sacrifício sobre este propiciatório para ensinar a solene lição de que pecados só podem ser removidos com o sangue do sacrifício.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36BF45B3-661C-44EE-A754-C80EDF774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0F988E-8C16-4459-96C3-AEEC8F37C365}"/>
              </a:ext>
            </a:extLst>
          </p:cNvPr>
          <p:cNvSpPr txBox="1"/>
          <p:nvPr/>
        </p:nvSpPr>
        <p:spPr>
          <a:xfrm>
            <a:off x="714375" y="2286000"/>
            <a:ext cx="3578225" cy="558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7200" spc="-80" dirty="0">
                <a:latin typeface="+mj-lt"/>
                <a:cs typeface="+mn-cs"/>
              </a:rPr>
              <a:t>A Arca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CE98E2-B98E-4569-853E-72D33E82B7C6}"/>
              </a:ext>
            </a:extLst>
          </p:cNvPr>
          <p:cNvSpPr txBox="1"/>
          <p:nvPr/>
        </p:nvSpPr>
        <p:spPr>
          <a:xfrm>
            <a:off x="714375" y="2857500"/>
            <a:ext cx="7072313" cy="385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A arca continha os dez mandamentos da lei de Deus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>
            <a:extLst>
              <a:ext uri="{FF2B5EF4-FFF2-40B4-BE49-F238E27FC236}">
                <a16:creationId xmlns:a16="http://schemas.microsoft.com/office/drawing/2014/main" id="{8589110B-E56B-4C24-B2B7-4210C3DA8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A38977F-A222-414F-9D7F-07827D9D08E9}"/>
              </a:ext>
            </a:extLst>
          </p:cNvPr>
          <p:cNvSpPr txBox="1"/>
          <p:nvPr/>
        </p:nvSpPr>
        <p:spPr>
          <a:xfrm>
            <a:off x="642938" y="2928938"/>
            <a:ext cx="7643812" cy="137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A lei contém a receita para a felicidade verdadeira. Ao dar-nos Sua lei, Deus também nos dá disposição e forças para obedecê-la. Ao nos reconciliarmos com Deus, somos chamados para uma vida de acordo com Sua vontade.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>
            <a:extLst>
              <a:ext uri="{FF2B5EF4-FFF2-40B4-BE49-F238E27FC236}">
                <a16:creationId xmlns:a16="http://schemas.microsoft.com/office/drawing/2014/main" id="{24A2759C-DB5A-43E2-87BB-21C224AAD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37C35B5-8E84-4F83-B370-D983E63370BE}"/>
              </a:ext>
            </a:extLst>
          </p:cNvPr>
          <p:cNvSpPr txBox="1"/>
          <p:nvPr/>
        </p:nvSpPr>
        <p:spPr>
          <a:xfrm>
            <a:off x="642938" y="2897188"/>
            <a:ext cx="7429500" cy="1349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700" spc="-80" dirty="0">
                <a:latin typeface="+mn-lt"/>
                <a:cs typeface="+mn-cs"/>
              </a:rPr>
              <a:t>O santuário ensina que não podemos ser suficientemente bons por nós mesmos para alcançarmos a paz verdadeira. Precisamos de Deus e do perdão que Ele oferece mediante o sacrifício de Seu Filho, Jesus Cristo.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5C88CA62-413C-4AAA-AC91-BCA1F6D14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FB83A8-350E-4839-A12D-8C8CDC8D538D}"/>
              </a:ext>
            </a:extLst>
          </p:cNvPr>
          <p:cNvSpPr txBox="1"/>
          <p:nvPr/>
        </p:nvSpPr>
        <p:spPr>
          <a:xfrm>
            <a:off x="928688" y="1928813"/>
            <a:ext cx="7286625" cy="17541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80" dirty="0">
                <a:latin typeface="+mn-lt"/>
                <a:cs typeface="+mn-cs"/>
              </a:rPr>
              <a:t>Nosso tempo tem sido marcado pela angústia e o temor de uma situação econômica desfavorável.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1015CCBF-98BA-4E1C-A09B-F740D4E785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66EA26-B1DB-4D90-9678-7F1EDA54E02E}"/>
              </a:ext>
            </a:extLst>
          </p:cNvPr>
          <p:cNvSpPr txBox="1"/>
          <p:nvPr/>
        </p:nvSpPr>
        <p:spPr>
          <a:xfrm>
            <a:off x="3929063" y="1714500"/>
            <a:ext cx="4500562" cy="2678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80" dirty="0">
                <a:latin typeface="+mn-lt"/>
                <a:cs typeface="+mn-cs"/>
              </a:rPr>
              <a:t>Como se não bastassem essas coisas, ainda vivemos angustiados devido a problemas de relacionamento com 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80" dirty="0">
                <a:latin typeface="+mn-lt"/>
                <a:cs typeface="+mn-cs"/>
              </a:rPr>
              <a:t>pessoas a quem mais amamos.</a:t>
            </a:r>
            <a:endParaRPr lang="pt-BR" spc="-8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EABE6F86-450B-42F4-9411-F82C0F975C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D98FA8-D755-4730-883C-B07109F924B7}"/>
              </a:ext>
            </a:extLst>
          </p:cNvPr>
          <p:cNvSpPr txBox="1"/>
          <p:nvPr/>
        </p:nvSpPr>
        <p:spPr>
          <a:xfrm>
            <a:off x="3286125" y="1857375"/>
            <a:ext cx="5000625" cy="24622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spc="-80" dirty="0">
                <a:latin typeface="+mn-lt"/>
                <a:cs typeface="+mn-cs"/>
              </a:rPr>
              <a:t>“Eu sei que morrerei em esperança.”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pt-BR" sz="2400" spc="-80" dirty="0">
                <a:latin typeface="+mn-lt"/>
                <a:cs typeface="+mn-cs"/>
              </a:rPr>
            </a:br>
            <a:r>
              <a:rPr lang="pt-BR" sz="2000" spc="-80" dirty="0">
                <a:latin typeface="+mn-lt"/>
                <a:cs typeface="+mn-cs"/>
              </a:rPr>
              <a:t>“Mas a esperança precisa de um fundamento...”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latin typeface="+mn-lt"/>
                <a:cs typeface="+mn-cs"/>
              </a:rPr>
              <a:t>Sartrê</a:t>
            </a: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554245F1-B6C8-4749-8470-A91ABE5178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09FA26-F5E1-4EB0-85A8-F5517E62CBA3}"/>
              </a:ext>
            </a:extLst>
          </p:cNvPr>
          <p:cNvSpPr txBox="1"/>
          <p:nvPr/>
        </p:nvSpPr>
        <p:spPr>
          <a:xfrm>
            <a:off x="571500" y="1643063"/>
            <a:ext cx="5786438" cy="24622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spc="-80" dirty="0">
                <a:latin typeface="+mn-lt"/>
                <a:cs typeface="+mn-cs"/>
              </a:rPr>
              <a:t>A Esperança precisa ter um sólido fundamento, não é uma esperança ilusória construída sobre um conto de fadas;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spc="-8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spc="-80" dirty="0">
                <a:latin typeface="+mn-lt"/>
                <a:cs typeface="+mn-cs"/>
              </a:rPr>
              <a:t>é a esperança que está fundamentada em Deus e revelada na Bíblia.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EA9C6DE1-F79F-4F8C-B659-196F8FA05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1DD5FD-2B4B-48A7-8D5B-206E0B137747}"/>
              </a:ext>
            </a:extLst>
          </p:cNvPr>
          <p:cNvSpPr txBox="1"/>
          <p:nvPr/>
        </p:nvSpPr>
        <p:spPr>
          <a:xfrm>
            <a:off x="1535113" y="1785938"/>
            <a:ext cx="6073775" cy="25542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latin typeface="+mn-lt"/>
                <a:cs typeface="+mn-cs"/>
              </a:rPr>
              <a:t>Um dos ensinamentos mais fascinantes da Bíblia é a história do Santuário.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latin typeface="+mn-lt"/>
                <a:cs typeface="+mn-cs"/>
              </a:rPr>
              <a:t>Já faz uns 3.500 anos que ela ocorreu.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8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latin typeface="+mn-lt"/>
                <a:cs typeface="+mn-cs"/>
              </a:rPr>
              <a:t>Em Êxodo 25:8, Deus disse: “E me farão um santuário, para que eu possa habitar no meio deles.”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8CEA733B-3E22-44AE-9074-B704B3B7D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275E5C-7663-46EC-BA33-9558AC749EFF}"/>
              </a:ext>
            </a:extLst>
          </p:cNvPr>
          <p:cNvSpPr txBox="1"/>
          <p:nvPr/>
        </p:nvSpPr>
        <p:spPr>
          <a:xfrm>
            <a:off x="4572000" y="1495425"/>
            <a:ext cx="4143375" cy="25542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80" dirty="0">
                <a:latin typeface="+mn-lt"/>
                <a:cs typeface="+mn-cs"/>
              </a:rPr>
              <a:t>No pátio, havia um altar onde eram oferecidos os sacrifícios de animais e uma bacia com água para que os sacerdotes pudessem se purificar antes de entrar no recinto sagrado para ministrar diante do Senhor.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5320EAC5-74B1-4701-BBEF-25C15CCAD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804255-FEC4-4FC1-BA0F-B95BD9479697}"/>
              </a:ext>
            </a:extLst>
          </p:cNvPr>
          <p:cNvSpPr txBox="1"/>
          <p:nvPr/>
        </p:nvSpPr>
        <p:spPr>
          <a:xfrm>
            <a:off x="642938" y="1692275"/>
            <a:ext cx="3929062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latin typeface="+mn-lt"/>
                <a:cs typeface="+mn-cs"/>
              </a:rPr>
              <a:t>O primeiro compartimento do santuário chamava-se Lugar Santo.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pc="-8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-80" dirty="0">
                <a:latin typeface="+mn-lt"/>
                <a:cs typeface="+mn-cs"/>
              </a:rPr>
              <a:t>Nesse compartimento, havia três móveis: a mesa com pães, o candelabro com sete lâmpadas e o altar do incenso.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bernaculo">
      <a:majorFont>
        <a:latin typeface="Trajan Pro"/>
        <a:ea typeface=""/>
        <a:cs typeface=""/>
      </a:majorFont>
      <a:minorFont>
        <a:latin typeface="Trajan Pro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numCol="1" rtlCol="0" anchor="ctr">
        <a:spAutoFit/>
      </a:bodyPr>
      <a:lstStyle>
        <a:defPPr>
          <a:lnSpc>
            <a:spcPts val="2500"/>
          </a:lnSpc>
          <a:spcBef>
            <a:spcPts val="600"/>
          </a:spcBef>
          <a:spcAft>
            <a:spcPts val="600"/>
          </a:spcAft>
          <a:defRPr sz="1700" spc="-8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831</Words>
  <Application>Microsoft Office PowerPoint</Application>
  <PresentationFormat>Apresentação na tela (4:3)</PresentationFormat>
  <Paragraphs>65</Paragraphs>
  <Slides>24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Trajan Pro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SM7391-O PALÁCIO DA ESPERANÇA</dc:title>
  <dc:subject>SEMANA SANTA 2010</dc:subject>
  <dc:creator>Pr.Marcelo Augusto de Carvalho</dc:creator>
  <cp:keywords>www.4tons.com</cp:keywords>
  <dc:description>COMÉRCIO PROIBIDO.USO PESSOAL</dc:description>
  <cp:lastModifiedBy>Pr. Marcelo Carvalho</cp:lastModifiedBy>
  <cp:revision>17</cp:revision>
  <dcterms:created xsi:type="dcterms:W3CDTF">2010-02-16T23:39:56Z</dcterms:created>
  <dcterms:modified xsi:type="dcterms:W3CDTF">2019-11-26T14:32:28Z</dcterms:modified>
  <cp:category>CALVÁRIO</cp:category>
</cp:coreProperties>
</file>