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25" autoAdjust="0"/>
  </p:normalViewPr>
  <p:slideViewPr>
    <p:cSldViewPr>
      <p:cViewPr varScale="1">
        <p:scale>
          <a:sx n="57" d="100"/>
          <a:sy n="57" d="100"/>
        </p:scale>
        <p:origin x="154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9725F82-9A26-4F87-B10C-49DE57BBFE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0A3186-A48E-4C2A-AF6E-56C1A7A389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6D0C21A-C05B-4D8E-910C-82F41C35B6B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E3D9F50D-F906-4673-B4A5-1BC03B4073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F51620D5-A3F3-432E-8FC2-126E4410E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29A055-E995-42CC-9791-DDFEF48132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536726-C56B-42C0-8E19-38E72F637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536107C-DC6E-4DB5-B451-93D1C8C8C42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>
            <a:extLst>
              <a:ext uri="{FF2B5EF4-FFF2-40B4-BE49-F238E27FC236}">
                <a16:creationId xmlns:a16="http://schemas.microsoft.com/office/drawing/2014/main" id="{DBAD96DF-F679-49DF-85E4-268D9531D6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ço Reservado para Anotações 2">
            <a:extLst>
              <a:ext uri="{FF2B5EF4-FFF2-40B4-BE49-F238E27FC236}">
                <a16:creationId xmlns:a16="http://schemas.microsoft.com/office/drawing/2014/main" id="{D16ED968-4AFF-47D2-B974-A88DE9CD63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id="{34F1AAAC-2F75-45C8-8C02-FB69A2AB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ajan Pro"/>
              </a:defRPr>
            </a:lvl1pPr>
            <a:lvl2pPr marL="742950" indent="-285750">
              <a:defRPr>
                <a:solidFill>
                  <a:schemeClr val="tx1"/>
                </a:solidFill>
                <a:latin typeface="Trajan Pro"/>
              </a:defRPr>
            </a:lvl2pPr>
            <a:lvl3pPr marL="1143000" indent="-228600">
              <a:defRPr>
                <a:solidFill>
                  <a:schemeClr val="tx1"/>
                </a:solidFill>
                <a:latin typeface="Trajan Pro"/>
              </a:defRPr>
            </a:lvl3pPr>
            <a:lvl4pPr marL="1600200" indent="-228600">
              <a:defRPr>
                <a:solidFill>
                  <a:schemeClr val="tx1"/>
                </a:solidFill>
                <a:latin typeface="Trajan Pro"/>
              </a:defRPr>
            </a:lvl4pPr>
            <a:lvl5pPr marL="2057400" indent="-228600">
              <a:defRPr>
                <a:solidFill>
                  <a:schemeClr val="tx1"/>
                </a:solidFill>
                <a:latin typeface="Trajan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9pPr>
          </a:lstStyle>
          <a:p>
            <a:fld id="{D2F799AB-068C-4FF4-A16D-8DC6503D1EA3}" type="slidenum">
              <a:rPr lang="pt-BR" altLang="pt-BR">
                <a:latin typeface="Calibri" panose="020F0502020204030204" pitchFamily="34" charset="0"/>
              </a:rPr>
              <a:pPr/>
              <a:t>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A93030-DEB2-4BF8-8A1F-82A353EB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C812-EF9E-449F-A59D-E830919DF869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36B78-3AB7-4A45-A71A-4511A0A3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CA8245-2648-41F1-9EBA-FEE48ADE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1A840-6D7A-4F54-9338-D7662DA336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853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2ACD7B-57CD-4AAF-9C3F-B628AE3C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1572E-AF32-48EF-BCDB-FE8F75FAB798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A6F68B-7074-4A92-A862-EE457C0B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36416D-2924-4228-96C2-ACF17D86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02679-BD17-4678-8BA2-BCB19A483F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486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8F4673-E260-440C-A7D4-438A8390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2C38-B7E5-493A-BE3C-AD92EF3E4B6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30E95E-CA82-44C0-A04B-97BA4C20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586B41-CE86-43D7-B68C-E0CFCF8B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34567-2DD6-45B7-8213-714A3F088B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05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1DE297-5C9F-4004-8D63-EE3E01BFD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1E36C-33B7-42E7-9137-DE4ADDF5BCD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583098-35B3-4C69-B3F9-EADBA2C1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798C00-1979-4BFB-AA77-14458300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FA91-A34E-42F6-844C-4D41B47AC57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718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70CCD3-C49C-42E0-BCBC-7C3F6040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6A74-3BEF-402F-8CAE-D08D34792A2D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87C7CF-D0B8-42B9-B71F-95FD1DD0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6CF37F-8BE4-4A1B-B030-3EEDF98F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71FA9-081D-4929-BCCB-5E2D28C9DF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252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741986F-5042-42A8-85DF-7B6B6676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7C92-7BDC-4BD7-BC48-B43E13A5C3CF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915E9ED-556D-4640-BA3A-06B5098A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C69B362-5841-42D4-B148-DECB57D8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A3556-0E25-450A-8896-08957C4F3C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255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823269E2-4496-4A21-A962-C3B99460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D4B7F-BC32-4522-A6A2-55726A182569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CB3081D3-5A43-4D99-9E15-CD77CB9F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34D140C3-8F9F-4A07-8DD1-CADD7CD8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E67AF-88C6-4176-A502-3A5290280F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3807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F22609A1-9C4A-40A8-920B-C9AA1790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A571E-63D1-4D23-9EF6-F94C5D88429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75A78A7D-7E6B-4D55-BD4B-9B161E25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07C746E-3B42-4AD7-B822-BB9E5964D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7C918-586B-4116-A8EE-90E8C06AD8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662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81AFD60B-13DB-4E99-80C2-2E05870F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81997-3204-4E8B-8B5E-623680D1C545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6841D2B-ADCC-444E-95BF-D77BDB6F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6209714A-C7A9-457F-A725-7A8805A0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76BA9-CC08-4D6A-8F8A-84FFD8A396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697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A24AEE8E-B591-49A9-8795-6F3E7FD3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AF249-3364-4EF6-9129-3057609029B1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C0BE279-9FDC-4B71-BB3B-ADB63FA0D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B87858C-F4CF-4875-BE5E-67DD5372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8C6AC-955D-468C-9D0A-D17969B13B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9308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E6071B0-872E-443C-8838-4E5CE6BE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34C11-1F5F-4A77-81DF-E9B3B53013D9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80E07729-9C14-469A-BA50-6ED6841E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3BC37E-5F41-4F53-B932-CB0CB56B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92DF-29D2-47AC-AB56-3EA9F4E79C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97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D7163AE9-1420-4C86-A1F5-0676CB3300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395E5E0F-FC71-450B-A8C6-41E7382D9B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E275B2-092C-4186-A33C-E6855C06C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9BE5E9-51B5-4C46-B274-2F0191BB19C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25DCD5-68E3-400B-ABE9-565AB8A28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552EED-0B1E-4F51-8012-04ADBFD39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6207877-E223-4F93-98C9-1F9698404F9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ALESTRAS\PALESTRAS%20FECHADAS\final\Portugues\P007\p007esperanca%20de%20vida.wmv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007esperanca de vida.wmv">
            <a:hlinkClick r:id="" action="ppaction://media"/>
            <a:extLst>
              <a:ext uri="{FF2B5EF4-FFF2-40B4-BE49-F238E27FC236}">
                <a16:creationId xmlns:a16="http://schemas.microsoft.com/office/drawing/2014/main" id="{6847B919-D3B9-4921-A920-13FD6CB549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57250"/>
            <a:ext cx="91424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>
            <a:extLst>
              <a:ext uri="{FF2B5EF4-FFF2-40B4-BE49-F238E27FC236}">
                <a16:creationId xmlns:a16="http://schemas.microsoft.com/office/drawing/2014/main" id="{77B708D7-112B-4396-98A7-B321287B6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EB0D531-BD1B-4F95-95D0-D523417006C2}"/>
              </a:ext>
            </a:extLst>
          </p:cNvPr>
          <p:cNvSpPr txBox="1"/>
          <p:nvPr/>
        </p:nvSpPr>
        <p:spPr>
          <a:xfrm>
            <a:off x="1785938" y="857250"/>
            <a:ext cx="5643562" cy="1631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“O ladrão não vem senão para roubar, matar e destruir; eu vim para que tenham vida e a tenham em abundância”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+mn-lt"/>
                <a:cs typeface="+mn-cs"/>
              </a:rPr>
              <a:t>João 10:10.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D8D88CBD-F91D-4F30-A5FD-A6A9E85F06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856484-CAEF-47DE-84E1-20BF4259F38E}"/>
              </a:ext>
            </a:extLst>
          </p:cNvPr>
          <p:cNvSpPr txBox="1"/>
          <p:nvPr/>
        </p:nvSpPr>
        <p:spPr>
          <a:xfrm>
            <a:off x="1071563" y="1500188"/>
            <a:ext cx="3143250" cy="20605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Jesus concede esperança de vida, uma vida em abundância. O problema é que às vezes procuramos essa vida no lugar errado.</a:t>
            </a: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>
            <a:extLst>
              <a:ext uri="{FF2B5EF4-FFF2-40B4-BE49-F238E27FC236}">
                <a16:creationId xmlns:a16="http://schemas.microsoft.com/office/drawing/2014/main" id="{046E209B-3274-490A-A572-A6FEB8ECC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A847623-6B9F-4A81-942E-BFB89FC6360F}"/>
              </a:ext>
            </a:extLst>
          </p:cNvPr>
          <p:cNvSpPr txBox="1"/>
          <p:nvPr/>
        </p:nvSpPr>
        <p:spPr>
          <a:xfrm>
            <a:off x="1071563" y="1857375"/>
            <a:ext cx="6143625" cy="12303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latin typeface="+mn-lt"/>
                <a:cs typeface="+mn-cs"/>
              </a:rPr>
              <a:t>No dicionário, a palavra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bg1"/>
                </a:solidFill>
                <a:latin typeface="+mn-lt"/>
                <a:cs typeface="+mn-cs"/>
              </a:rPr>
              <a:t>abundância</a:t>
            </a: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+mn-lt"/>
                <a:cs typeface="+mn-cs"/>
              </a:rPr>
              <a:t>quer dizer:</a:t>
            </a: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1FBA793-4451-4658-A245-69A97683AA25}"/>
              </a:ext>
            </a:extLst>
          </p:cNvPr>
          <p:cNvSpPr txBox="1"/>
          <p:nvPr/>
        </p:nvSpPr>
        <p:spPr>
          <a:xfrm>
            <a:off x="2571750" y="3071813"/>
            <a:ext cx="4714875" cy="12001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grande porção; quantidade mais que suficiente para suprir as necessidades; profusão, fartura, abastança.</a:t>
            </a: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>
            <a:extLst>
              <a:ext uri="{FF2B5EF4-FFF2-40B4-BE49-F238E27FC236}">
                <a16:creationId xmlns:a16="http://schemas.microsoft.com/office/drawing/2014/main" id="{11513E0D-2D7A-4A45-89C3-20404F8B0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FB34269-2D51-4DFB-B5AD-03C5D38FF4BC}"/>
              </a:ext>
            </a:extLst>
          </p:cNvPr>
          <p:cNvSpPr txBox="1"/>
          <p:nvPr/>
        </p:nvSpPr>
        <p:spPr>
          <a:xfrm>
            <a:off x="3214688" y="1857375"/>
            <a:ext cx="5357812" cy="1600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schemeClr val="bg1"/>
                </a:solidFill>
                <a:latin typeface="+mn-lt"/>
                <a:cs typeface="+mn-cs"/>
              </a:rPr>
              <a:t>Deus</a:t>
            </a: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+mn-lt"/>
                <a:cs typeface="+mn-cs"/>
              </a:rPr>
              <a:t>oferece uma vida de profusão, fartura, abastança. </a:t>
            </a:r>
            <a:endParaRPr lang="pt-BR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bg1"/>
                </a:solidFill>
                <a:latin typeface="+mn-lt"/>
                <a:cs typeface="+mn-cs"/>
              </a:rPr>
              <a:t>Mas afinal que tipo de vida é essa?</a:t>
            </a: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>
            <a:extLst>
              <a:ext uri="{FF2B5EF4-FFF2-40B4-BE49-F238E27FC236}">
                <a16:creationId xmlns:a16="http://schemas.microsoft.com/office/drawing/2014/main" id="{4202E1DB-F44B-4B76-8A07-47CD84B6EF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79E528-2585-4696-9B26-EF7A589C5F7D}"/>
              </a:ext>
            </a:extLst>
          </p:cNvPr>
          <p:cNvSpPr txBox="1"/>
          <p:nvPr/>
        </p:nvSpPr>
        <p:spPr>
          <a:xfrm>
            <a:off x="2000250" y="2357438"/>
            <a:ext cx="5429250" cy="13954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Alguns pensam que vida em abundância é uma vida cheia de emoções e coisas grandiosas para realizar, uma vida que nunca se torna chata ou monótona.</a:t>
            </a: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93EBCB19-637A-445B-9569-42917871A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9782823-F4BC-42CC-9ADE-B07E7EB57FD3}"/>
              </a:ext>
            </a:extLst>
          </p:cNvPr>
          <p:cNvSpPr txBox="1"/>
          <p:nvPr/>
        </p:nvSpPr>
        <p:spPr>
          <a:xfrm>
            <a:off x="571500" y="2071688"/>
            <a:ext cx="4071938" cy="23082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Outros pensam que a vida em abundância é determinada pela longevidade.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Há pessoas que vivem muitos anos, mas levam uma vida de sofrimento, de infelicidade e amargura.</a:t>
            </a: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>
            <a:extLst>
              <a:ext uri="{FF2B5EF4-FFF2-40B4-BE49-F238E27FC236}">
                <a16:creationId xmlns:a16="http://schemas.microsoft.com/office/drawing/2014/main" id="{A558CDC6-39BA-421E-ABA8-DEA3F15C9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1F1A3D6-97F5-4885-90FB-262A5E5DBF5A}"/>
              </a:ext>
            </a:extLst>
          </p:cNvPr>
          <p:cNvSpPr txBox="1"/>
          <p:nvPr/>
        </p:nvSpPr>
        <p:spPr>
          <a:xfrm>
            <a:off x="4357688" y="1714500"/>
            <a:ext cx="3857625" cy="23082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Há os que pensam que a vida em abundância é uma vida repleta de bens materiais, de luxo, casas, conforto, carros e recursos para comprar qualquer coisa ou viajar para qualquer lugar.</a:t>
            </a: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84167A94-2BB6-4BD0-B3A0-D87FE40AA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0137D63-FC44-4BF1-8DF2-887BCE7AB1F9}"/>
              </a:ext>
            </a:extLst>
          </p:cNvPr>
          <p:cNvSpPr txBox="1"/>
          <p:nvPr/>
        </p:nvSpPr>
        <p:spPr>
          <a:xfrm>
            <a:off x="3357563" y="714375"/>
            <a:ext cx="5000625" cy="55403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dirty="0">
                <a:solidFill>
                  <a:schemeClr val="bg1"/>
                </a:solidFill>
                <a:latin typeface="+mn-lt"/>
                <a:cs typeface="+mn-cs"/>
              </a:rPr>
              <a:t>A Vida em Abundância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E815A3-05A4-457B-B296-0D32A0D90AF9}"/>
              </a:ext>
            </a:extLst>
          </p:cNvPr>
          <p:cNvSpPr txBox="1"/>
          <p:nvPr/>
        </p:nvSpPr>
        <p:spPr>
          <a:xfrm>
            <a:off x="3429000" y="1428750"/>
            <a:ext cx="5000625" cy="28622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Amigos, a vida em abundância que Deus oferece não se define pelas emoções temporárias das atividades ou pelos prazeres das diversões e farras.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vida em abundância que Deus oferece não é determinada pela longevidade ou pela posse de bens materiais.</a:t>
            </a: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>
            <a:extLst>
              <a:ext uri="{FF2B5EF4-FFF2-40B4-BE49-F238E27FC236}">
                <a16:creationId xmlns:a16="http://schemas.microsoft.com/office/drawing/2014/main" id="{26C01EC7-8A21-4D09-A02E-595DBB6E9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6175A1-033F-4C36-8CB3-8AA34858D4D0}"/>
              </a:ext>
            </a:extLst>
          </p:cNvPr>
          <p:cNvSpPr txBox="1"/>
          <p:nvPr/>
        </p:nvSpPr>
        <p:spPr>
          <a:xfrm>
            <a:off x="857250" y="1285875"/>
            <a:ext cx="3786188" cy="28622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Jesus entregou Sua vida para que nós pudéssemos receber a vida que só a Ele pertencia, a vida em abundância.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Essa vida se caracteriza por três aspectos especiais: é vida de liberdade, vida de amor e vida eterna.</a:t>
            </a: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>
            <a:extLst>
              <a:ext uri="{FF2B5EF4-FFF2-40B4-BE49-F238E27FC236}">
                <a16:creationId xmlns:a16="http://schemas.microsoft.com/office/drawing/2014/main" id="{F7290F15-11B6-4695-A8FC-B86EECAD0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D45B04-B93A-4673-A8DE-B076713960AB}"/>
              </a:ext>
            </a:extLst>
          </p:cNvPr>
          <p:cNvSpPr txBox="1"/>
          <p:nvPr/>
        </p:nvSpPr>
        <p:spPr>
          <a:xfrm>
            <a:off x="1000125" y="1214438"/>
            <a:ext cx="4286250" cy="5238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+mn-lt"/>
                <a:cs typeface="+mn-cs"/>
              </a:rPr>
              <a:t>A Vida de Liberdade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8CCCB3-D65C-4E2B-8AAF-7B112B65F718}"/>
              </a:ext>
            </a:extLst>
          </p:cNvPr>
          <p:cNvSpPr txBox="1"/>
          <p:nvPr/>
        </p:nvSpPr>
        <p:spPr>
          <a:xfrm>
            <a:off x="642938" y="1857375"/>
            <a:ext cx="3786187" cy="23082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vida abundante é uma vida de liberdade.</a:t>
            </a:r>
            <a:br>
              <a:rPr lang="pt-BR" dirty="0">
                <a:solidFill>
                  <a:schemeClr val="bg1"/>
                </a:solidFill>
                <a:latin typeface="+mn-lt"/>
                <a:cs typeface="+mn-cs"/>
              </a:rPr>
            </a:br>
            <a:br>
              <a:rPr lang="pt-BR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 Jesus disse:</a:t>
            </a:r>
            <a:br>
              <a:rPr lang="pt-BR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“E conhecereis a verdade, e a verdade vos libertará”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João 8:32.</a:t>
            </a: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>
            <a:extLst>
              <a:ext uri="{FF2B5EF4-FFF2-40B4-BE49-F238E27FC236}">
                <a16:creationId xmlns:a16="http://schemas.microsoft.com/office/drawing/2014/main" id="{CCD880A8-85E8-4263-AE67-EFC5D31C7B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DDD3B58-307F-494C-AFE1-F32A64554913}"/>
              </a:ext>
            </a:extLst>
          </p:cNvPr>
          <p:cNvSpPr/>
          <p:nvPr/>
        </p:nvSpPr>
        <p:spPr>
          <a:xfrm>
            <a:off x="1855788" y="1857375"/>
            <a:ext cx="5432425" cy="708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schemeClr val="bg1"/>
                </a:solidFill>
                <a:latin typeface="Trajan Pro" pitchFamily="18" charset="0"/>
                <a:cs typeface="+mn-cs"/>
              </a:rPr>
              <a:t>Esperança </a:t>
            </a:r>
            <a:r>
              <a:rPr lang="pt-BR" sz="4000">
                <a:solidFill>
                  <a:schemeClr val="bg1"/>
                </a:solidFill>
                <a:latin typeface="Trajan Pro" pitchFamily="18" charset="0"/>
                <a:cs typeface="+mn-cs"/>
              </a:rPr>
              <a:t>de Vida</a:t>
            </a:r>
            <a:endParaRPr lang="pt-BR" sz="4000" dirty="0">
              <a:solidFill>
                <a:schemeClr val="bg1"/>
              </a:solidFill>
              <a:latin typeface="Trajan Pro" pitchFamily="18" charset="0"/>
              <a:cs typeface="+mn-cs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>
            <a:extLst>
              <a:ext uri="{FF2B5EF4-FFF2-40B4-BE49-F238E27FC236}">
                <a16:creationId xmlns:a16="http://schemas.microsoft.com/office/drawing/2014/main" id="{DD53DA5F-2576-4367-B3D9-5A559FA6FB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63B0098-E8C4-4B7E-BB3E-0F7FA3E9C3B6}"/>
              </a:ext>
            </a:extLst>
          </p:cNvPr>
          <p:cNvSpPr txBox="1"/>
          <p:nvPr/>
        </p:nvSpPr>
        <p:spPr>
          <a:xfrm>
            <a:off x="3000375" y="928688"/>
            <a:ext cx="5276850" cy="584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bg1"/>
                </a:solidFill>
                <a:latin typeface="+mn-lt"/>
                <a:cs typeface="+mn-cs"/>
              </a:rPr>
              <a:t>A Vida com Propósito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D3FAF4-D22F-4C51-BFA4-3471983320E1}"/>
              </a:ext>
            </a:extLst>
          </p:cNvPr>
          <p:cNvSpPr txBox="1"/>
          <p:nvPr/>
        </p:nvSpPr>
        <p:spPr>
          <a:xfrm>
            <a:off x="3214688" y="1857375"/>
            <a:ext cx="5072062" cy="2032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vida que vale a pena ser vivida é aquela que se coloca nas mãos de Deus para servir os outros.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vida abundante é dedicada em serviço a Deus e ao próximo;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é como a vida de Jesus.</a:t>
            </a: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>
            <a:extLst>
              <a:ext uri="{FF2B5EF4-FFF2-40B4-BE49-F238E27FC236}">
                <a16:creationId xmlns:a16="http://schemas.microsoft.com/office/drawing/2014/main" id="{94D39B45-3575-401E-8C66-99C1B240B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E6623D9-1D34-4C50-A7CB-B56AC30B29E6}"/>
              </a:ext>
            </a:extLst>
          </p:cNvPr>
          <p:cNvSpPr txBox="1"/>
          <p:nvPr/>
        </p:nvSpPr>
        <p:spPr>
          <a:xfrm>
            <a:off x="4143375" y="1357313"/>
            <a:ext cx="4714875" cy="584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bg1"/>
                </a:solidFill>
                <a:latin typeface="+mn-lt"/>
                <a:cs typeface="+mn-cs"/>
              </a:rPr>
              <a:t>A Vida Duradoura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915631-11F3-4E31-B1FF-5DE2BCC070EB}"/>
              </a:ext>
            </a:extLst>
          </p:cNvPr>
          <p:cNvSpPr txBox="1"/>
          <p:nvPr/>
        </p:nvSpPr>
        <p:spPr>
          <a:xfrm>
            <a:off x="4143375" y="2000250"/>
            <a:ext cx="4500563" cy="28622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vida que Deus nos oferece não se limita aos poucos anos de existência sobre a Terra, pois é uma vida eterna.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morte é uma realidade assustadora, cujas sombras pairam sobre cada ser humano.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>
            <a:extLst>
              <a:ext uri="{FF2B5EF4-FFF2-40B4-BE49-F238E27FC236}">
                <a16:creationId xmlns:a16="http://schemas.microsoft.com/office/drawing/2014/main" id="{ED8E8F77-5739-455E-A603-20FF4C244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>
            <a:extLst>
              <a:ext uri="{FF2B5EF4-FFF2-40B4-BE49-F238E27FC236}">
                <a16:creationId xmlns:a16="http://schemas.microsoft.com/office/drawing/2014/main" id="{D229F108-3706-414B-8EAF-6B178909B3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F59C32D-D410-4A8E-8DEF-FFADF508C169}"/>
              </a:ext>
            </a:extLst>
          </p:cNvPr>
          <p:cNvSpPr txBox="1"/>
          <p:nvPr/>
        </p:nvSpPr>
        <p:spPr>
          <a:xfrm>
            <a:off x="3000375" y="1928813"/>
            <a:ext cx="5000625" cy="19081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“Aquele que tem o Filho tem a vida; </a:t>
            </a:r>
            <a:br>
              <a:rPr lang="pt-BR" dirty="0">
                <a:solidFill>
                  <a:schemeClr val="bg1"/>
                </a:solidFill>
                <a:latin typeface="+mn-lt"/>
                <a:cs typeface="+mn-cs"/>
              </a:rPr>
            </a:b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aquele que não tem o Filho de Deus não tem a vida” </a:t>
            </a:r>
            <a:br>
              <a:rPr lang="pt-BR" dirty="0">
                <a:solidFill>
                  <a:schemeClr val="bg1"/>
                </a:solidFill>
                <a:latin typeface="+mn-lt"/>
                <a:cs typeface="+mn-cs"/>
              </a:rPr>
            </a:b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+mn-lt"/>
                <a:cs typeface="+mn-cs"/>
              </a:rPr>
              <a:t>1 João 5:12.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>
            <a:extLst>
              <a:ext uri="{FF2B5EF4-FFF2-40B4-BE49-F238E27FC236}">
                <a16:creationId xmlns:a16="http://schemas.microsoft.com/office/drawing/2014/main" id="{6AD4DAFB-A58B-4088-A2D8-9E78DB95E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2BB766-FE2D-48F7-8CE9-E0EC777427E5}"/>
              </a:ext>
            </a:extLst>
          </p:cNvPr>
          <p:cNvSpPr txBox="1"/>
          <p:nvPr/>
        </p:nvSpPr>
        <p:spPr>
          <a:xfrm>
            <a:off x="1071563" y="3143250"/>
            <a:ext cx="7000875" cy="1631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 propiciatório era a tampa da arca.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Sobre essa tampa, o sumo sacerdote aplicava o sangue no Dia da Expiação para purificar o santuário dos pecados ali acumulados.</a:t>
            </a: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>
            <a:extLst>
              <a:ext uri="{FF2B5EF4-FFF2-40B4-BE49-F238E27FC236}">
                <a16:creationId xmlns:a16="http://schemas.microsoft.com/office/drawing/2014/main" id="{37E66992-0208-4B49-8929-FEC788248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13B9CF9-7346-46AF-B2EF-F790F84DBCF9}"/>
              </a:ext>
            </a:extLst>
          </p:cNvPr>
          <p:cNvSpPr txBox="1"/>
          <p:nvPr/>
        </p:nvSpPr>
        <p:spPr>
          <a:xfrm>
            <a:off x="4000500" y="1785938"/>
            <a:ext cx="4071938" cy="2032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O Lugar Santíssimo era o trono de Deus no santuário.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Ali, Deus manifestava Sua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presença e revelava Seu caráter mediante a Sua lei,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os Dez Mandamentos.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D59BE64A-D3C3-464B-AD36-33D8B482E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55CB0FF-6F0F-4378-A1E5-55D5953C25B4}"/>
              </a:ext>
            </a:extLst>
          </p:cNvPr>
          <p:cNvSpPr txBox="1"/>
          <p:nvPr/>
        </p:nvSpPr>
        <p:spPr>
          <a:xfrm>
            <a:off x="785813" y="1428750"/>
            <a:ext cx="3429000" cy="28622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presença de Deus no santuário era fonte de vida, através dele e de seus ministérios que os pecados eram perdoados e finalmente extirpados do meio do povo, renovando a vida espiritual e física de Israel.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>
            <a:extLst>
              <a:ext uri="{FF2B5EF4-FFF2-40B4-BE49-F238E27FC236}">
                <a16:creationId xmlns:a16="http://schemas.microsoft.com/office/drawing/2014/main" id="{AA24B2CB-679C-4A6A-8E72-E83F7784F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C766A7-3DB6-4519-BFC7-B196BF7D4144}"/>
              </a:ext>
            </a:extLst>
          </p:cNvPr>
          <p:cNvSpPr txBox="1"/>
          <p:nvPr/>
        </p:nvSpPr>
        <p:spPr>
          <a:xfrm>
            <a:off x="785813" y="571500"/>
            <a:ext cx="3571875" cy="42465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No Novo Testamento, o texto bíblico de Hebreus 4:16 aplica a figura do propiciatório do santuário ao “trono de graça”, em que Cristo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 ministra em nosso favor 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santuário celestial.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É de Seu trono de graça que Cristo nos concede liberdade do pecado e vida que provém de Deus.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>
            <a:extLst>
              <a:ext uri="{FF2B5EF4-FFF2-40B4-BE49-F238E27FC236}">
                <a16:creationId xmlns:a16="http://schemas.microsoft.com/office/drawing/2014/main" id="{21B0F1B2-444A-44D4-ADB7-04862E19A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644BB47-EA52-4FC5-8568-E1345BF23BF4}"/>
              </a:ext>
            </a:extLst>
          </p:cNvPr>
          <p:cNvSpPr txBox="1"/>
          <p:nvPr/>
        </p:nvSpPr>
        <p:spPr>
          <a:xfrm>
            <a:off x="928688" y="928688"/>
            <a:ext cx="3214687" cy="25860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A vida, é o bem mais precioso que recebemos de Deus.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Milhares de pessoas morrem a cada minuto. Devemos ser gratos pela vida que Ele nos dá.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>
            <a:extLst>
              <a:ext uri="{FF2B5EF4-FFF2-40B4-BE49-F238E27FC236}">
                <a16:creationId xmlns:a16="http://schemas.microsoft.com/office/drawing/2014/main" id="{530ECF35-9891-412F-952A-A3384A0204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BFE1AD8-C414-479E-8DFD-2B78898672E3}"/>
              </a:ext>
            </a:extLst>
          </p:cNvPr>
          <p:cNvSpPr txBox="1"/>
          <p:nvPr/>
        </p:nvSpPr>
        <p:spPr>
          <a:xfrm>
            <a:off x="3071813" y="1357313"/>
            <a:ext cx="5643562" cy="6461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bg1"/>
                </a:solidFill>
                <a:latin typeface="+mn-lt"/>
                <a:cs typeface="+mn-cs"/>
              </a:rPr>
              <a:t>O Sentido da Vida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7104B-2B4B-4591-AF2D-7D8AA7FC7094}"/>
              </a:ext>
            </a:extLst>
          </p:cNvPr>
          <p:cNvSpPr txBox="1"/>
          <p:nvPr/>
        </p:nvSpPr>
        <p:spPr>
          <a:xfrm>
            <a:off x="3143250" y="2143125"/>
            <a:ext cx="4857750" cy="12001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Nossas inquietações podem vir de preocupações em pagar uma conta, de um problema no trabalho ou de uma crise familiar.</a:t>
            </a: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BA2CD704-4C51-4AD0-AE81-B3289B8FE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23D9B25-51CB-4892-9143-698FC7750075}"/>
              </a:ext>
            </a:extLst>
          </p:cNvPr>
          <p:cNvSpPr txBox="1"/>
          <p:nvPr/>
        </p:nvSpPr>
        <p:spPr>
          <a:xfrm>
            <a:off x="857250" y="1643063"/>
            <a:ext cx="3714750" cy="2032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n-lt"/>
                <a:cs typeface="+mn-cs"/>
              </a:rPr>
              <a:t>“Existe algo a mais na vida do que isso? Nascemos somente para viver angústias, estresse, preocupações e crises e, depois, morrer e desaparecer para sempre?”</a:t>
            </a: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abernaculo">
      <a:majorFont>
        <a:latin typeface="Trajan Pro"/>
        <a:ea typeface=""/>
        <a:cs typeface=""/>
      </a:majorFont>
      <a:minorFont>
        <a:latin typeface="Trajan Pro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656</Words>
  <Application>Microsoft Office PowerPoint</Application>
  <PresentationFormat>Apresentação na tela (4:3)</PresentationFormat>
  <Paragraphs>62</Paragraphs>
  <Slides>23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Trajan Pro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SM7397-ESPERANÇA DE VIDA</dc:title>
  <dc:subject>SEMANA SANTA 2010</dc:subject>
  <dc:creator>Pr.Marcelo Augusto de Carvalho</dc:creator>
  <cp:keywords>www.4tons.com</cp:keywords>
  <dc:description>COMÉRCIO PROIBIDO.USO PESSOAL</dc:description>
  <cp:lastModifiedBy>Pr. Marcelo Carvalho</cp:lastModifiedBy>
  <cp:revision>17</cp:revision>
  <dcterms:created xsi:type="dcterms:W3CDTF">2010-02-17T19:06:34Z</dcterms:created>
  <dcterms:modified xsi:type="dcterms:W3CDTF">2019-11-26T14:31:13Z</dcterms:modified>
  <cp:category>CALVÁRIO</cp:category>
</cp:coreProperties>
</file>