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8" r:id="rId3"/>
    <p:sldId id="257" r:id="rId4"/>
    <p:sldId id="264" r:id="rId5"/>
    <p:sldId id="258" r:id="rId6"/>
    <p:sldId id="274" r:id="rId7"/>
    <p:sldId id="265" r:id="rId8"/>
    <p:sldId id="277" r:id="rId9"/>
    <p:sldId id="259" r:id="rId10"/>
    <p:sldId id="260" r:id="rId11"/>
    <p:sldId id="266" r:id="rId12"/>
    <p:sldId id="261" r:id="rId13"/>
    <p:sldId id="267" r:id="rId14"/>
    <p:sldId id="262" r:id="rId15"/>
    <p:sldId id="268" r:id="rId16"/>
    <p:sldId id="275" r:id="rId17"/>
    <p:sldId id="276" r:id="rId18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CC33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688" autoAdjust="0"/>
  </p:normalViewPr>
  <p:slideViewPr>
    <p:cSldViewPr>
      <p:cViewPr varScale="1">
        <p:scale>
          <a:sx n="57" d="100"/>
          <a:sy n="57" d="100"/>
        </p:scale>
        <p:origin x="1540" y="32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9.xml"/><Relationship Id="rId7" Type="http://schemas.openxmlformats.org/officeDocument/2006/relationships/slide" Target="slides/slide15.xml"/><Relationship Id="rId2" Type="http://schemas.openxmlformats.org/officeDocument/2006/relationships/slide" Target="slides/slide7.xml"/><Relationship Id="rId1" Type="http://schemas.openxmlformats.org/officeDocument/2006/relationships/slide" Target="slides/slide4.xml"/><Relationship Id="rId6" Type="http://schemas.openxmlformats.org/officeDocument/2006/relationships/slide" Target="slides/slide14.xml"/><Relationship Id="rId5" Type="http://schemas.openxmlformats.org/officeDocument/2006/relationships/slide" Target="slides/slide13.xml"/><Relationship Id="rId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882C1EF5-BEA9-4FE8-8B66-40FC23A553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824E438-7158-466A-96AE-0CCCB2F4B6F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711195A9-7CFD-41F1-AAC3-8FBEDCC57CF0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D3D41F8A-4AD8-4231-BFB1-32825E9A93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38DFDFE7-CBAD-47AF-AC86-B7C7BCE7E6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EFFFAB0-8CA8-4571-804A-662F21CBD02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505C80E-2E60-4FFD-8C41-B2F54AD3D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48E2DD7-2E12-4E46-BF7F-F798DC08720D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ço Reservado para Imagem de Slide 1">
            <a:extLst>
              <a:ext uri="{FF2B5EF4-FFF2-40B4-BE49-F238E27FC236}">
                <a16:creationId xmlns:a16="http://schemas.microsoft.com/office/drawing/2014/main" id="{93C5DEE9-09B8-4B0B-A70C-8E69BFB480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Espaço Reservado para Anotações 2">
            <a:extLst>
              <a:ext uri="{FF2B5EF4-FFF2-40B4-BE49-F238E27FC236}">
                <a16:creationId xmlns:a16="http://schemas.microsoft.com/office/drawing/2014/main" id="{8CB548E5-6964-439D-A3EC-D0C8712B8D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pt-BR" altLang="pt-BR" b="1"/>
              <a:t>www.4tons.com</a:t>
            </a:r>
          </a:p>
          <a:p>
            <a:pPr algn="ctr">
              <a:spcBef>
                <a:spcPct val="0"/>
              </a:spcBef>
            </a:pPr>
            <a:r>
              <a:rPr lang="pt-BR" altLang="pt-BR" b="1"/>
              <a:t>Pr. Marcelo Augusto de Carvalho</a:t>
            </a:r>
          </a:p>
        </p:txBody>
      </p:sp>
      <p:sp>
        <p:nvSpPr>
          <p:cNvPr id="20484" name="Espaço Reservado para Número de Slide 3">
            <a:extLst>
              <a:ext uri="{FF2B5EF4-FFF2-40B4-BE49-F238E27FC236}">
                <a16:creationId xmlns:a16="http://schemas.microsoft.com/office/drawing/2014/main" id="{DB9B57B8-5437-4176-8E24-9D9643EEF1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D0B7761-F35E-405D-AE02-D58CD3BE5FF7}" type="slidenum">
              <a:rPr lang="pt-BR" altLang="pt-BR" sz="1200"/>
              <a:pPr/>
              <a:t>1</a:t>
            </a:fld>
            <a:endParaRPr lang="pt-BR" altLang="pt-B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3516DA-B1FA-40EA-9DAB-11FBF5DF5C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A7F30C-1DA6-420D-ADBC-1B130B9A71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FC5E98-1BAC-4DB2-B160-E34A9DD5BC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0B7617-D098-4A1B-86DE-963877A0668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45741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297F61-3ABD-4AED-BA11-1BA2679B45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724200-C198-4F62-B79F-B6C45D49D2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AA8755-9C75-4E8F-B301-00DE93EBCE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0F7E79-2A87-4650-8C47-201372087CA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4137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8E2DE4-C991-486B-9546-26E2811D3A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94F740-9621-4712-BBBC-D2E235780A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A911D4-D55D-4FAA-81C4-18DC8B31CE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C22F9B-BA02-4B2D-9FCA-5D988FC09D7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51928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F0CE4F-7016-404C-96CE-B1C649ECBC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D5DCE0-D7FB-474F-B0B2-A2209F3BD1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73316C-6822-43F1-8EBF-B63E3BD1A1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83FC30-2948-469D-93C2-BC4C9974F32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26000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BFFEC6-3977-42BE-9224-737A3B41DE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01BF76-C5AD-4662-BB5E-D6CC87F8A3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14F7E9-F1D0-4A1E-B37D-180E4C06A0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B79B96-B3FB-495E-8A45-0D219F8569D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71263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99ED94-2276-4F0D-BB1B-493E37F724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B26B1F-462D-4427-A092-9E97AC1D69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E02DFC-5B6B-46B7-8B0D-ECE708D8D7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406D7A-0F11-4467-AF57-17BA92930FD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39259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7D3EAC8-D3DE-4EAC-A6CC-188F0D378D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D7D3507-67DE-401D-A304-5880349219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7C00D45-411C-4856-A4BD-D3DF99F287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B0E109-B997-43EE-8578-8BB14037D48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22536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7DFB2B1-D13F-49DC-B563-EE40E3B1A6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F2B2457-F377-4FFA-8173-0B3FA3A973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9765DB7-B270-4A00-B98F-A9FCE8F0C1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14C569-1274-41D8-9F70-3FCA193B5B9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44307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A4A8649-F0A9-4517-8A7A-5DC49DA88E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4EE9A09-B037-4555-8C81-29BFB2E451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CC29101-0F7F-40BB-B336-0B412B2204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A01D7F-684A-4DC5-B22E-E327F1E0EF6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64506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82A20A-9975-44C0-BFD4-5F92623AEE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2ACEA3-0855-4601-8E61-6F4CD39D5D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4BC946-2730-42FE-91B0-7C13A1E31A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EE7D7D-F09B-41E8-9239-7FDBFEFBA81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50178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D2A662-0802-4BEB-A84A-5AE52CEE11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96191B-E3F8-4B3C-A85B-B98A73D418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5925AC-C8D4-4691-8CD9-8D588E13DA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E025D4-A1DD-451F-A5C3-3F2549E534D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67670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990520F-3AAC-4379-9013-9D442C9925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9C6FB82-B667-4A01-AFC2-1D5EF11E10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088856F-5586-43ED-9161-8B1FB1954D7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1408C7C-49AA-4DC5-8E18-E7C9F252AF8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E8BDBCD-5F55-4675-BF23-EC73871DD44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/>
            </a:lvl1pPr>
          </a:lstStyle>
          <a:p>
            <a:fld id="{BA9C9894-1932-4B95-A75D-96EDD91E43EA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\Volumes\SEMANA%20SANTA%202012\PPT%20Semana%20Santa\PP%20Semana%20Santa\NOSSA%20&#218;NICA%20SEGURAN&#199;A.mp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>
            <a:extLst>
              <a:ext uri="{FF2B5EF4-FFF2-40B4-BE49-F238E27FC236}">
                <a16:creationId xmlns:a16="http://schemas.microsoft.com/office/drawing/2014/main" id="{3A8C4ABF-39A1-4F6A-8CD5-1B6058CF3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2">
            <a:extLst>
              <a:ext uri="{FF2B5EF4-FFF2-40B4-BE49-F238E27FC236}">
                <a16:creationId xmlns:a16="http://schemas.microsoft.com/office/drawing/2014/main" id="{E48DA35E-5E76-4D7F-BF7F-00F6F47A1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Rectangle 9">
            <a:extLst>
              <a:ext uri="{FF2B5EF4-FFF2-40B4-BE49-F238E27FC236}">
                <a16:creationId xmlns:a16="http://schemas.microsoft.com/office/drawing/2014/main" id="{45C7CBDE-62F2-4C90-A85A-53C1D08D5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2613"/>
            <a:ext cx="4572000" cy="543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700" b="1" u="none">
                <a:latin typeface="Times" charset="0"/>
                <a:cs typeface="Times New Roman" pitchFamily="18" charset="0"/>
              </a:rPr>
              <a:t>Caim achava que Deus deveria aceitar a oferta que ele havia escolhido, mesmo quando o pedido era outro. Isso não quer dizer que o </a:t>
            </a:r>
            <a:br>
              <a:rPr lang="pt-BR" sz="2700" b="1" u="none">
                <a:latin typeface="Times" charset="0"/>
                <a:cs typeface="Times New Roman" pitchFamily="18" charset="0"/>
              </a:rPr>
            </a:br>
            <a:r>
              <a:rPr lang="pt-BR" sz="2700" b="1" u="none">
                <a:latin typeface="Times" charset="0"/>
                <a:cs typeface="Times New Roman" pitchFamily="18" charset="0"/>
              </a:rPr>
              <a:t>que eu creio seja correto diante de Deus, mas em </a:t>
            </a:r>
            <a:br>
              <a:rPr lang="pt-BR" sz="2700" b="1" u="none">
                <a:latin typeface="Times" charset="0"/>
                <a:cs typeface="Times New Roman" pitchFamily="18" charset="0"/>
              </a:rPr>
            </a:br>
            <a:r>
              <a:rPr lang="pt-BR" sz="2700" b="1" u="none">
                <a:latin typeface="Times" charset="0"/>
                <a:cs typeface="Times New Roman" pitchFamily="18" charset="0"/>
              </a:rPr>
              <a:t>saber realmente o que Ele fala a cada um de nós. </a:t>
            </a:r>
            <a:br>
              <a:rPr lang="pt-BR" sz="2700" b="1" u="none">
                <a:latin typeface="Times" charset="0"/>
                <a:cs typeface="Times New Roman" pitchFamily="18" charset="0"/>
              </a:rPr>
            </a:br>
            <a:r>
              <a:rPr lang="pt-BR" sz="2700" b="1" u="none">
                <a:latin typeface="Times" charset="0"/>
                <a:cs typeface="Times New Roman" pitchFamily="18" charset="0"/>
              </a:rPr>
              <a:t>Como poderemos </a:t>
            </a:r>
            <a:br>
              <a:rPr lang="pt-BR" sz="2700" b="1" u="none">
                <a:latin typeface="Times" charset="0"/>
                <a:cs typeface="Times New Roman" pitchFamily="18" charset="0"/>
              </a:rPr>
            </a:br>
            <a:r>
              <a:rPr lang="pt-BR" sz="2700" b="1" u="none">
                <a:latin typeface="Times" charset="0"/>
                <a:cs typeface="Times New Roman" pitchFamily="18" charset="0"/>
              </a:rPr>
              <a:t>encontrar a verdadeira segurança neste </a:t>
            </a:r>
            <a:br>
              <a:rPr lang="pt-BR" sz="2700" b="1" u="none">
                <a:latin typeface="Times" charset="0"/>
                <a:cs typeface="Times New Roman" pitchFamily="18" charset="0"/>
              </a:rPr>
            </a:br>
            <a:r>
              <a:rPr lang="pt-BR" sz="2700" b="1" u="none">
                <a:latin typeface="Times" charset="0"/>
                <a:cs typeface="Times New Roman" pitchFamily="18" charset="0"/>
              </a:rPr>
              <a:t>mundo?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">
            <a:extLst>
              <a:ext uri="{FF2B5EF4-FFF2-40B4-BE49-F238E27FC236}">
                <a16:creationId xmlns:a16="http://schemas.microsoft.com/office/drawing/2014/main" id="{EE92FF3B-D7E2-4E2C-A9EF-3565AAD6F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Rectangle 8">
            <a:extLst>
              <a:ext uri="{FF2B5EF4-FFF2-40B4-BE49-F238E27FC236}">
                <a16:creationId xmlns:a16="http://schemas.microsoft.com/office/drawing/2014/main" id="{592B5517-C2E1-470F-A500-10E76A3D5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438400"/>
            <a:ext cx="69342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pt-BR" b="1" u="none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cs typeface="Times New Roman" pitchFamily="18" charset="0"/>
              </a:rPr>
              <a:t>Quando não sabemos onde ir, precisamos encontrar um lugar, e geralmente os mapas nos indicam esse lugar em que temos que chegar, dando o caminho que devemos tomar para chegar ao destino com êxito. Existe um Mapa muito diferente desse que costumamos utilizar, um Mapa que nos indica o caminho seguro para a eternidade! </a:t>
            </a:r>
          </a:p>
        </p:txBody>
      </p:sp>
      <p:sp>
        <p:nvSpPr>
          <p:cNvPr id="14347" name="Rectangle 11">
            <a:extLst>
              <a:ext uri="{FF2B5EF4-FFF2-40B4-BE49-F238E27FC236}">
                <a16:creationId xmlns:a16="http://schemas.microsoft.com/office/drawing/2014/main" id="{CE3A154E-0F16-4ED3-B403-CFAC98758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719763"/>
            <a:ext cx="4235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u="none">
                <a:latin typeface="Times" charset="0"/>
                <a:cs typeface="Times New Roman" pitchFamily="18" charset="0"/>
              </a:rPr>
              <a:t>Qual </a:t>
            </a:r>
            <a:r>
              <a:rPr lang="pt-BR" sz="4000" b="1" u="none">
                <a:latin typeface="Times New Roman" pitchFamily="18" charset="0"/>
              </a:rPr>
              <a:t>é</a:t>
            </a:r>
            <a:r>
              <a:rPr lang="pt-BR" sz="4000" b="1" u="none">
                <a:latin typeface="Times" charset="0"/>
                <a:cs typeface="Times New Roman" pitchFamily="18" charset="0"/>
              </a:rPr>
              <a:t> esse Mapa?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>
            <a:extLst>
              <a:ext uri="{FF2B5EF4-FFF2-40B4-BE49-F238E27FC236}">
                <a16:creationId xmlns:a16="http://schemas.microsoft.com/office/drawing/2014/main" id="{CA53CBF5-9C4F-4066-B227-2E317F00B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Rectangle 12">
            <a:extLst>
              <a:ext uri="{FF2B5EF4-FFF2-40B4-BE49-F238E27FC236}">
                <a16:creationId xmlns:a16="http://schemas.microsoft.com/office/drawing/2014/main" id="{08E54CFA-4BE6-4BE1-85AF-9FE4B9D98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609600"/>
            <a:ext cx="8458200" cy="372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pt-BR" sz="2800" b="1" u="none">
                <a:solidFill>
                  <a:schemeClr val="bg1"/>
                </a:solidFill>
                <a:latin typeface="Times New Roman" pitchFamily="18" charset="0"/>
              </a:rPr>
              <a:t>“</a:t>
            </a:r>
            <a:r>
              <a:rPr lang="pt-BR" altLang="ja-JP" sz="2800" b="1" u="none">
                <a:solidFill>
                  <a:schemeClr val="bg1"/>
                </a:solidFill>
                <a:latin typeface="Times" charset="0"/>
                <a:cs typeface="Times New Roman" pitchFamily="18" charset="0"/>
              </a:rPr>
              <a:t>L</a:t>
            </a:r>
            <a:r>
              <a:rPr lang="pt-BR" altLang="ja-JP" sz="2800" b="1" u="none">
                <a:solidFill>
                  <a:schemeClr val="bg1"/>
                </a:solidFill>
                <a:latin typeface="Times" charset="0"/>
              </a:rPr>
              <a:t>â</a:t>
            </a:r>
            <a:r>
              <a:rPr lang="pt-BR" altLang="ja-JP" sz="2800" b="1" u="none">
                <a:solidFill>
                  <a:schemeClr val="bg1"/>
                </a:solidFill>
                <a:latin typeface="Times" charset="0"/>
                <a:cs typeface="Times New Roman" pitchFamily="18" charset="0"/>
              </a:rPr>
              <a:t>mpada para os meus p</a:t>
            </a:r>
            <a:r>
              <a:rPr lang="pt-BR" altLang="ja-JP" sz="2800" b="1" u="none">
                <a:solidFill>
                  <a:schemeClr val="bg1"/>
                </a:solidFill>
                <a:latin typeface="Times New Roman" pitchFamily="18" charset="0"/>
              </a:rPr>
              <a:t>é</a:t>
            </a:r>
            <a:r>
              <a:rPr lang="pt-BR" altLang="ja-JP" sz="2800" b="1" u="none">
                <a:solidFill>
                  <a:schemeClr val="bg1"/>
                </a:solidFill>
                <a:latin typeface="Times" charset="0"/>
                <a:cs typeface="Times New Roman" pitchFamily="18" charset="0"/>
              </a:rPr>
              <a:t>s </a:t>
            </a:r>
            <a:r>
              <a:rPr lang="pt-BR" altLang="ja-JP" sz="2800" b="1" u="none">
                <a:solidFill>
                  <a:schemeClr val="bg1"/>
                </a:solidFill>
                <a:latin typeface="Times New Roman" pitchFamily="18" charset="0"/>
              </a:rPr>
              <a:t>é</a:t>
            </a:r>
            <a:r>
              <a:rPr lang="pt-BR" altLang="ja-JP" sz="2800" b="1" u="none">
                <a:solidFill>
                  <a:schemeClr val="bg1"/>
                </a:solidFill>
                <a:latin typeface="Times" charset="0"/>
                <a:cs typeface="Times New Roman" pitchFamily="18" charset="0"/>
              </a:rPr>
              <a:t> a Tua Palavra, e luz para o meu caminho</a:t>
            </a:r>
            <a:r>
              <a:rPr lang="ja-JP" altLang="pt-BR" sz="2800" b="1" u="none">
                <a:solidFill>
                  <a:schemeClr val="bg1"/>
                </a:solidFill>
                <a:latin typeface="Times New Roman" pitchFamily="18" charset="0"/>
              </a:rPr>
              <a:t>”</a:t>
            </a:r>
            <a:r>
              <a:rPr lang="pt-BR" altLang="ja-JP" sz="2800" b="1" u="none">
                <a:solidFill>
                  <a:schemeClr val="bg1"/>
                </a:solidFill>
                <a:latin typeface="Times" charset="0"/>
                <a:cs typeface="Times New Roman" pitchFamily="18" charset="0"/>
              </a:rPr>
              <a:t> (Salmo 119:105). A l</a:t>
            </a:r>
            <a:r>
              <a:rPr lang="pt-BR" altLang="ja-JP" sz="2800" b="1" u="none">
                <a:solidFill>
                  <a:schemeClr val="bg1"/>
                </a:solidFill>
                <a:latin typeface="Times" charset="0"/>
              </a:rPr>
              <a:t>â</a:t>
            </a:r>
            <a:r>
              <a:rPr lang="pt-BR" altLang="ja-JP" sz="2800" b="1" u="none">
                <a:solidFill>
                  <a:schemeClr val="bg1"/>
                </a:solidFill>
                <a:latin typeface="Times" charset="0"/>
                <a:cs typeface="Times New Roman" pitchFamily="18" charset="0"/>
              </a:rPr>
              <a:t>mpada ilumina o caminho por onde temos que passar para n</a:t>
            </a:r>
            <a:r>
              <a:rPr lang="pt-BR" altLang="ja-JP" sz="2800" b="1" u="none">
                <a:solidFill>
                  <a:schemeClr val="bg1"/>
                </a:solidFill>
                <a:latin typeface="Times" charset="0"/>
              </a:rPr>
              <a:t>ã</a:t>
            </a:r>
            <a:r>
              <a:rPr lang="pt-BR" altLang="ja-JP" sz="2800" b="1" u="none">
                <a:solidFill>
                  <a:schemeClr val="bg1"/>
                </a:solidFill>
                <a:latin typeface="Times" charset="0"/>
                <a:cs typeface="Times New Roman" pitchFamily="18" charset="0"/>
              </a:rPr>
              <a:t>o trope</a:t>
            </a:r>
            <a:r>
              <a:rPr lang="pt-BR" altLang="ja-JP" sz="2800" b="1" u="none">
                <a:solidFill>
                  <a:schemeClr val="bg1"/>
                </a:solidFill>
                <a:latin typeface="Times New Roman" pitchFamily="18" charset="0"/>
              </a:rPr>
              <a:t>ç</a:t>
            </a:r>
            <a:r>
              <a:rPr lang="pt-BR" altLang="ja-JP" sz="2800" b="1" u="none">
                <a:solidFill>
                  <a:schemeClr val="bg1"/>
                </a:solidFill>
                <a:latin typeface="Times" charset="0"/>
                <a:cs typeface="Times New Roman" pitchFamily="18" charset="0"/>
              </a:rPr>
              <a:t>armos e cairmos. O que aconteceria se n</a:t>
            </a:r>
            <a:r>
              <a:rPr lang="pt-BR" altLang="ja-JP" sz="2800" b="1" u="none">
                <a:solidFill>
                  <a:schemeClr val="bg1"/>
                </a:solidFill>
                <a:latin typeface="Times" charset="0"/>
              </a:rPr>
              <a:t>ã</a:t>
            </a:r>
            <a:r>
              <a:rPr lang="pt-BR" altLang="ja-JP" sz="2800" b="1" u="none">
                <a:solidFill>
                  <a:schemeClr val="bg1"/>
                </a:solidFill>
                <a:latin typeface="Times" charset="0"/>
                <a:cs typeface="Times New Roman" pitchFamily="18" charset="0"/>
              </a:rPr>
              <a:t>o tiv</a:t>
            </a:r>
            <a:r>
              <a:rPr lang="pt-BR" altLang="ja-JP" sz="2800" b="1" u="none">
                <a:solidFill>
                  <a:schemeClr val="bg1"/>
                </a:solidFill>
                <a:latin typeface="Times New Roman" pitchFamily="18" charset="0"/>
              </a:rPr>
              <a:t>é</a:t>
            </a:r>
            <a:r>
              <a:rPr lang="pt-BR" altLang="ja-JP" sz="2800" b="1" u="none">
                <a:solidFill>
                  <a:schemeClr val="bg1"/>
                </a:solidFill>
                <a:latin typeface="Times" charset="0"/>
                <a:cs typeface="Times New Roman" pitchFamily="18" charset="0"/>
              </a:rPr>
              <a:t>ssemos luz em nossa casa? </a:t>
            </a:r>
          </a:p>
          <a:p>
            <a:pPr>
              <a:spcBef>
                <a:spcPct val="50000"/>
              </a:spcBef>
              <a:defRPr/>
            </a:pPr>
            <a:r>
              <a:rPr lang="pt-BR" sz="2800" b="1" u="none">
                <a:solidFill>
                  <a:schemeClr val="bg1"/>
                </a:solidFill>
                <a:latin typeface="Times" charset="0"/>
                <a:cs typeface="Times New Roman" pitchFamily="18" charset="0"/>
              </a:rPr>
              <a:t>Na Bíblia encontramos a segurança de que necessitamos para viver em um mundo inseguro como este é só dar o primeiro passo.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>
            <a:extLst>
              <a:ext uri="{FF2B5EF4-FFF2-40B4-BE49-F238E27FC236}">
                <a16:creationId xmlns:a16="http://schemas.microsoft.com/office/drawing/2014/main" id="{1721E81B-36C2-4305-B38C-673ECAD42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Rectangle 10">
            <a:extLst>
              <a:ext uri="{FF2B5EF4-FFF2-40B4-BE49-F238E27FC236}">
                <a16:creationId xmlns:a16="http://schemas.microsoft.com/office/drawing/2014/main" id="{E25E14D0-E9A9-4D7B-9A0C-723525CD2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85800"/>
            <a:ext cx="5715000" cy="521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sz="2800" b="1" u="none">
                <a:latin typeface="Times" charset="0"/>
                <a:cs typeface="Times New Roman" pitchFamily="18" charset="0"/>
              </a:rPr>
              <a:t>III </a:t>
            </a:r>
            <a:r>
              <a:rPr lang="pt-BR" sz="2800" b="1" u="none">
                <a:latin typeface="Times New Roman" pitchFamily="18" charset="0"/>
              </a:rPr>
              <a:t>–</a:t>
            </a:r>
            <a:r>
              <a:rPr lang="pt-BR" sz="2800" b="1" u="none">
                <a:latin typeface="Times" charset="0"/>
                <a:cs typeface="Times New Roman" pitchFamily="18" charset="0"/>
              </a:rPr>
              <a:t> Seguran</a:t>
            </a:r>
            <a:r>
              <a:rPr lang="pt-BR" sz="2800" b="1" u="none">
                <a:latin typeface="Times New Roman" pitchFamily="18" charset="0"/>
              </a:rPr>
              <a:t>ç</a:t>
            </a:r>
            <a:r>
              <a:rPr lang="pt-BR" sz="2800" b="1" u="none">
                <a:latin typeface="Times" charset="0"/>
                <a:cs typeface="Times New Roman" pitchFamily="18" charset="0"/>
              </a:rPr>
              <a:t>a na ajuda divina</a:t>
            </a:r>
            <a:endParaRPr lang="pt-BR" sz="2800" u="none">
              <a:latin typeface="Times" charset="0"/>
              <a:cs typeface="Times New Roman" pitchFamily="18" charset="0"/>
            </a:endParaRPr>
          </a:p>
          <a:p>
            <a:pPr algn="just">
              <a:defRPr/>
            </a:pPr>
            <a:r>
              <a:rPr lang="pt-BR" sz="2800" u="none">
                <a:latin typeface="Times" charset="0"/>
                <a:cs typeface="Times New Roman" pitchFamily="18" charset="0"/>
              </a:rPr>
              <a:t>N</a:t>
            </a:r>
            <a:r>
              <a:rPr lang="pt-BR" sz="2800" u="none">
                <a:latin typeface="Times" charset="0"/>
              </a:rPr>
              <a:t>ã</a:t>
            </a:r>
            <a:r>
              <a:rPr lang="pt-BR" sz="2800" u="none">
                <a:latin typeface="Times" charset="0"/>
                <a:cs typeface="Times New Roman" pitchFamily="18" charset="0"/>
              </a:rPr>
              <a:t>o estamos sozinhos nessa busca. H</a:t>
            </a:r>
            <a:r>
              <a:rPr lang="pt-BR" sz="2800" u="none">
                <a:latin typeface="Times New Roman" pitchFamily="18" charset="0"/>
              </a:rPr>
              <a:t>á</a:t>
            </a:r>
            <a:r>
              <a:rPr lang="pt-BR" sz="2800" u="none">
                <a:latin typeface="Times" charset="0"/>
                <a:cs typeface="Times New Roman" pitchFamily="18" charset="0"/>
              </a:rPr>
              <a:t> uma grande ajuda </a:t>
            </a:r>
            <a:r>
              <a:rPr lang="pt-BR" sz="2800" u="none">
                <a:latin typeface="Times New Roman" pitchFamily="18" charset="0"/>
              </a:rPr>
              <a:t>à</a:t>
            </a:r>
            <a:r>
              <a:rPr lang="pt-BR" sz="2800" u="none">
                <a:latin typeface="Times" charset="0"/>
                <a:cs typeface="Times New Roman" pitchFamily="18" charset="0"/>
              </a:rPr>
              <a:t> nossa disposi</a:t>
            </a:r>
            <a:r>
              <a:rPr lang="pt-BR" sz="2800" u="none">
                <a:latin typeface="Times New Roman" pitchFamily="18" charset="0"/>
              </a:rPr>
              <a:t>çã</a:t>
            </a:r>
            <a:r>
              <a:rPr lang="pt-BR" sz="2800" u="none">
                <a:latin typeface="Times" charset="0"/>
                <a:cs typeface="Times New Roman" pitchFamily="18" charset="0"/>
              </a:rPr>
              <a:t>o.</a:t>
            </a:r>
          </a:p>
          <a:p>
            <a:pPr>
              <a:defRPr/>
            </a:pPr>
            <a:r>
              <a:rPr lang="pt-BR" sz="2800" u="none">
                <a:latin typeface="Times" charset="0"/>
                <a:cs typeface="Times New Roman" pitchFamily="18" charset="0"/>
              </a:rPr>
              <a:t>Deus por meio de Seu Santo Espírito irá nos ajudar a entender o que Ele tem a nos dizer. Todo o Céu está empenhado nessa grande obra: fazer com que o homem entenda a santa Palavra de Deus. Os santos anjos estão dispostos a ajudar aqueles que desejam conhecer mais sobre Deus através de Sua Palavra.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9">
            <a:extLst>
              <a:ext uri="{FF2B5EF4-FFF2-40B4-BE49-F238E27FC236}">
                <a16:creationId xmlns:a16="http://schemas.microsoft.com/office/drawing/2014/main" id="{DBD46ACC-C66D-4E0A-8FFF-6E2D6A9CD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6" name="Rectangle 20">
            <a:extLst>
              <a:ext uri="{FF2B5EF4-FFF2-40B4-BE49-F238E27FC236}">
                <a16:creationId xmlns:a16="http://schemas.microsoft.com/office/drawing/2014/main" id="{9D6E2AB7-8E0A-4823-93F7-BC3E874A8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09600"/>
            <a:ext cx="5257800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pt-BR" sz="2500" b="1" u="none">
                <a:solidFill>
                  <a:schemeClr val="bg1"/>
                </a:solidFill>
                <a:latin typeface="Times" charset="0"/>
                <a:cs typeface="Times New Roman" pitchFamily="18" charset="0"/>
              </a:rPr>
              <a:t>Tanto nossa felicidade como a de nossa fam</a:t>
            </a:r>
            <a:r>
              <a:rPr lang="pt-BR" sz="2500" b="1" u="none">
                <a:solidFill>
                  <a:schemeClr val="bg1"/>
                </a:solidFill>
                <a:latin typeface="Times New Roman" pitchFamily="18" charset="0"/>
              </a:rPr>
              <a:t>í</a:t>
            </a:r>
            <a:r>
              <a:rPr lang="pt-BR" sz="2500" b="1" u="none">
                <a:solidFill>
                  <a:schemeClr val="bg1"/>
                </a:solidFill>
                <a:latin typeface="Times" charset="0"/>
                <a:cs typeface="Times New Roman" pitchFamily="18" charset="0"/>
              </a:rPr>
              <a:t>lia dependem de nossas decis</a:t>
            </a:r>
            <a:r>
              <a:rPr lang="pt-BR" sz="2500" b="1" u="none">
                <a:solidFill>
                  <a:schemeClr val="bg1"/>
                </a:solidFill>
                <a:latin typeface="Times" charset="0"/>
              </a:rPr>
              <a:t>õ</a:t>
            </a:r>
            <a:r>
              <a:rPr lang="pt-BR" sz="2500" b="1" u="none">
                <a:solidFill>
                  <a:schemeClr val="bg1"/>
                </a:solidFill>
                <a:latin typeface="Times" charset="0"/>
                <a:cs typeface="Times New Roman" pitchFamily="18" charset="0"/>
              </a:rPr>
              <a:t>es. Precisamos ser guiados por Deus. </a:t>
            </a:r>
            <a:r>
              <a:rPr lang="pt-BR" sz="2500" b="1" u="none">
                <a:solidFill>
                  <a:schemeClr val="bg1"/>
                </a:solidFill>
                <a:latin typeface="Times New Roman" pitchFamily="18" charset="0"/>
              </a:rPr>
              <a:t>É</a:t>
            </a:r>
            <a:r>
              <a:rPr lang="pt-BR" sz="2500" b="1" u="none">
                <a:solidFill>
                  <a:schemeClr val="bg1"/>
                </a:solidFill>
                <a:latin typeface="Times" charset="0"/>
                <a:cs typeface="Times New Roman" pitchFamily="18" charset="0"/>
              </a:rPr>
              <a:t> hoje que devemos procurar adquirir uma experi</a:t>
            </a:r>
            <a:r>
              <a:rPr lang="pt-BR" sz="2500" b="1" u="none">
                <a:solidFill>
                  <a:schemeClr val="bg1"/>
                </a:solidFill>
                <a:latin typeface="Times" charset="0"/>
              </a:rPr>
              <a:t>ê</a:t>
            </a:r>
            <a:r>
              <a:rPr lang="pt-BR" sz="2500" b="1" u="none">
                <a:solidFill>
                  <a:schemeClr val="bg1"/>
                </a:solidFill>
                <a:latin typeface="Times" charset="0"/>
                <a:cs typeface="Times New Roman" pitchFamily="18" charset="0"/>
              </a:rPr>
              <a:t>ncia mais profunda e viva com Deus naquilo que Ele pede de n</a:t>
            </a:r>
            <a:r>
              <a:rPr lang="pt-BR" sz="2500" b="1" u="none">
                <a:solidFill>
                  <a:schemeClr val="bg1"/>
                </a:solidFill>
                <a:latin typeface="Times New Roman" pitchFamily="18" charset="0"/>
              </a:rPr>
              <a:t>ó</a:t>
            </a:r>
            <a:r>
              <a:rPr lang="pt-BR" sz="2500" b="1" u="none">
                <a:solidFill>
                  <a:schemeClr val="bg1"/>
                </a:solidFill>
                <a:latin typeface="Times" charset="0"/>
                <a:cs typeface="Times New Roman" pitchFamily="18" charset="0"/>
              </a:rPr>
              <a:t>s, sem perdermos mais tempo.</a:t>
            </a:r>
          </a:p>
          <a:p>
            <a:pPr algn="r">
              <a:spcBef>
                <a:spcPct val="50000"/>
              </a:spcBef>
              <a:defRPr/>
            </a:pPr>
            <a:r>
              <a:rPr lang="pt-BR" sz="2500" b="1" u="none">
                <a:solidFill>
                  <a:schemeClr val="bg1"/>
                </a:solidFill>
                <a:latin typeface="Times" charset="0"/>
                <a:cs typeface="Times New Roman" pitchFamily="18" charset="0"/>
              </a:rPr>
              <a:t>A Santa Bíblia é a nossa única segurança.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2">
            <a:extLst>
              <a:ext uri="{FF2B5EF4-FFF2-40B4-BE49-F238E27FC236}">
                <a16:creationId xmlns:a16="http://schemas.microsoft.com/office/drawing/2014/main" id="{12020D5B-AA06-4F91-96F2-044A9B247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Rectangle 9">
            <a:extLst>
              <a:ext uri="{FF2B5EF4-FFF2-40B4-BE49-F238E27FC236}">
                <a16:creationId xmlns:a16="http://schemas.microsoft.com/office/drawing/2014/main" id="{F838AFD5-352C-4528-B6CD-BE3A8EEC3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838200"/>
            <a:ext cx="853440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700" b="1" u="none">
                <a:latin typeface="Times" charset="0"/>
                <a:cs typeface="Times New Roman" pitchFamily="18" charset="0"/>
              </a:rPr>
              <a:t>Deus falou de maneira enf</a:t>
            </a:r>
            <a:r>
              <a:rPr lang="pt-BR" sz="2700" b="1" u="none">
                <a:latin typeface="Times New Roman" pitchFamily="18" charset="0"/>
              </a:rPr>
              <a:t>á</a:t>
            </a:r>
            <a:r>
              <a:rPr lang="pt-BR" sz="2700" b="1" u="none">
                <a:latin typeface="Times" charset="0"/>
                <a:cs typeface="Times New Roman" pitchFamily="18" charset="0"/>
              </a:rPr>
              <a:t>tica atrav</a:t>
            </a:r>
            <a:r>
              <a:rPr lang="pt-BR" sz="2700" b="1" u="none">
                <a:latin typeface="Times New Roman" pitchFamily="18" charset="0"/>
              </a:rPr>
              <a:t>é</a:t>
            </a:r>
            <a:r>
              <a:rPr lang="pt-BR" sz="2700" b="1" u="none">
                <a:latin typeface="Times" charset="0"/>
                <a:cs typeface="Times New Roman" pitchFamily="18" charset="0"/>
              </a:rPr>
              <a:t>s da morte de Seu Filho na cruz. Nesta semana, todo o mundo crist</a:t>
            </a:r>
            <a:r>
              <a:rPr lang="pt-BR" sz="2700" b="1" u="none">
                <a:latin typeface="Times" charset="0"/>
              </a:rPr>
              <a:t>ã</a:t>
            </a:r>
            <a:r>
              <a:rPr lang="pt-BR" sz="2700" b="1" u="none">
                <a:latin typeface="Times" charset="0"/>
                <a:cs typeface="Times New Roman" pitchFamily="18" charset="0"/>
              </a:rPr>
              <a:t>o comemora esse acontecimento. Entretanto, conhecemos n</a:t>
            </a:r>
            <a:r>
              <a:rPr lang="pt-BR" sz="2700" b="1" u="none">
                <a:latin typeface="Times New Roman" pitchFamily="18" charset="0"/>
              </a:rPr>
              <a:t>ó</a:t>
            </a:r>
            <a:r>
              <a:rPr lang="pt-BR" sz="2700" b="1" u="none">
                <a:latin typeface="Times" charset="0"/>
                <a:cs typeface="Times New Roman" pitchFamily="18" charset="0"/>
              </a:rPr>
              <a:t>s o significado profundo desse sacrif</a:t>
            </a:r>
            <a:r>
              <a:rPr lang="pt-BR" sz="2700" b="1" u="none">
                <a:latin typeface="Times New Roman" pitchFamily="18" charset="0"/>
              </a:rPr>
              <a:t>í</a:t>
            </a:r>
            <a:r>
              <a:rPr lang="pt-BR" sz="2700" b="1" u="none">
                <a:latin typeface="Times" charset="0"/>
                <a:cs typeface="Times New Roman" pitchFamily="18" charset="0"/>
              </a:rPr>
              <a:t>cio?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>
            <a:extLst>
              <a:ext uri="{FF2B5EF4-FFF2-40B4-BE49-F238E27FC236}">
                <a16:creationId xmlns:a16="http://schemas.microsoft.com/office/drawing/2014/main" id="{B12A7E0D-EC72-4484-B42F-EDFAA9D17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>
            <a:extLst>
              <a:ext uri="{FF2B5EF4-FFF2-40B4-BE49-F238E27FC236}">
                <a16:creationId xmlns:a16="http://schemas.microsoft.com/office/drawing/2014/main" id="{F24138CF-3694-455E-8E05-BE48B0E85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820738"/>
            <a:ext cx="8458200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800" b="1" u="none">
                <a:latin typeface="Times" charset="0"/>
                <a:cs typeface="Times New Roman" pitchFamily="18" charset="0"/>
              </a:rPr>
              <a:t>Quantos gostariam de conhecer, por si mesmos, o que a Santa Bíblia nos diz a respeito de Deus? Neste mundo inseguro em que vivemos quantos desejam experimentar a certeza da segurança que somente Deus pode nos conceder?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78E16104-43F4-46AB-B6CA-AD224D81B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OSSA ÚNICA SEGURANÇA.mp4">
            <a:hlinkClick r:id="" action="ppaction://media"/>
            <a:extLst>
              <a:ext uri="{FF2B5EF4-FFF2-40B4-BE49-F238E27FC236}">
                <a16:creationId xmlns:a16="http://schemas.microsoft.com/office/drawing/2014/main" id="{E3531AB5-69DB-496E-9FF4-BF385BA8D81A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7">
            <a:extLst>
              <a:ext uri="{FF2B5EF4-FFF2-40B4-BE49-F238E27FC236}">
                <a16:creationId xmlns:a16="http://schemas.microsoft.com/office/drawing/2014/main" id="{E189CC7D-B255-4481-8DCC-F65297A04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Rectangle 15">
            <a:extLst>
              <a:ext uri="{FF2B5EF4-FFF2-40B4-BE49-F238E27FC236}">
                <a16:creationId xmlns:a16="http://schemas.microsoft.com/office/drawing/2014/main" id="{1CA90BA4-0373-4DA3-8D4E-EC591E5E3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85800"/>
            <a:ext cx="25955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b="1" u="none">
                <a:latin typeface="Myriad Pro Light" charset="0"/>
              </a:rPr>
              <a:t>INTRODUÇ</a:t>
            </a:r>
            <a:r>
              <a:rPr lang="pt-BR" altLang="ja-JP" sz="2800" b="1" u="none">
                <a:latin typeface="Myriad Pro Light" charset="0"/>
              </a:rPr>
              <a:t>Ã</a:t>
            </a:r>
            <a:r>
              <a:rPr lang="en-US" sz="2800" b="1" u="none">
                <a:latin typeface="Myriad Pro Light" charset="0"/>
              </a:rPr>
              <a:t>O</a:t>
            </a:r>
            <a:endParaRPr lang="pt-BR" sz="2800" b="1" u="none">
              <a:latin typeface="Myriad Pro Light" charset="0"/>
            </a:endParaRPr>
          </a:p>
        </p:txBody>
      </p:sp>
      <p:sp>
        <p:nvSpPr>
          <p:cNvPr id="4112" name="Rectangle 16">
            <a:extLst>
              <a:ext uri="{FF2B5EF4-FFF2-40B4-BE49-F238E27FC236}">
                <a16:creationId xmlns:a16="http://schemas.microsoft.com/office/drawing/2014/main" id="{D2045431-E968-4B22-B868-DFD442F15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800600"/>
            <a:ext cx="70104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b="1" u="none">
                <a:latin typeface="Times" charset="0"/>
                <a:cs typeface="Times New Roman" pitchFamily="18" charset="0"/>
              </a:rPr>
              <a:t>Quando o assassinato faz parte da agenda do dia nos noticiários; quando um tsunami arrasa uma cidade em quinze minutos ou um terremoto leva milhares à morte, você se sente confundido? O presente e o futuro lhe parecem incertos?</a:t>
            </a:r>
            <a:r>
              <a:rPr lang="pt-BR" b="1" u="none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>
            <a:extLst>
              <a:ext uri="{FF2B5EF4-FFF2-40B4-BE49-F238E27FC236}">
                <a16:creationId xmlns:a16="http://schemas.microsoft.com/office/drawing/2014/main" id="{7CDA0149-0354-490B-BA11-D8958E3E2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Rectangle 8">
            <a:extLst>
              <a:ext uri="{FF2B5EF4-FFF2-40B4-BE49-F238E27FC236}">
                <a16:creationId xmlns:a16="http://schemas.microsoft.com/office/drawing/2014/main" id="{7C57BC62-F435-49B6-91EE-63A4B9561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114800"/>
            <a:ext cx="84582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b="1" u="none">
                <a:solidFill>
                  <a:schemeClr val="bg1"/>
                </a:solidFill>
                <a:latin typeface="Times" charset="0"/>
                <a:cs typeface="Times New Roman" pitchFamily="18" charset="0"/>
              </a:rPr>
              <a:t>Cristo veio para morrer por n</a:t>
            </a:r>
            <a:r>
              <a:rPr lang="pt-BR" b="1" u="none">
                <a:solidFill>
                  <a:schemeClr val="bg1"/>
                </a:solidFill>
                <a:latin typeface="Times New Roman" pitchFamily="18" charset="0"/>
              </a:rPr>
              <a:t>ó</a:t>
            </a:r>
            <a:r>
              <a:rPr lang="pt-BR" b="1" u="none">
                <a:solidFill>
                  <a:schemeClr val="bg1"/>
                </a:solidFill>
                <a:latin typeface="Times" charset="0"/>
                <a:cs typeface="Times New Roman" pitchFamily="18" charset="0"/>
              </a:rPr>
              <a:t>s e Sua morte, paradoxalmente, foi uma mensagem viva de amor. Sua vida e morte s</a:t>
            </a:r>
            <a:r>
              <a:rPr lang="pt-BR" b="1" u="none">
                <a:solidFill>
                  <a:schemeClr val="bg1"/>
                </a:solidFill>
                <a:latin typeface="Times" charset="0"/>
              </a:rPr>
              <a:t>ã</a:t>
            </a:r>
            <a:r>
              <a:rPr lang="pt-BR" b="1" u="none">
                <a:solidFill>
                  <a:schemeClr val="bg1"/>
                </a:solidFill>
                <a:latin typeface="Times" charset="0"/>
                <a:cs typeface="Times New Roman" pitchFamily="18" charset="0"/>
              </a:rPr>
              <a:t>o para n</a:t>
            </a:r>
            <a:r>
              <a:rPr lang="pt-BR" b="1" u="none">
                <a:solidFill>
                  <a:schemeClr val="bg1"/>
                </a:solidFill>
                <a:latin typeface="Times New Roman" pitchFamily="18" charset="0"/>
              </a:rPr>
              <a:t>ó</a:t>
            </a:r>
            <a:r>
              <a:rPr lang="pt-BR" b="1" u="none">
                <a:solidFill>
                  <a:schemeClr val="bg1"/>
                </a:solidFill>
                <a:latin typeface="Times" charset="0"/>
                <a:cs typeface="Times New Roman" pitchFamily="18" charset="0"/>
              </a:rPr>
              <a:t>s a seguran</a:t>
            </a:r>
            <a:r>
              <a:rPr lang="pt-BR" b="1" u="none">
                <a:solidFill>
                  <a:schemeClr val="bg1"/>
                </a:solidFill>
                <a:latin typeface="Times New Roman" pitchFamily="18" charset="0"/>
              </a:rPr>
              <a:t>ç</a:t>
            </a:r>
            <a:r>
              <a:rPr lang="pt-BR" b="1" u="none">
                <a:solidFill>
                  <a:schemeClr val="bg1"/>
                </a:solidFill>
                <a:latin typeface="Times" charset="0"/>
                <a:cs typeface="Times New Roman" pitchFamily="18" charset="0"/>
              </a:rPr>
              <a:t>a de que Sua Palavra </a:t>
            </a:r>
            <a:r>
              <a:rPr lang="pt-BR" b="1" u="none">
                <a:solidFill>
                  <a:schemeClr val="bg1"/>
                </a:solidFill>
                <a:latin typeface="Times New Roman" pitchFamily="18" charset="0"/>
              </a:rPr>
              <a:t>é</a:t>
            </a:r>
            <a:r>
              <a:rPr lang="pt-BR" b="1" u="none">
                <a:solidFill>
                  <a:schemeClr val="bg1"/>
                </a:solidFill>
                <a:latin typeface="Times" charset="0"/>
                <a:cs typeface="Times New Roman" pitchFamily="18" charset="0"/>
              </a:rPr>
              <a:t> um guia inequ</a:t>
            </a:r>
            <a:r>
              <a:rPr lang="pt-BR" b="1" u="none">
                <a:solidFill>
                  <a:schemeClr val="bg1"/>
                </a:solidFill>
                <a:latin typeface="Times New Roman" pitchFamily="18" charset="0"/>
              </a:rPr>
              <a:t>í</a:t>
            </a:r>
            <a:r>
              <a:rPr lang="pt-BR" b="1" u="none">
                <a:solidFill>
                  <a:schemeClr val="bg1"/>
                </a:solidFill>
                <a:latin typeface="Times" charset="0"/>
                <a:cs typeface="Times New Roman" pitchFamily="18" charset="0"/>
              </a:rPr>
              <a:t>voco para a nossa vida. Veio para ser a mensagem encarnada </a:t>
            </a:r>
            <a:r>
              <a:rPr lang="ja-JP" altLang="pt-BR" b="1" u="none">
                <a:solidFill>
                  <a:schemeClr val="bg1"/>
                </a:solidFill>
                <a:latin typeface="Times New Roman" pitchFamily="18" charset="0"/>
              </a:rPr>
              <a:t>“</a:t>
            </a:r>
            <a:r>
              <a:rPr lang="pt-BR" altLang="ja-JP" b="1" u="none">
                <a:solidFill>
                  <a:schemeClr val="bg1"/>
                </a:solidFill>
                <a:latin typeface="Times" charset="0"/>
                <a:cs typeface="Times New Roman" pitchFamily="18" charset="0"/>
              </a:rPr>
              <a:t>nossa </a:t>
            </a:r>
            <a:r>
              <a:rPr lang="pt-BR" altLang="ja-JP" b="1" u="none">
                <a:solidFill>
                  <a:schemeClr val="bg1"/>
                </a:solidFill>
                <a:latin typeface="Times New Roman" pitchFamily="18" charset="0"/>
              </a:rPr>
              <a:t>ú</a:t>
            </a:r>
            <a:r>
              <a:rPr lang="pt-BR" altLang="ja-JP" b="1" u="none">
                <a:solidFill>
                  <a:schemeClr val="bg1"/>
                </a:solidFill>
                <a:latin typeface="Times" charset="0"/>
                <a:cs typeface="Times New Roman" pitchFamily="18" charset="0"/>
              </a:rPr>
              <a:t>nica seguran</a:t>
            </a:r>
            <a:r>
              <a:rPr lang="pt-BR" altLang="ja-JP" b="1" u="none">
                <a:solidFill>
                  <a:schemeClr val="bg1"/>
                </a:solidFill>
                <a:latin typeface="Times New Roman" pitchFamily="18" charset="0"/>
              </a:rPr>
              <a:t>ç</a:t>
            </a:r>
            <a:r>
              <a:rPr lang="pt-BR" altLang="ja-JP" b="1" u="none">
                <a:solidFill>
                  <a:schemeClr val="bg1"/>
                </a:solidFill>
                <a:latin typeface="Times" charset="0"/>
                <a:cs typeface="Times New Roman" pitchFamily="18" charset="0"/>
              </a:rPr>
              <a:t>a</a:t>
            </a:r>
            <a:r>
              <a:rPr lang="ja-JP" altLang="pt-BR" b="1" u="none">
                <a:solidFill>
                  <a:schemeClr val="bg1"/>
                </a:solidFill>
                <a:latin typeface="Times New Roman" pitchFamily="18" charset="0"/>
              </a:rPr>
              <a:t>”</a:t>
            </a:r>
            <a:r>
              <a:rPr lang="pt-BR" altLang="ja-JP" b="1" u="none">
                <a:solidFill>
                  <a:schemeClr val="bg1"/>
                </a:solidFill>
                <a:latin typeface="Times" charset="0"/>
                <a:cs typeface="Times New Roman" pitchFamily="18" charset="0"/>
              </a:rPr>
              <a:t>.</a:t>
            </a:r>
            <a:endParaRPr lang="pt-BR" altLang="ja-JP" b="1" u="none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t-BR" b="1" u="none">
                <a:solidFill>
                  <a:schemeClr val="bg1"/>
                </a:solidFill>
                <a:latin typeface="Times" charset="0"/>
                <a:cs typeface="Times New Roman" pitchFamily="18" charset="0"/>
              </a:rPr>
              <a:t>De que maneira a Bíblia nos oferece essa certeza?</a:t>
            </a:r>
            <a:r>
              <a:rPr lang="pt-BR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>
            <a:extLst>
              <a:ext uri="{FF2B5EF4-FFF2-40B4-BE49-F238E27FC236}">
                <a16:creationId xmlns:a16="http://schemas.microsoft.com/office/drawing/2014/main" id="{87590ABA-3030-4697-BB09-FB12D3608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3" name="Rectangle 13">
            <a:extLst>
              <a:ext uri="{FF2B5EF4-FFF2-40B4-BE49-F238E27FC236}">
                <a16:creationId xmlns:a16="http://schemas.microsoft.com/office/drawing/2014/main" id="{1058B50C-E57C-4769-905A-AAC3C06CF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838200"/>
            <a:ext cx="5257800" cy="521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sz="2800" b="1" u="none">
                <a:latin typeface="Times" charset="0"/>
                <a:cs typeface="Times New Roman" pitchFamily="18" charset="0"/>
              </a:rPr>
              <a:t>I </a:t>
            </a:r>
            <a:r>
              <a:rPr lang="pt-BR" sz="2800" b="1" u="none">
                <a:latin typeface="Times New Roman" pitchFamily="18" charset="0"/>
              </a:rPr>
              <a:t>–</a:t>
            </a:r>
            <a:r>
              <a:rPr lang="pt-BR" sz="2800" b="1" u="none">
                <a:latin typeface="Times" charset="0"/>
                <a:cs typeface="Times New Roman" pitchFamily="18" charset="0"/>
              </a:rPr>
              <a:t> Seguran</a:t>
            </a:r>
            <a:r>
              <a:rPr lang="pt-BR" sz="2800" b="1" u="none">
                <a:latin typeface="Times New Roman" pitchFamily="18" charset="0"/>
              </a:rPr>
              <a:t>ç</a:t>
            </a:r>
            <a:r>
              <a:rPr lang="pt-BR" sz="2800" b="1" u="none">
                <a:latin typeface="Times" charset="0"/>
                <a:cs typeface="Times New Roman" pitchFamily="18" charset="0"/>
              </a:rPr>
              <a:t>a nas convic</a:t>
            </a:r>
            <a:r>
              <a:rPr lang="pt-BR" sz="2800" b="1" u="none">
                <a:latin typeface="Times New Roman" pitchFamily="18" charset="0"/>
              </a:rPr>
              <a:t>çõ</a:t>
            </a:r>
            <a:r>
              <a:rPr lang="pt-BR" sz="2800" b="1" u="none">
                <a:latin typeface="Times" charset="0"/>
                <a:cs typeface="Times New Roman" pitchFamily="18" charset="0"/>
              </a:rPr>
              <a:t>es alheias</a:t>
            </a:r>
            <a:endParaRPr lang="pt-BR" sz="2800" u="none">
              <a:latin typeface="Times" charset="0"/>
              <a:cs typeface="Times New Roman" pitchFamily="18" charset="0"/>
            </a:endParaRPr>
          </a:p>
          <a:p>
            <a:pPr>
              <a:defRPr/>
            </a:pPr>
            <a:r>
              <a:rPr lang="pt-BR" sz="2800" u="none">
                <a:latin typeface="Times" charset="0"/>
                <a:cs typeface="Times New Roman" pitchFamily="18" charset="0"/>
              </a:rPr>
              <a:t>A Palavra de Deus nos traz seguran</a:t>
            </a:r>
            <a:r>
              <a:rPr lang="pt-BR" sz="2800" u="none">
                <a:latin typeface="Times New Roman" pitchFamily="18" charset="0"/>
              </a:rPr>
              <a:t>ç</a:t>
            </a:r>
            <a:r>
              <a:rPr lang="pt-BR" sz="2800" u="none">
                <a:latin typeface="Times" charset="0"/>
                <a:cs typeface="Times New Roman" pitchFamily="18" charset="0"/>
              </a:rPr>
              <a:t>a em meio a uma sociedade guiada por convic</a:t>
            </a:r>
            <a:r>
              <a:rPr lang="pt-BR" sz="2800" u="none">
                <a:latin typeface="Times New Roman" pitchFamily="18" charset="0"/>
              </a:rPr>
              <a:t>çõ</a:t>
            </a:r>
            <a:r>
              <a:rPr lang="pt-BR" sz="2800" u="none">
                <a:latin typeface="Times" charset="0"/>
                <a:cs typeface="Times New Roman" pitchFamily="18" charset="0"/>
              </a:rPr>
              <a:t>es alheias.</a:t>
            </a:r>
          </a:p>
          <a:p>
            <a:pPr>
              <a:defRPr/>
            </a:pPr>
            <a:r>
              <a:rPr lang="pt-BR" sz="2800" u="none">
                <a:latin typeface="Times" charset="0"/>
                <a:cs typeface="Times New Roman" pitchFamily="18" charset="0"/>
              </a:rPr>
              <a:t>Uma das maiores necessidades do ser humano </a:t>
            </a:r>
            <a:r>
              <a:rPr lang="pt-BR" sz="2800" u="none">
                <a:latin typeface="Times New Roman" pitchFamily="18" charset="0"/>
              </a:rPr>
              <a:t>é</a:t>
            </a:r>
            <a:r>
              <a:rPr lang="pt-BR" sz="2800" u="none">
                <a:latin typeface="Times" charset="0"/>
                <a:cs typeface="Times New Roman" pitchFamily="18" charset="0"/>
              </a:rPr>
              <a:t> sentir-se seguro.</a:t>
            </a:r>
          </a:p>
          <a:p>
            <a:pPr>
              <a:defRPr/>
            </a:pPr>
            <a:r>
              <a:rPr lang="pt-BR" sz="2800" u="none">
                <a:latin typeface="Times" charset="0"/>
                <a:cs typeface="Times New Roman" pitchFamily="18" charset="0"/>
              </a:rPr>
              <a:t>Sentir-se seguro abrange muitos aspectos da vida: a família, o âmbito social, econômico, e também o aspecto religioso.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E1EC65B5-1314-40BA-83DD-CEF61C7BC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9952153D-0910-4275-9D43-8B83B7123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5486400" cy="564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sz="2800" u="none">
                <a:latin typeface="Times" charset="0"/>
                <a:cs typeface="Times New Roman" pitchFamily="18" charset="0"/>
              </a:rPr>
              <a:t>Ao longo da História, o ser humano tem lutado por seus ideais, levando-o assim à convicção de que pode se sentir seguro, mas, no que diz respeito à sua vida espiritual, ele tem deixado que a autoridade de outro passe a reger a sua consciência, o que na verdade tem sido uma terrível maldição através dos séculos. Daí o fato de existirem tantas crenças e, no pior dos casos, as pessoas se tornam céticas quando se fala a respeito de Deus.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>
            <a:extLst>
              <a:ext uri="{FF2B5EF4-FFF2-40B4-BE49-F238E27FC236}">
                <a16:creationId xmlns:a16="http://schemas.microsoft.com/office/drawing/2014/main" id="{91D54A9E-F444-482C-8382-7CE9FCEEC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Rectangle 9">
            <a:extLst>
              <a:ext uri="{FF2B5EF4-FFF2-40B4-BE49-F238E27FC236}">
                <a16:creationId xmlns:a16="http://schemas.microsoft.com/office/drawing/2014/main" id="{EF89461E-684F-4EB6-9C16-EF984A902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127500"/>
            <a:ext cx="76962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600" b="1" u="none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cs typeface="Times New Roman" pitchFamily="18" charset="0"/>
              </a:rPr>
              <a:t>Cristo fez uma advert</a:t>
            </a:r>
            <a:r>
              <a:rPr lang="pt-BR" sz="3600" b="1" u="none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</a:rPr>
              <a:t>ê</a:t>
            </a:r>
            <a:r>
              <a:rPr lang="pt-BR" sz="3600" b="1" u="none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cs typeface="Times New Roman" pitchFamily="18" charset="0"/>
              </a:rPr>
              <a:t>ncia quanto a seguir qualquer l</a:t>
            </a:r>
            <a:r>
              <a:rPr lang="pt-BR" sz="3600" b="1" u="none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í</a:t>
            </a:r>
            <a:r>
              <a:rPr lang="pt-BR" sz="3600" b="1" u="none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cs typeface="Times New Roman" pitchFamily="18" charset="0"/>
              </a:rPr>
              <a:t>der, pois o ser humano est</a:t>
            </a:r>
            <a:r>
              <a:rPr lang="pt-BR" sz="3600" b="1" u="none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á</a:t>
            </a:r>
            <a:r>
              <a:rPr lang="pt-BR" sz="3600" b="1" u="none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cs typeface="Times New Roman" pitchFamily="18" charset="0"/>
              </a:rPr>
              <a:t> propenso a errar.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>
            <a:extLst>
              <a:ext uri="{FF2B5EF4-FFF2-40B4-BE49-F238E27FC236}">
                <a16:creationId xmlns:a16="http://schemas.microsoft.com/office/drawing/2014/main" id="{52A1F18E-ACEB-4BBA-82D5-6D17222D9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55DF8F4C-1FEB-43BC-9616-8595BA436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173538"/>
            <a:ext cx="8382000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800" b="1" u="none">
                <a:solidFill>
                  <a:schemeClr val="bg1"/>
                </a:solidFill>
                <a:latin typeface="Times" charset="0"/>
                <a:cs typeface="Times New Roman" pitchFamily="18" charset="0"/>
              </a:rPr>
              <a:t>Pensemos por um momento: Se empenhamos todos os nossos meios e nossos esforços para alcançar total segurança em cada aspecto de nossa vida, deixaremos que nossa segurança espiritual dependa das convicções dos outros?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3">
            <a:extLst>
              <a:ext uri="{FF2B5EF4-FFF2-40B4-BE49-F238E27FC236}">
                <a16:creationId xmlns:a16="http://schemas.microsoft.com/office/drawing/2014/main" id="{EEDE16A0-1710-4880-BC91-A5A2B4A3A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6" name="Rectangle 12">
            <a:extLst>
              <a:ext uri="{FF2B5EF4-FFF2-40B4-BE49-F238E27FC236}">
                <a16:creationId xmlns:a16="http://schemas.microsoft.com/office/drawing/2014/main" id="{753F0881-9FA5-4B80-914C-7271D3CD9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806825"/>
            <a:ext cx="8382000" cy="24415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2800" b="1" u="none">
                <a:latin typeface="Times" charset="0"/>
                <a:cs typeface="Times New Roman" pitchFamily="18" charset="0"/>
              </a:rPr>
              <a:t>II </a:t>
            </a:r>
            <a:r>
              <a:rPr lang="pt-BR" sz="2800" b="1" u="none">
                <a:latin typeface="Times New Roman" pitchFamily="18" charset="0"/>
              </a:rPr>
              <a:t>–</a:t>
            </a:r>
            <a:r>
              <a:rPr lang="pt-BR" sz="2800" b="1" u="none">
                <a:latin typeface="Times" charset="0"/>
                <a:cs typeface="Times New Roman" pitchFamily="18" charset="0"/>
              </a:rPr>
              <a:t> Seguran</a:t>
            </a:r>
            <a:r>
              <a:rPr lang="pt-BR" sz="2800" b="1" u="none">
                <a:latin typeface="Times New Roman" pitchFamily="18" charset="0"/>
              </a:rPr>
              <a:t>ç</a:t>
            </a:r>
            <a:r>
              <a:rPr lang="pt-BR" sz="2800" b="1" u="none">
                <a:latin typeface="Times" charset="0"/>
                <a:cs typeface="Times New Roman" pitchFamily="18" charset="0"/>
              </a:rPr>
              <a:t>a em um mundo inseguro</a:t>
            </a:r>
          </a:p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2800" b="1" u="none">
                <a:latin typeface="Times" charset="0"/>
                <a:cs typeface="Times New Roman" pitchFamily="18" charset="0"/>
              </a:rPr>
              <a:t>Em segundo lugar, como encontrar a seguran</a:t>
            </a:r>
            <a:r>
              <a:rPr lang="pt-BR" sz="2800" b="1" u="none">
                <a:latin typeface="Times New Roman" pitchFamily="18" charset="0"/>
              </a:rPr>
              <a:t>ç</a:t>
            </a:r>
            <a:r>
              <a:rPr lang="pt-BR" sz="2800" b="1" u="none">
                <a:latin typeface="Times" charset="0"/>
                <a:cs typeface="Times New Roman" pitchFamily="18" charset="0"/>
              </a:rPr>
              <a:t>a em um mundo t</a:t>
            </a:r>
            <a:r>
              <a:rPr lang="pt-BR" sz="2800" b="1" u="none">
                <a:latin typeface="Times" charset="0"/>
              </a:rPr>
              <a:t>ã</a:t>
            </a:r>
            <a:r>
              <a:rPr lang="pt-BR" sz="2800" b="1" u="none">
                <a:latin typeface="Times" charset="0"/>
                <a:cs typeface="Times New Roman" pitchFamily="18" charset="0"/>
              </a:rPr>
              <a:t>o incerto.</a:t>
            </a:r>
          </a:p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2800" b="1" u="none">
                <a:latin typeface="Times" charset="0"/>
                <a:cs typeface="Times New Roman" pitchFamily="18" charset="0"/>
              </a:rPr>
              <a:t>Já se perguntaram se sua atitude diante da </a:t>
            </a:r>
            <a:br>
              <a:rPr lang="pt-BR" sz="2800" b="1" u="none">
                <a:latin typeface="Times" charset="0"/>
                <a:cs typeface="Times New Roman" pitchFamily="18" charset="0"/>
              </a:rPr>
            </a:br>
            <a:r>
              <a:rPr lang="pt-BR" sz="2800" b="1" u="none">
                <a:latin typeface="Times" charset="0"/>
                <a:cs typeface="Times New Roman" pitchFamily="18" charset="0"/>
              </a:rPr>
              <a:t>vida está certa ou errada?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000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000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111111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725</Words>
  <Application>Microsoft Office PowerPoint</Application>
  <PresentationFormat>Apresentação na tela (4:3)</PresentationFormat>
  <Paragraphs>29</Paragraphs>
  <Slides>17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4" baseType="lpstr">
      <vt:lpstr>Arial</vt:lpstr>
      <vt:lpstr>MS PGothic</vt:lpstr>
      <vt:lpstr>Calibri</vt:lpstr>
      <vt:lpstr>Myriad Pro Light</vt:lpstr>
      <vt:lpstr>Times</vt:lpstr>
      <vt:lpstr>Times New Roman</vt:lpstr>
      <vt:lpstr>Blank Presentation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獫票楧栮捯洀鉭曮㞱Û뜰⠲쎔딁烊皭〼፥ᙼ䕸忤઱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SM-8531-SM8539</dc:title>
  <dc:subject>SM-A GRANDE ESPERANCA</dc:subject>
  <dc:creator>Pr. MARCELO AUGUSTO DE CARVALHO</dc:creator>
  <cp:keywords>www.4tons.com</cp:keywords>
  <dc:description>COMÉRCIO PROIBIDO. USO PESSOAL</dc:description>
  <cp:lastModifiedBy>Pr. Marcelo Carvalho</cp:lastModifiedBy>
  <cp:revision>17</cp:revision>
  <dcterms:created xsi:type="dcterms:W3CDTF">2011-11-07T15:35:22Z</dcterms:created>
  <dcterms:modified xsi:type="dcterms:W3CDTF">2019-11-26T14:41:05Z</dcterms:modified>
  <cp:category>SM-SEMANA SANTA 2012</cp:category>
</cp:coreProperties>
</file>