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9" r:id="rId3"/>
    <p:sldId id="257" r:id="rId4"/>
    <p:sldId id="264" r:id="rId5"/>
    <p:sldId id="258" r:id="rId6"/>
    <p:sldId id="265" r:id="rId7"/>
    <p:sldId id="274" r:id="rId8"/>
    <p:sldId id="259" r:id="rId9"/>
    <p:sldId id="275" r:id="rId10"/>
    <p:sldId id="260" r:id="rId11"/>
    <p:sldId id="266" r:id="rId12"/>
    <p:sldId id="261" r:id="rId13"/>
    <p:sldId id="267" r:id="rId14"/>
    <p:sldId id="262" r:id="rId15"/>
    <p:sldId id="268" r:id="rId16"/>
    <p:sldId id="287" r:id="rId17"/>
    <p:sldId id="263" r:id="rId18"/>
    <p:sldId id="269" r:id="rId19"/>
    <p:sldId id="272" r:id="rId20"/>
    <p:sldId id="273" r:id="rId21"/>
    <p:sldId id="27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</p:sldIdLst>
  <p:sldSz cx="9144000" cy="6858000" type="screen4x3"/>
  <p:notesSz cx="6858000" cy="9144000"/>
  <p:defaultTextStyle>
    <a:defPPr>
      <a:defRPr lang="pt-BR"/>
    </a:defPPr>
    <a:lvl1pPr algn="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11" autoAdjust="0"/>
  </p:normalViewPr>
  <p:slideViewPr>
    <p:cSldViewPr>
      <p:cViewPr varScale="1">
        <p:scale>
          <a:sx n="57" d="100"/>
          <a:sy n="57" d="100"/>
        </p:scale>
        <p:origin x="1540" y="5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13" Type="http://schemas.openxmlformats.org/officeDocument/2006/relationships/slide" Target="slides/slide21.xml"/><Relationship Id="rId3" Type="http://schemas.openxmlformats.org/officeDocument/2006/relationships/slide" Target="slides/slide8.xml"/><Relationship Id="rId7" Type="http://schemas.openxmlformats.org/officeDocument/2006/relationships/slide" Target="slides/slide13.xml"/><Relationship Id="rId12" Type="http://schemas.openxmlformats.org/officeDocument/2006/relationships/slide" Target="slides/slide19.xml"/><Relationship Id="rId2" Type="http://schemas.openxmlformats.org/officeDocument/2006/relationships/slide" Target="slides/slide6.xml"/><Relationship Id="rId1" Type="http://schemas.openxmlformats.org/officeDocument/2006/relationships/slide" Target="slides/slide4.xml"/><Relationship Id="rId6" Type="http://schemas.openxmlformats.org/officeDocument/2006/relationships/slide" Target="slides/slide12.xml"/><Relationship Id="rId11" Type="http://schemas.openxmlformats.org/officeDocument/2006/relationships/slide" Target="slides/slide18.xml"/><Relationship Id="rId5" Type="http://schemas.openxmlformats.org/officeDocument/2006/relationships/slide" Target="slides/slide11.xml"/><Relationship Id="rId10" Type="http://schemas.openxmlformats.org/officeDocument/2006/relationships/slide" Target="slides/slide17.xml"/><Relationship Id="rId4" Type="http://schemas.openxmlformats.org/officeDocument/2006/relationships/slide" Target="slides/slide10.xml"/><Relationship Id="rId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4279310-7AD3-4F41-83AD-F29F29C9FF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87E6CC-AAF8-4131-A97F-F47617E1D50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8C6A974-D234-4797-9664-5AEEC7805A8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E9840E29-680C-4FA5-8552-CEE4CDA687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75AF1DD2-5F3B-4FF5-8773-8617679C1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62D8E3-E22F-43EA-ABF0-614F970DEC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7BD502-AFA7-4D18-A206-8D9C09438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E444DEB-AFD8-42BB-BBB1-9F4160BC247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>
            <a:extLst>
              <a:ext uri="{FF2B5EF4-FFF2-40B4-BE49-F238E27FC236}">
                <a16:creationId xmlns:a16="http://schemas.microsoft.com/office/drawing/2014/main" id="{DEEF203E-0101-41FE-BC04-4D8BB23A4C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>
            <a:extLst>
              <a:ext uri="{FF2B5EF4-FFF2-40B4-BE49-F238E27FC236}">
                <a16:creationId xmlns:a16="http://schemas.microsoft.com/office/drawing/2014/main" id="{5157AEA6-449E-4BE0-8D1F-83BED24E83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</p:txBody>
      </p:sp>
      <p:sp>
        <p:nvSpPr>
          <p:cNvPr id="36868" name="Espaço Reservado para Número de Slide 3">
            <a:extLst>
              <a:ext uri="{FF2B5EF4-FFF2-40B4-BE49-F238E27FC236}">
                <a16:creationId xmlns:a16="http://schemas.microsoft.com/office/drawing/2014/main" id="{07E24503-A509-44FA-B6B6-5C2FDF41F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ED89B6A-2761-4435-91B9-157627F91948}" type="slidenum">
              <a:rPr lang="pt-BR" altLang="pt-BR" sz="1200"/>
              <a:pPr/>
              <a:t>1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A2CDB-5CE2-43CA-81AF-E6C99F5FBD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966586-0411-4F0D-A2DA-7F559FE4F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968B3A-ABA6-46FA-BFA9-02EA15156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ADDB2-75AA-4A58-9759-2C84212FCE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897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0090D0-246E-4602-A05C-98C2503985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CDD562-BBE7-4A00-88D9-C27FFE66B1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F4AFC4-92A4-4597-AB46-51F08A59A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08A0D-48F5-4B74-A689-2CB51ED93E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515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CEDE46-C4DE-47A6-9DA6-D8063F9B1E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BED0F-D5F2-48FF-A0D2-90B160336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1E3444-3F00-48C4-9C5B-E74E7DB20D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A35FF-36EC-4845-9908-7AF6FABEEB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429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376C5D-F525-4AD7-9374-0209F6FB7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BC7E19-C1FF-4889-9983-1D493319E0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941442-37CD-473C-A6B5-9174E5F1D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BA45A-6CE9-4E19-AF58-9AB250BF8F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025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E251BD-EDE2-402B-ABEF-07048A0B1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77E370-C8B2-4295-887A-6A0830D30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349F0C-BE06-4B87-A82B-C83598802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E92DC-A2CA-4612-A7E1-6188F6C36C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035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5ADB8-8A3D-4086-A2C6-058247990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688DDB-62EB-4F84-A36C-99EE823FEA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EE4BC-7401-4161-A366-3251544F4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2A034-E4AE-467D-B079-3AE6F2241DF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510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110904-33E4-422C-BF61-201EB120A5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E5B939-A207-47A5-9885-DC27E5AD9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E323B3-56AB-4D3C-AEE3-D50B1024C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7477F-4F0D-470B-A80D-0FC5504802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896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FCB9F0-F686-42CC-8F08-6B2D9912E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A9FF0C-F6D2-41B5-AAD5-8E4FF7B88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7755FC-CA39-44EF-B294-122B69E36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B0977-2252-4B57-89D8-689D8B966F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950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172373-E014-4D14-9CC6-182F94182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CCC505-4A69-41EF-B0F3-16DE6C96B4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75F62A-DD58-4212-869D-4E951BE62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DD4A1-D9A5-439D-A751-757BD1B4FA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389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4EA32-EB9D-4F70-8C3F-3A8D2C7798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EAF22-D3F3-4099-8392-1505F7CFB6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4B8435-C1A6-4851-AE29-171C9CC11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F82C4-546F-4C7F-BD54-77BB48D831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737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D1CDE-E5F5-4FB2-9B55-45A1429503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93C60-8EE9-4A85-8ACF-61BB5BAEC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5163A-6042-4382-9169-2C073684C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71C9D-3DC1-40CE-B7C3-138E8B8866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867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41F135-D443-4BE1-BF36-52D34092C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638097-3A65-49BE-862B-FB589B3E0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1D61C5-627F-41A0-B471-A54BE11078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7483D7-4E17-4EE7-98C4-92F71364DD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BC102B-10BE-41BC-8A87-0EEB6578BA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fld id="{AC62083F-33AC-4781-A274-E2423998BAD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\Volumes\SEMANA%20SANTA%202012\PPT%20Semana%20Santa\PP%20Semana%20Santa\EM%20DEFESA%20DA%20VERDADE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4C42BB16-C50D-483E-BA1C-A6B217E8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>
            <a:extLst>
              <a:ext uri="{FF2B5EF4-FFF2-40B4-BE49-F238E27FC236}">
                <a16:creationId xmlns:a16="http://schemas.microsoft.com/office/drawing/2014/main" id="{859D3167-6292-4396-909B-83C63A8E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9">
            <a:extLst>
              <a:ext uri="{FF2B5EF4-FFF2-40B4-BE49-F238E27FC236}">
                <a16:creationId xmlns:a16="http://schemas.microsoft.com/office/drawing/2014/main" id="{CEDAB2CB-593D-4CB9-83C1-F38D8B937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861060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400" b="1" u="none">
                <a:latin typeface="Times New Roman" pitchFamily="18" charset="0"/>
                <a:cs typeface="Times New Roman" pitchFamily="18" charset="0"/>
              </a:rPr>
              <a:t>Os dias da semana do primeiro ao sexto são considerados dias ordinários.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4400" b="1" u="none">
                <a:latin typeface="Times New Roman" pitchFamily="18" charset="0"/>
                <a:cs typeface="Times New Roman" pitchFamily="18" charset="0"/>
              </a:rPr>
              <a:t>Todos esses dias fazem parte de um ciclo semanal que culmina no dia especial: o </a:t>
            </a:r>
            <a:r>
              <a:rPr lang="pt-BR" sz="4400" b="1" i="1" u="none">
                <a:latin typeface="Times New Roman" pitchFamily="18" charset="0"/>
                <a:cs typeface="Times New Roman" pitchFamily="18" charset="0"/>
              </a:rPr>
              <a:t>Sábado</a:t>
            </a:r>
            <a:endParaRPr lang="pt-BR" sz="4400" b="1" u="none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>
            <a:extLst>
              <a:ext uri="{FF2B5EF4-FFF2-40B4-BE49-F238E27FC236}">
                <a16:creationId xmlns:a16="http://schemas.microsoft.com/office/drawing/2014/main" id="{F15F774D-A292-46C1-8401-0C9D051A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>
            <a:extLst>
              <a:ext uri="{FF2B5EF4-FFF2-40B4-BE49-F238E27FC236}">
                <a16:creationId xmlns:a16="http://schemas.microsoft.com/office/drawing/2014/main" id="{49E67523-9E67-48B5-9C83-20B0EFBF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23913"/>
            <a:ext cx="86106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Toda a humanidade é convidada a parar suas atividades seculares com o propósito de adorar a Deus no sábado, descansar das fadigas da semana e reanimar o ser para reiniciar a semana com força e vigor(Isaías 56:6,7)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>
            <a:extLst>
              <a:ext uri="{FF2B5EF4-FFF2-40B4-BE49-F238E27FC236}">
                <a16:creationId xmlns:a16="http://schemas.microsoft.com/office/drawing/2014/main" id="{F98AB48D-98BE-4A0C-A56C-2D1A761B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2">
            <a:extLst>
              <a:ext uri="{FF2B5EF4-FFF2-40B4-BE49-F238E27FC236}">
                <a16:creationId xmlns:a16="http://schemas.microsoft.com/office/drawing/2014/main" id="{17B6C35E-4A37-4900-87F8-D0DCB441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85800"/>
            <a:ext cx="8915400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Há promessas tanto para o Povo de Deus quanto para o estrangeiro.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900" b="1" u="none">
                <a:latin typeface="Times New Roman" pitchFamily="18" charset="0"/>
                <a:cs typeface="Times New Roman" pitchFamily="18" charset="0"/>
              </a:rPr>
              <a:t>Nos dias dos patriarcas e profetas bíblicos, o estrangeiro era tratado com discriminação. Mas Deus recomenda ao Seu povo recebê-lo com amor e respeito.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>
            <a:extLst>
              <a:ext uri="{FF2B5EF4-FFF2-40B4-BE49-F238E27FC236}">
                <a16:creationId xmlns:a16="http://schemas.microsoft.com/office/drawing/2014/main" id="{B21A7048-1421-4A74-A39F-6BD241BB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Rectangle 10">
            <a:extLst>
              <a:ext uri="{FF2B5EF4-FFF2-40B4-BE49-F238E27FC236}">
                <a16:creationId xmlns:a16="http://schemas.microsoft.com/office/drawing/2014/main" id="{4D59B3FE-4AEC-4E61-9318-A89A82097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879475"/>
            <a:ext cx="5181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700" b="1" u="none">
                <a:latin typeface="Times New Roman" pitchFamily="18" charset="0"/>
                <a:cs typeface="Times New Roman" pitchFamily="18" charset="0"/>
              </a:rPr>
              <a:t>O sábado é o sétimo dia da criação de Deus. O dia instituído para o descanso não é restrito apenas ao povo de Deus, mas é acessível a todas as gentes.</a:t>
            </a:r>
          </a:p>
          <a:p>
            <a:pPr>
              <a:lnSpc>
                <a:spcPct val="90000"/>
              </a:lnSpc>
              <a:defRPr/>
            </a:pPr>
            <a:r>
              <a:rPr lang="pt-BR" sz="2700" b="1" u="none">
                <a:latin typeface="Times New Roman" pitchFamily="18" charset="0"/>
                <a:cs typeface="Times New Roman" pitchFamily="18" charset="0"/>
              </a:rPr>
              <a:t>Receber o sábado como dia de descanso é uma questão de fé nos princípios de Deus</a:t>
            </a:r>
          </a:p>
          <a:p>
            <a:pPr>
              <a:lnSpc>
                <a:spcPct val="90000"/>
              </a:lnSpc>
              <a:defRPr/>
            </a:pPr>
            <a:r>
              <a:rPr lang="pt-BR" sz="2700" b="1" u="none">
                <a:latin typeface="Times New Roman" pitchFamily="18" charset="0"/>
                <a:cs typeface="Times New Roman" pitchFamily="18" charset="0"/>
              </a:rPr>
              <a:t>O sábado, de fato, é o memorial no tempo da obra de criação feita por Deus alcançando todas as épocas e gerações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1">
            <a:extLst>
              <a:ext uri="{FF2B5EF4-FFF2-40B4-BE49-F238E27FC236}">
                <a16:creationId xmlns:a16="http://schemas.microsoft.com/office/drawing/2014/main" id="{23E0AF70-1072-4180-B3A5-B13E2A09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Rectangle 20">
            <a:extLst>
              <a:ext uri="{FF2B5EF4-FFF2-40B4-BE49-F238E27FC236}">
                <a16:creationId xmlns:a16="http://schemas.microsoft.com/office/drawing/2014/main" id="{538E3DCA-E107-4EC8-8FB2-3282C6163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46125"/>
            <a:ext cx="85344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5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Uma Verdade Fundamentada em Seu Amor.</a:t>
            </a:r>
          </a:p>
          <a:p>
            <a:pPr algn="ctr">
              <a:defRPr/>
            </a:pPr>
            <a:r>
              <a:rPr lang="pt-BR" sz="40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princípio ético essencial de um relacionamento com Deus é o que deve estar baseado no amor para com Ele </a:t>
            </a:r>
            <a:r>
              <a:rPr lang="pt-BR" sz="32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(Marcos 12:28-34)</a:t>
            </a:r>
            <a:r>
              <a:rPr lang="pt-BR" sz="40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>
            <a:extLst>
              <a:ext uri="{FF2B5EF4-FFF2-40B4-BE49-F238E27FC236}">
                <a16:creationId xmlns:a16="http://schemas.microsoft.com/office/drawing/2014/main" id="{4E22854B-9332-4AF7-88D4-E828B8797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8">
            <a:extLst>
              <a:ext uri="{FF2B5EF4-FFF2-40B4-BE49-F238E27FC236}">
                <a16:creationId xmlns:a16="http://schemas.microsoft.com/office/drawing/2014/main" id="{E29F9B10-29B1-49A2-87EB-02373EB91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685800"/>
            <a:ext cx="46482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O ser humano é atraído para Deus devido o amor que Ele sente por Suas criaturas.</a:t>
            </a:r>
          </a:p>
          <a:p>
            <a:pPr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A maior manifestação do amor de Deus é Jesus Cristo.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>
            <a:extLst>
              <a:ext uri="{FF2B5EF4-FFF2-40B4-BE49-F238E27FC236}">
                <a16:creationId xmlns:a16="http://schemas.microsoft.com/office/drawing/2014/main" id="{301A47EF-23B2-4470-8405-519592D5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1028">
            <a:extLst>
              <a:ext uri="{FF2B5EF4-FFF2-40B4-BE49-F238E27FC236}">
                <a16:creationId xmlns:a16="http://schemas.microsoft.com/office/drawing/2014/main" id="{05C76056-6A26-48D1-B519-94166C928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838200"/>
            <a:ext cx="3786188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A vinda de Cristo ao mundo provocou a reconciliação entre o homem e Deus quebrada desde que Adão e Eva pecaram.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>
            <a:extLst>
              <a:ext uri="{FF2B5EF4-FFF2-40B4-BE49-F238E27FC236}">
                <a16:creationId xmlns:a16="http://schemas.microsoft.com/office/drawing/2014/main" id="{D44BE9AE-5CD8-4715-915C-9C4F11A75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Rectangle 14">
            <a:extLst>
              <a:ext uri="{FF2B5EF4-FFF2-40B4-BE49-F238E27FC236}">
                <a16:creationId xmlns:a16="http://schemas.microsoft.com/office/drawing/2014/main" id="{43138E9D-FD0C-41BB-9399-5FC791D0A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885825"/>
            <a:ext cx="44196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Os que investem na busca espiritual vão ser capazes de conhecer a Deus como criador e vão tomar atitudes de obediência em relação aos mandamentos da Lei de Deus </a:t>
            </a:r>
            <a:r>
              <a:rPr lang="pt-BR" b="1" u="none">
                <a:latin typeface="Times New Roman" pitchFamily="18" charset="0"/>
                <a:cs typeface="Times New Roman" pitchFamily="18" charset="0"/>
              </a:rPr>
              <a:t>(Mateus 5:48).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95A7577E-CFB5-4D3F-9F58-1A0549AE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6">
            <a:extLst>
              <a:ext uri="{FF2B5EF4-FFF2-40B4-BE49-F238E27FC236}">
                <a16:creationId xmlns:a16="http://schemas.microsoft.com/office/drawing/2014/main" id="{73B568C6-29CB-4E1D-B308-91D9274A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76313"/>
            <a:ext cx="4267200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Amar a Deus é simples, mas não é fácil.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 simples fato de não ver a Deus é um fator de empecilho para amá-lo.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Jesus sinalizou que o amor a Deus passa pelo amor ao próximo.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>
            <a:extLst>
              <a:ext uri="{FF2B5EF4-FFF2-40B4-BE49-F238E27FC236}">
                <a16:creationId xmlns:a16="http://schemas.microsoft.com/office/drawing/2014/main" id="{5EE4992F-B935-4E3B-9F0E-3BC32040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>
            <a:extLst>
              <a:ext uri="{FF2B5EF4-FFF2-40B4-BE49-F238E27FC236}">
                <a16:creationId xmlns:a16="http://schemas.microsoft.com/office/drawing/2014/main" id="{83D03AFC-9692-46B7-9EAB-237C7C287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49250"/>
            <a:ext cx="5410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Assim fica mais fácil reconhecer a Deus como a essência do Amor.</a:t>
            </a:r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6ECF5E75-94AD-4FE3-8C8F-956481DCF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667000"/>
            <a:ext cx="3505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O amor não é somente uma emoção também é atitude. </a:t>
            </a:r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80ECA3E8-183F-4B43-9279-9C8B5E627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19800"/>
            <a:ext cx="540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b="1" u="none">
                <a:latin typeface="Times New Roman" charset="0"/>
                <a:ea typeface="ＭＳ Ｐゴシック" charset="0"/>
                <a:cs typeface="Times New Roman" charset="0"/>
              </a:rPr>
              <a:t>Quem ama demonstra o seu amor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DEFESA DA VERDADE.mp4">
            <a:hlinkClick r:id="" action="ppaction://media"/>
            <a:extLst>
              <a:ext uri="{FF2B5EF4-FFF2-40B4-BE49-F238E27FC236}">
                <a16:creationId xmlns:a16="http://schemas.microsoft.com/office/drawing/2014/main" id="{47FF6EF1-C07F-412F-8AD8-BE73FAD78EF4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>
            <a:extLst>
              <a:ext uri="{FF2B5EF4-FFF2-40B4-BE49-F238E27FC236}">
                <a16:creationId xmlns:a16="http://schemas.microsoft.com/office/drawing/2014/main" id="{EEBA7387-7618-4217-880D-6D84FDE6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A56218B5-371A-40E7-9A4B-A76BE5BD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05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b="1" u="none">
                <a:latin typeface="Times New Roman" charset="0"/>
                <a:ea typeface="ＭＳ Ｐゴシック" charset="0"/>
                <a:cs typeface="Times New Roman" charset="0"/>
              </a:rPr>
              <a:t>Foi isso que Deus fez ao aceitar a Jesus Cristo como cordeiro imaculado que seria morto pelas transgressões da humanidade.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634D4767-FDBA-4158-B646-FC8ED189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>
            <a:extLst>
              <a:ext uri="{FF2B5EF4-FFF2-40B4-BE49-F238E27FC236}">
                <a16:creationId xmlns:a16="http://schemas.microsoft.com/office/drawing/2014/main" id="{D7B72A52-DD28-426F-9474-28FC9701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36613"/>
            <a:ext cx="86106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A causa da salvação do ser humano é o amor incondicional de Deus. Aceitar Deus ser Deus na sua vida requer entrega total.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>
            <a:extLst>
              <a:ext uri="{FF2B5EF4-FFF2-40B4-BE49-F238E27FC236}">
                <a16:creationId xmlns:a16="http://schemas.microsoft.com/office/drawing/2014/main" id="{15B8A1AC-E896-4F89-A360-D5CC4954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D931B5E1-A1BC-49CE-8FF4-7BD5D64F9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98900"/>
            <a:ext cx="8077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 Deus não interessa obediência parcial dos Seus mandamentos. Ele quer uma relação de amor plena, completa. Quando Ele diz que o sábado é o dia do Senhor esse é o tempo especial </a:t>
            </a:r>
          </a:p>
          <a:p>
            <a:pPr algn="ctr">
              <a:defRPr/>
            </a:pPr>
            <a:r>
              <a:rPr lang="pt-BR" sz="28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 adoração exclusiva, não há</a:t>
            </a:r>
          </a:p>
          <a:p>
            <a:pPr algn="ctr">
              <a:defRPr/>
            </a:pPr>
            <a:r>
              <a:rPr lang="pt-BR" sz="28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um outro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A2AB7A9-A566-4EC7-98E7-DBCC55E9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B2F8DDD2-E132-4144-BF1C-C7D586533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87400"/>
            <a:ext cx="56388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Uma Verdade Fundamental em Sua Justiça.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Manter o juízo e praticar a justiça são a base do governo de Deus(Isaías 56:1-3).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Antes de ganhar o coração das pessoas é necessário que o coração do crente seja ganho por Deus.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B7F044E-F5CD-41B2-B145-104B49CB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6AD974D5-FA25-4ECD-835D-6CF4B94C5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869950"/>
            <a:ext cx="449580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Reaviamento e Reforma são as duas maiores necessidades do povo de Deus(Efésios 2:12).</a:t>
            </a:r>
          </a:p>
          <a:p>
            <a:pPr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 preparo espiritual do povo é essencial para receber os novos conversos.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B4C9150-2D42-451F-972F-16D60DDA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E9D40BBD-6488-4B5E-A054-0B436B5B8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O que Deus quer dizer com </a:t>
            </a:r>
            <a:r>
              <a:rPr lang="ja-JP" altLang="pt-BR" sz="2800" b="1" u="none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2800" b="1" u="none">
                <a:latin typeface="Times New Roman" pitchFamily="18" charset="0"/>
                <a:cs typeface="Times New Roman" pitchFamily="18" charset="0"/>
              </a:rPr>
              <a:t>manter o juízo</a:t>
            </a:r>
            <a:r>
              <a:rPr lang="ja-JP" altLang="pt-BR" sz="2800" b="1" u="none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altLang="ja-JP" sz="2800" b="1" u="none">
                <a:latin typeface="Times New Roman" pitchFamily="18" charset="0"/>
                <a:cs typeface="Times New Roman" pitchFamily="18" charset="0"/>
              </a:rPr>
              <a:t>?</a:t>
            </a:r>
            <a:endParaRPr lang="pt-BR" sz="2800" b="1" u="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F89FE3A1-4F78-43C5-BD0E-BA20E25F5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6553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2800" b="1" u="none">
                <a:latin typeface="Times New Roman" charset="0"/>
                <a:ea typeface="ＭＳ Ｐゴシック" charset="0"/>
                <a:cs typeface="Times New Roman" charset="0"/>
              </a:rPr>
              <a:t>Significa demonstrar o maior cuidado, dar muita importância as pessoas, tê-las como de grande valor.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2B799D50-5BBD-46E4-A60D-D4368E4F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E3F0ABE2-529D-4111-AC20-3C121F4EE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838200"/>
            <a:ext cx="8686800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O que Deus quer dizer com </a:t>
            </a:r>
            <a:r>
              <a:rPr lang="ja-JP" altLang="pt-BR" sz="3600" b="1" u="none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3600" b="1" u="none">
                <a:latin typeface="Times New Roman" pitchFamily="18" charset="0"/>
                <a:cs typeface="Times New Roman" pitchFamily="18" charset="0"/>
              </a:rPr>
              <a:t>fazer justiça</a:t>
            </a:r>
            <a:r>
              <a:rPr lang="ja-JP" altLang="pt-BR" sz="3600" b="1" u="none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altLang="ja-JP" sz="3600" b="1" u="none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Significa fazer o que é certo. 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As bênçãos são muitas para os que obedecem a todos os mandamentos de Deus e servem as pessoas, inclusive, os que ainda permanecem fora da comunidade de amor </a:t>
            </a: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(Isaías 56:6).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BFCB714-7651-4539-9B21-3EB5EC7C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5FFD7150-D55F-4BF7-88E6-5C5257663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85800"/>
            <a:ext cx="373380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4400" b="1" u="none">
                <a:latin typeface="Times New Roman" charset="0"/>
                <a:ea typeface="ＭＳ Ｐゴシック" charset="0"/>
                <a:cs typeface="Times New Roman" charset="0"/>
              </a:rPr>
              <a:t>Conclusão:</a:t>
            </a:r>
          </a:p>
          <a:p>
            <a:pPr>
              <a:spcBef>
                <a:spcPct val="50000"/>
              </a:spcBef>
              <a:defRPr/>
            </a:pPr>
            <a:r>
              <a:rPr lang="pt-BR" sz="4400" b="1" u="none">
                <a:latin typeface="Times New Roman" charset="0"/>
                <a:ea typeface="ＭＳ Ｐゴシック" charset="0"/>
                <a:cs typeface="Times New Roman" charset="0"/>
              </a:rPr>
              <a:t>O rei Jorge IV e o Lorde Rodent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6591FA0-7079-4512-8C1F-E09A7800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A3BE52F2-BDEA-411C-B667-2B1EBB014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43000"/>
            <a:ext cx="41148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Deus, em Seu grande amor e justiça, tem um plano claro e definido de salvação pra humanidade.</a:t>
            </a:r>
          </a:p>
          <a:p>
            <a:pPr algn="l">
              <a:defRPr/>
            </a:pPr>
            <a: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ser humano faz parte e tem uma participação efetiva nesse plano 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65678C57-9F35-439F-AC97-A93D7607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E0352EA7-17FB-4121-B72C-D099B80AD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630738"/>
            <a:ext cx="7162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obra de Deus é desde os tempos eternos.</a:t>
            </a:r>
          </a:p>
          <a:p>
            <a:pPr algn="l">
              <a:defRPr/>
            </a:pP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Parte dessa obra foi realizada por Cristo na cruz e a outra acontece agora no Santuário Celestial.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>
            <a:extLst>
              <a:ext uri="{FF2B5EF4-FFF2-40B4-BE49-F238E27FC236}">
                <a16:creationId xmlns:a16="http://schemas.microsoft.com/office/drawing/2014/main" id="{2BE6A725-1196-4F87-831E-85B78557B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6">
            <a:extLst>
              <a:ext uri="{FF2B5EF4-FFF2-40B4-BE49-F238E27FC236}">
                <a16:creationId xmlns:a16="http://schemas.microsoft.com/office/drawing/2014/main" id="{27989444-1F27-4E33-9F41-9A350AEA6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33400"/>
            <a:ext cx="4267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30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Você já desejou, por acaso, que seu dia fosse de 36 horas? </a:t>
            </a:r>
          </a:p>
        </p:txBody>
      </p:sp>
      <p:sp>
        <p:nvSpPr>
          <p:cNvPr id="4100" name="Rectangle 17">
            <a:extLst>
              <a:ext uri="{FF2B5EF4-FFF2-40B4-BE49-F238E27FC236}">
                <a16:creationId xmlns:a16="http://schemas.microsoft.com/office/drawing/2014/main" id="{93008BFA-2136-479D-A53F-7290DFDE3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59080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30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Certamente esse tempo extra, poderia aliviar a pressão tremenda sob a qual você vive hoje.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8CAD37E1-8251-4CBC-8DCC-DB092AF8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A9D77B01-325B-47D3-B7FF-4F48E42DE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85813"/>
            <a:ext cx="8305800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A mesma obra exige cordeiro com sangue derramado, sumo-sacerdote como intercessor, pecador arrependido e a Lei da Liberdade como padrão de justiça para o julgamento.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O padrão de justiça cobra do ser humano que ele reserve um dia semanal para o descanso, para a relação com Deus e com as pessoas.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extLst>
              <a:ext uri="{FF2B5EF4-FFF2-40B4-BE49-F238E27FC236}">
                <a16:creationId xmlns:a16="http://schemas.microsoft.com/office/drawing/2014/main" id="{45AAB5AB-30D8-4F59-8FE1-61578622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37E7B2EE-A238-4525-BCCA-B2F838728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57600"/>
            <a:ext cx="838200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Deus chama você para manter um encontro com ele todos os dias, mas esse dia é todo de alegria. Ele lhe convida a desfrutar dessa experiência. Cristo é o nosso descanso </a:t>
            </a:r>
            <a:br>
              <a:rPr lang="pt-BR" sz="3200" b="1" u="none">
                <a:latin typeface="Times New Roman" pitchFamily="18" charset="0"/>
                <a:cs typeface="Times New Roman" pitchFamily="18" charset="0"/>
              </a:rPr>
            </a:br>
            <a:r>
              <a:rPr lang="pt-BR" b="1" u="none">
                <a:latin typeface="Times New Roman" pitchFamily="18" charset="0"/>
                <a:cs typeface="Times New Roman" pitchFamily="18" charset="0"/>
              </a:rPr>
              <a:t>(Hebreus 4).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26133A2D-07E3-4086-B0AA-29B184FE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0754C01C-3D57-4894-90A5-1A7CCE804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4625"/>
            <a:ext cx="4267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Ele morreu por você para que desfrute a vida abundante nesse descanso.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2D617F89-BD63-41B1-865A-24823311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>
            <a:extLst>
              <a:ext uri="{FF2B5EF4-FFF2-40B4-BE49-F238E27FC236}">
                <a16:creationId xmlns:a16="http://schemas.microsoft.com/office/drawing/2014/main" id="{7B2284CA-52B9-4182-8CAB-C42E3E08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8">
            <a:extLst>
              <a:ext uri="{FF2B5EF4-FFF2-40B4-BE49-F238E27FC236}">
                <a16:creationId xmlns:a16="http://schemas.microsoft.com/office/drawing/2014/main" id="{BAD1C7D7-E148-467D-AAEF-FE1CAA06A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192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8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nosso mundo, hoje em dia, vive a Tirania do Urgente! A pressão dos horários a serem cumpridos e a rotina do dia a dia parecem que vão acabar nos esgotando e nos consumindo.</a:t>
            </a:r>
            <a:r>
              <a:rPr lang="pt-BR" sz="48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>
            <a:extLst>
              <a:ext uri="{FF2B5EF4-FFF2-40B4-BE49-F238E27FC236}">
                <a16:creationId xmlns:a16="http://schemas.microsoft.com/office/drawing/2014/main" id="{D5586949-8C53-40DF-9D1B-748FD867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Rectangle 13">
            <a:extLst>
              <a:ext uri="{FF2B5EF4-FFF2-40B4-BE49-F238E27FC236}">
                <a16:creationId xmlns:a16="http://schemas.microsoft.com/office/drawing/2014/main" id="{704810F3-5C0C-4175-8581-32F66B905E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7086600" cy="4800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pt-BR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Duhamel dizia: </a:t>
            </a:r>
            <a:r>
              <a:rPr lang="ja-JP" altLang="pt-BR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 pessoas que já passaram mil vezes por uma planta sem nem mesmo pensar em pegar uma folha esfregá-la entre os seus dedos, e assim poderem descobrir centenas de novos perfumes</a:t>
            </a:r>
            <a:r>
              <a:rPr lang="ja-JP" altLang="pt-BR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altLang="ja-JP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t-BR" sz="4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>
            <a:extLst>
              <a:ext uri="{FF2B5EF4-FFF2-40B4-BE49-F238E27FC236}">
                <a16:creationId xmlns:a16="http://schemas.microsoft.com/office/drawing/2014/main" id="{9A9E07F5-B529-4157-89E0-D3E02DC3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9">
            <a:extLst>
              <a:ext uri="{FF2B5EF4-FFF2-40B4-BE49-F238E27FC236}">
                <a16:creationId xmlns:a16="http://schemas.microsoft.com/office/drawing/2014/main" id="{5F138424-D336-426B-BAD5-4D295E4D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3429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Esse é o tempo em que os homens e as máquinas parecem cantar o mesmo canto ou fazer o mesmo ruído.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5790188-E11C-40C4-A879-403B078E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0830E8D4-B2CC-4446-9831-E9D91E080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447800"/>
            <a:ext cx="3657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Em um mundo agitado, com tantas tarefas, Deus oferece um dia de descanso em Sua presença. </a:t>
            </a:r>
          </a:p>
          <a:p>
            <a:pPr>
              <a:lnSpc>
                <a:spcPct val="90000"/>
              </a:lnSpc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Um dia que traz paz, alegria e esperança!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>
            <a:extLst>
              <a:ext uri="{FF2B5EF4-FFF2-40B4-BE49-F238E27FC236}">
                <a16:creationId xmlns:a16="http://schemas.microsoft.com/office/drawing/2014/main" id="{064A4951-7C1F-4C70-9BF3-7BDBE85C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12">
            <a:extLst>
              <a:ext uri="{FF2B5EF4-FFF2-40B4-BE49-F238E27FC236}">
                <a16:creationId xmlns:a16="http://schemas.microsoft.com/office/drawing/2014/main" id="{3028BC10-18A0-4838-8539-6566DEF44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60413"/>
            <a:ext cx="8153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Uma Verdade Fundamentada em Sua Palavra.</a:t>
            </a:r>
          </a:p>
          <a:p>
            <a:pPr algn="l"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A Lei de Deus é eterna e os mandamentos dEle são vida(Salmo 119:142)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D305966B-1371-4DA3-BA15-3925A2E39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96F0945C-FF9F-43A4-A302-DD3D810F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60413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Um deles, porém, lamentavelmente tem sido esquecido (Êxodo 20:8)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111111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3333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8F8F8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995</Words>
  <Application>Microsoft Office PowerPoint</Application>
  <PresentationFormat>Apresentação na tela (4:3)</PresentationFormat>
  <Paragraphs>58</Paragraphs>
  <Slides>33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MS PGothic</vt:lpstr>
      <vt:lpstr>Calibri</vt:lpstr>
      <vt:lpstr>Times New Roman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Duhamel dizia: “Há pessoas que já passaram mil vezes por uma planta sem nem mesmo pensar em pegar uma folha esfregá-la entre os seus dedos, e assim poderem descobrir centenas de novos perfumes”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SM-8531-SM8539</dc:title>
  <dc:subject>SM-A GRANDE ESPERANCA</dc:subject>
  <dc:creator>Pr. MARCELO AUGUSTO DE CARVALHO</dc:creator>
  <cp:keywords>www.4tons.com</cp:keywords>
  <dc:description>COMÉRCIO PROIBIDO. USO PESSOAL</dc:description>
  <cp:lastModifiedBy>Pr. Marcelo Carvalho</cp:lastModifiedBy>
  <cp:revision>20</cp:revision>
  <dcterms:created xsi:type="dcterms:W3CDTF">2011-11-07T15:35:22Z</dcterms:created>
  <dcterms:modified xsi:type="dcterms:W3CDTF">2019-11-26T14:40:50Z</dcterms:modified>
  <cp:category>SM-SEMANA SANTA 2012</cp:category>
</cp:coreProperties>
</file>