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mp4" ContentType="video/unknown"/>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6" r:id="rId2"/>
    <p:sldId id="287" r:id="rId3"/>
    <p:sldId id="256" r:id="rId4"/>
    <p:sldId id="257" r:id="rId5"/>
    <p:sldId id="258" r:id="rId6"/>
    <p:sldId id="259" r:id="rId7"/>
    <p:sldId id="260" r:id="rId8"/>
    <p:sldId id="261" r:id="rId9"/>
    <p:sldId id="262" r:id="rId10"/>
    <p:sldId id="263" r:id="rId11"/>
    <p:sldId id="264" r:id="rId12"/>
    <p:sldId id="265" r:id="rId13"/>
    <p:sldId id="267" r:id="rId14"/>
    <p:sldId id="268" r:id="rId15"/>
    <p:sldId id="269" r:id="rId16"/>
    <p:sldId id="270" r:id="rId17"/>
    <p:sldId id="271" r:id="rId18"/>
    <p:sldId id="283" r:id="rId19"/>
    <p:sldId id="284" r:id="rId20"/>
    <p:sldId id="273" r:id="rId21"/>
    <p:sldId id="275" r:id="rId22"/>
    <p:sldId id="276" r:id="rId23"/>
    <p:sldId id="277" r:id="rId24"/>
    <p:sldId id="278" r:id="rId25"/>
    <p:sldId id="279" r:id="rId26"/>
    <p:sldId id="280" r:id="rId27"/>
    <p:sldId id="281" r:id="rId28"/>
    <p:sldId id="285" r:id="rId29"/>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36" d="100"/>
          <a:sy n="136" d="100"/>
        </p:scale>
        <p:origin x="-1664"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0620422B-B402-4DE3-887B-CDAB9224EDC2}" type="datetimeFigureOut">
              <a:rPr lang="pt-BR" smtClean="0"/>
              <a:pPr/>
              <a:t>17/12/12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1483EEE-9913-4D22-A7FD-C35AA556B345}" type="slidenum">
              <a:rPr lang="pt-BR" smtClean="0"/>
              <a:pPr/>
              <a:t>‹#›</a:t>
            </a:fld>
            <a:endParaRPr lang="pt-BR"/>
          </a:p>
        </p:txBody>
      </p:sp>
    </p:spTree>
  </p:cSld>
  <p:clrMapOvr>
    <a:masterClrMapping/>
  </p:clrMapOvr>
  <p:transition xmlns:p14="http://schemas.microsoft.com/office/powerpoint/2010/mai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0620422B-B402-4DE3-887B-CDAB9224EDC2}" type="datetimeFigureOut">
              <a:rPr lang="pt-BR" smtClean="0"/>
              <a:pPr/>
              <a:t>17/12/12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1483EEE-9913-4D22-A7FD-C35AA556B345}" type="slidenum">
              <a:rPr lang="pt-BR" smtClean="0"/>
              <a:pPr/>
              <a:t>‹#›</a:t>
            </a:fld>
            <a:endParaRPr lang="pt-BR"/>
          </a:p>
        </p:txBody>
      </p:sp>
    </p:spTree>
  </p:cSld>
  <p:clrMapOvr>
    <a:masterClrMapping/>
  </p:clrMapOvr>
  <p:transition xmlns:p14="http://schemas.microsoft.com/office/powerpoint/2010/mai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0620422B-B402-4DE3-887B-CDAB9224EDC2}" type="datetimeFigureOut">
              <a:rPr lang="pt-BR" smtClean="0"/>
              <a:pPr/>
              <a:t>17/12/12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1483EEE-9913-4D22-A7FD-C35AA556B345}" type="slidenum">
              <a:rPr lang="pt-BR" smtClean="0"/>
              <a:pPr/>
              <a:t>‹#›</a:t>
            </a:fld>
            <a:endParaRPr lang="pt-BR"/>
          </a:p>
        </p:txBody>
      </p:sp>
    </p:spTree>
  </p:cSld>
  <p:clrMapOvr>
    <a:masterClrMapping/>
  </p:clrMapOvr>
  <p:transition xmlns:p14="http://schemas.microsoft.com/office/powerpoint/2010/mai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0620422B-B402-4DE3-887B-CDAB9224EDC2}" type="datetimeFigureOut">
              <a:rPr lang="pt-BR" smtClean="0"/>
              <a:pPr/>
              <a:t>17/12/12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1483EEE-9913-4D22-A7FD-C35AA556B345}" type="slidenum">
              <a:rPr lang="pt-BR" smtClean="0"/>
              <a:pPr/>
              <a:t>‹#›</a:t>
            </a:fld>
            <a:endParaRPr lang="pt-BR"/>
          </a:p>
        </p:txBody>
      </p:sp>
    </p:spTree>
  </p:cSld>
  <p:clrMapOvr>
    <a:masterClrMapping/>
  </p:clrMapOvr>
  <p:transition xmlns:p14="http://schemas.microsoft.com/office/powerpoint/2010/mai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0620422B-B402-4DE3-887B-CDAB9224EDC2}" type="datetimeFigureOut">
              <a:rPr lang="pt-BR" smtClean="0"/>
              <a:pPr/>
              <a:t>17/12/12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1483EEE-9913-4D22-A7FD-C35AA556B345}" type="slidenum">
              <a:rPr lang="pt-BR" smtClean="0"/>
              <a:pPr/>
              <a:t>‹#›</a:t>
            </a:fld>
            <a:endParaRPr lang="pt-BR"/>
          </a:p>
        </p:txBody>
      </p:sp>
    </p:spTree>
  </p:cSld>
  <p:clrMapOvr>
    <a:masterClrMapping/>
  </p:clrMapOvr>
  <p:transition xmlns:p14="http://schemas.microsoft.com/office/powerpoint/2010/mai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0620422B-B402-4DE3-887B-CDAB9224EDC2}" type="datetimeFigureOut">
              <a:rPr lang="pt-BR" smtClean="0"/>
              <a:pPr/>
              <a:t>17/12/12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1483EEE-9913-4D22-A7FD-C35AA556B345}" type="slidenum">
              <a:rPr lang="pt-BR" smtClean="0"/>
              <a:pPr/>
              <a:t>‹#›</a:t>
            </a:fld>
            <a:endParaRPr lang="pt-BR"/>
          </a:p>
        </p:txBody>
      </p:sp>
    </p:spTree>
  </p:cSld>
  <p:clrMapOvr>
    <a:masterClrMapping/>
  </p:clrMapOvr>
  <p:transition xmlns:p14="http://schemas.microsoft.com/office/powerpoint/2010/mai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0620422B-B402-4DE3-887B-CDAB9224EDC2}" type="datetimeFigureOut">
              <a:rPr lang="pt-BR" smtClean="0"/>
              <a:pPr/>
              <a:t>17/12/12</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61483EEE-9913-4D22-A7FD-C35AA556B345}" type="slidenum">
              <a:rPr lang="pt-BR" smtClean="0"/>
              <a:pPr/>
              <a:t>‹#›</a:t>
            </a:fld>
            <a:endParaRPr lang="pt-BR"/>
          </a:p>
        </p:txBody>
      </p:sp>
    </p:spTree>
  </p:cSld>
  <p:clrMapOvr>
    <a:masterClrMapping/>
  </p:clrMapOvr>
  <p:transition xmlns:p14="http://schemas.microsoft.com/office/powerpoint/2010/mai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0620422B-B402-4DE3-887B-CDAB9224EDC2}" type="datetimeFigureOut">
              <a:rPr lang="pt-BR" smtClean="0"/>
              <a:pPr/>
              <a:t>17/12/12</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61483EEE-9913-4D22-A7FD-C35AA556B345}" type="slidenum">
              <a:rPr lang="pt-BR" smtClean="0"/>
              <a:pPr/>
              <a:t>‹#›</a:t>
            </a:fld>
            <a:endParaRPr lang="pt-BR"/>
          </a:p>
        </p:txBody>
      </p:sp>
    </p:spTree>
  </p:cSld>
  <p:clrMapOvr>
    <a:masterClrMapping/>
  </p:clrMapOvr>
  <p:transition xmlns:p14="http://schemas.microsoft.com/office/powerpoint/2010/mai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0620422B-B402-4DE3-887B-CDAB9224EDC2}" type="datetimeFigureOut">
              <a:rPr lang="pt-BR" smtClean="0"/>
              <a:pPr/>
              <a:t>17/12/12</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61483EEE-9913-4D22-A7FD-C35AA556B345}" type="slidenum">
              <a:rPr lang="pt-BR" smtClean="0"/>
              <a:pPr/>
              <a:t>‹#›</a:t>
            </a:fld>
            <a:endParaRPr lang="pt-BR"/>
          </a:p>
        </p:txBody>
      </p:sp>
    </p:spTree>
  </p:cSld>
  <p:clrMapOvr>
    <a:masterClrMapping/>
  </p:clrMapOvr>
  <p:transition xmlns:p14="http://schemas.microsoft.com/office/powerpoint/2010/mai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0620422B-B402-4DE3-887B-CDAB9224EDC2}" type="datetimeFigureOut">
              <a:rPr lang="pt-BR" smtClean="0"/>
              <a:pPr/>
              <a:t>17/12/12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1483EEE-9913-4D22-A7FD-C35AA556B345}" type="slidenum">
              <a:rPr lang="pt-BR" smtClean="0"/>
              <a:pPr/>
              <a:t>‹#›</a:t>
            </a:fld>
            <a:endParaRPr lang="pt-BR"/>
          </a:p>
        </p:txBody>
      </p:sp>
    </p:spTree>
  </p:cSld>
  <p:clrMapOvr>
    <a:masterClrMapping/>
  </p:clrMapOvr>
  <p:transition xmlns:p14="http://schemas.microsoft.com/office/powerpoint/2010/mai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0620422B-B402-4DE3-887B-CDAB9224EDC2}" type="datetimeFigureOut">
              <a:rPr lang="pt-BR" smtClean="0"/>
              <a:pPr/>
              <a:t>17/12/12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1483EEE-9913-4D22-A7FD-C35AA556B345}" type="slidenum">
              <a:rPr lang="pt-BR" smtClean="0"/>
              <a:pPr/>
              <a:t>‹#›</a:t>
            </a:fld>
            <a:endParaRPr lang="pt-BR"/>
          </a:p>
        </p:txBody>
      </p:sp>
    </p:spTree>
  </p:cSld>
  <p:clrMapOvr>
    <a:masterClrMapping/>
  </p:clrMapOvr>
  <p:transition xmlns:p14="http://schemas.microsoft.com/office/powerpoint/2010/main">
    <p:fade thruBlk="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20422B-B402-4DE3-887B-CDAB9224EDC2}" type="datetimeFigureOut">
              <a:rPr lang="pt-BR" smtClean="0"/>
              <a:pPr/>
              <a:t>17/12/12</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483EEE-9913-4D22-A7FD-C35AA556B345}" type="slidenum">
              <a:rPr lang="pt-BR" smtClean="0"/>
              <a:pPr/>
              <a:t>‹#›</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683568" y="1844824"/>
            <a:ext cx="4464496" cy="2246769"/>
          </a:xfrm>
          <a:prstGeom prst="rect">
            <a:avLst/>
          </a:prstGeom>
          <a:noFill/>
        </p:spPr>
        <p:txBody>
          <a:bodyPr wrap="square" rtlCol="0">
            <a:spAutoFit/>
          </a:bodyPr>
          <a:lstStyle/>
          <a:p>
            <a:pPr algn="ctr"/>
            <a:r>
              <a:rPr lang="pt-BR" sz="2800" b="1" dirty="0" smtClean="0">
                <a:latin typeface="Arial" pitchFamily="34" charset="0"/>
                <a:cs typeface="Arial" pitchFamily="34" charset="0"/>
              </a:rPr>
              <a:t>A resposta de Natanael não revelou nenhuma empolgação: “De Nazaré pode sair alguma coisa boa?” (verso 46). </a:t>
            </a:r>
          </a:p>
        </p:txBody>
      </p:sp>
    </p:spTree>
  </p:cSld>
  <p:clrMapOvr>
    <a:masterClrMapping/>
  </p:clrMapOvr>
  <p:transition xmlns:p14="http://schemas.microsoft.com/office/powerpoint/2010/mai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683568" y="1196752"/>
            <a:ext cx="4464496" cy="3970318"/>
          </a:xfrm>
          <a:prstGeom prst="rect">
            <a:avLst/>
          </a:prstGeom>
          <a:noFill/>
        </p:spPr>
        <p:txBody>
          <a:bodyPr wrap="square" rtlCol="0">
            <a:spAutoFit/>
          </a:bodyPr>
          <a:lstStyle/>
          <a:p>
            <a:pPr algn="ctr"/>
            <a:r>
              <a:rPr lang="pt-BR" sz="2800" b="1" dirty="0" smtClean="0">
                <a:latin typeface="Arial" pitchFamily="34" charset="0"/>
                <a:cs typeface="Arial" pitchFamily="34" charset="0"/>
              </a:rPr>
              <a:t>Foi assim que Jesus encontrou Natanael, um homem aflito, teimoso, com baixa </a:t>
            </a:r>
            <a:r>
              <a:rPr lang="pt-BR" sz="2800" b="1" dirty="0" err="1" smtClean="0">
                <a:latin typeface="Arial" pitchFamily="34" charset="0"/>
                <a:cs typeface="Arial" pitchFamily="34" charset="0"/>
              </a:rPr>
              <a:t>autoestima</a:t>
            </a:r>
            <a:r>
              <a:rPr lang="pt-BR" sz="2800" b="1" dirty="0" smtClean="0">
                <a:latin typeface="Arial" pitchFamily="34" charset="0"/>
                <a:cs typeface="Arial" pitchFamily="34" charset="0"/>
              </a:rPr>
              <a:t>, curioso, preconceituoso, sarcástico e irônico. E quanto a você, como Jesus o encontraria hoje?</a:t>
            </a:r>
          </a:p>
        </p:txBody>
      </p:sp>
    </p:spTree>
  </p:cSld>
  <p:clrMapOvr>
    <a:masterClrMapping/>
  </p:clrMapOvr>
  <p:transition xmlns:p14="http://schemas.microsoft.com/office/powerpoint/2010/mai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403648" y="2492896"/>
            <a:ext cx="5904656" cy="1938992"/>
          </a:xfrm>
          <a:prstGeom prst="rect">
            <a:avLst/>
          </a:prstGeom>
          <a:noFill/>
        </p:spPr>
        <p:txBody>
          <a:bodyPr wrap="square" rtlCol="0">
            <a:spAutoFit/>
          </a:bodyPr>
          <a:lstStyle/>
          <a:p>
            <a:pPr algn="ctr"/>
            <a:r>
              <a:rPr lang="pt-BR" sz="4000" dirty="0" smtClean="0">
                <a:ln w="19050">
                  <a:solidFill>
                    <a:schemeClr val="tx1"/>
                  </a:solidFill>
                </a:ln>
                <a:solidFill>
                  <a:schemeClr val="bg1"/>
                </a:solidFill>
                <a:effectLst>
                  <a:outerShdw blurRad="50800" dist="50800" dir="5400000" algn="ctr" rotWithShape="0">
                    <a:schemeClr val="tx1"/>
                  </a:outerShdw>
                </a:effectLst>
                <a:latin typeface="Arial Black" pitchFamily="34" charset="0"/>
                <a:cs typeface="Arial" pitchFamily="34" charset="0"/>
              </a:rPr>
              <a:t>Jesus</a:t>
            </a:r>
          </a:p>
          <a:p>
            <a:pPr algn="ctr"/>
            <a:r>
              <a:rPr lang="pt-BR" sz="4000" dirty="0" smtClean="0">
                <a:ln w="19050">
                  <a:solidFill>
                    <a:schemeClr val="tx1"/>
                  </a:solidFill>
                </a:ln>
                <a:solidFill>
                  <a:schemeClr val="bg1"/>
                </a:solidFill>
                <a:effectLst>
                  <a:outerShdw blurRad="50800" dist="50800" dir="5400000" algn="ctr" rotWithShape="0">
                    <a:schemeClr val="tx1"/>
                  </a:outerShdw>
                </a:effectLst>
                <a:latin typeface="Arial Black" pitchFamily="34" charset="0"/>
                <a:cs typeface="Arial" pitchFamily="34" charset="0"/>
              </a:rPr>
              <a:t>apresenta-Se</a:t>
            </a:r>
          </a:p>
          <a:p>
            <a:pPr algn="ctr"/>
            <a:r>
              <a:rPr lang="pt-BR" sz="4000" dirty="0" smtClean="0">
                <a:ln w="19050">
                  <a:solidFill>
                    <a:schemeClr val="tx1"/>
                  </a:solidFill>
                </a:ln>
                <a:solidFill>
                  <a:schemeClr val="bg1"/>
                </a:solidFill>
                <a:effectLst>
                  <a:outerShdw blurRad="50800" dist="50800" dir="5400000" algn="ctr" rotWithShape="0">
                    <a:schemeClr val="tx1"/>
                  </a:outerShdw>
                </a:effectLst>
                <a:latin typeface="Arial Black" pitchFamily="34" charset="0"/>
                <a:cs typeface="Arial" pitchFamily="34" charset="0"/>
              </a:rPr>
              <a:t>a Natanael</a:t>
            </a:r>
          </a:p>
        </p:txBody>
      </p:sp>
      <p:sp>
        <p:nvSpPr>
          <p:cNvPr id="4" name="CaixaDeTexto 3"/>
          <p:cNvSpPr txBox="1"/>
          <p:nvPr/>
        </p:nvSpPr>
        <p:spPr>
          <a:xfrm>
            <a:off x="971600" y="2708920"/>
            <a:ext cx="720080" cy="1446550"/>
          </a:xfrm>
          <a:prstGeom prst="rect">
            <a:avLst/>
          </a:prstGeom>
          <a:noFill/>
        </p:spPr>
        <p:txBody>
          <a:bodyPr wrap="square" rtlCol="0">
            <a:spAutoFit/>
          </a:bodyPr>
          <a:lstStyle/>
          <a:p>
            <a:pPr algn="ctr"/>
            <a:r>
              <a:rPr lang="pt-BR" sz="8800" dirty="0" smtClean="0">
                <a:ln w="19050">
                  <a:solidFill>
                    <a:schemeClr val="tx1"/>
                  </a:solidFill>
                </a:ln>
                <a:solidFill>
                  <a:srgbClr val="FF0000"/>
                </a:solidFill>
                <a:effectLst>
                  <a:outerShdw blurRad="50800" dist="50800" dir="5400000" algn="ctr" rotWithShape="0">
                    <a:schemeClr val="tx1"/>
                  </a:outerShdw>
                </a:effectLst>
                <a:latin typeface="Arial Black" pitchFamily="34" charset="0"/>
                <a:cs typeface="Arial" pitchFamily="34" charset="0"/>
              </a:rPr>
              <a:t>2</a:t>
            </a:r>
          </a:p>
        </p:txBody>
      </p:sp>
    </p:spTree>
  </p:cSld>
  <p:clrMapOvr>
    <a:masterClrMapping/>
  </p:clrMapOvr>
  <p:transition xmlns:p14="http://schemas.microsoft.com/office/powerpoint/2010/mai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683568" y="1340768"/>
            <a:ext cx="4464496" cy="3108543"/>
          </a:xfrm>
          <a:prstGeom prst="rect">
            <a:avLst/>
          </a:prstGeom>
          <a:noFill/>
        </p:spPr>
        <p:txBody>
          <a:bodyPr wrap="square" rtlCol="0">
            <a:spAutoFit/>
          </a:bodyPr>
          <a:lstStyle/>
          <a:p>
            <a:pPr algn="ctr"/>
            <a:r>
              <a:rPr lang="pt-BR" sz="2800" b="1" dirty="0" smtClean="0">
                <a:latin typeface="Arial" pitchFamily="34" charset="0"/>
                <a:cs typeface="Arial" pitchFamily="34" charset="0"/>
              </a:rPr>
              <a:t>Para levar Natanael a Jesus, Filipe usou um método objetivo: “Vinde e vede”. Realmente, muitas palavras não funcionariam com Natanael. </a:t>
            </a:r>
          </a:p>
        </p:txBody>
      </p:sp>
    </p:spTree>
  </p:cSld>
  <p:clrMapOvr>
    <a:masterClrMapping/>
  </p:clrMapOvr>
  <p:transition xmlns:p14="http://schemas.microsoft.com/office/powerpoint/2010/mai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39552" y="1340768"/>
            <a:ext cx="5040560" cy="3416320"/>
          </a:xfrm>
          <a:prstGeom prst="rect">
            <a:avLst/>
          </a:prstGeom>
          <a:noFill/>
        </p:spPr>
        <p:txBody>
          <a:bodyPr wrap="square" rtlCol="0">
            <a:spAutoFit/>
          </a:bodyPr>
          <a:lstStyle/>
          <a:p>
            <a:pPr algn="ctr"/>
            <a:r>
              <a:rPr lang="pt-BR" sz="2400" b="1" dirty="0" smtClean="0">
                <a:latin typeface="Arial" pitchFamily="34" charset="0"/>
                <a:cs typeface="Arial" pitchFamily="34" charset="0"/>
              </a:rPr>
              <a:t>O mesmo acontece em nossos dias. A única forma de promover a verdadeira fé em Cristo é levar as pessoas a experimentá-Lo, ir ao Seu encontro e vê-Lo. Jesus apresentou-Se a Natanael mostrando que já o conhecia: “Eis um verdadeiro israelita, em quem não há dolo!” (verso 47).</a:t>
            </a:r>
          </a:p>
        </p:txBody>
      </p:sp>
    </p:spTree>
  </p:cSld>
  <p:clrMapOvr>
    <a:masterClrMapping/>
  </p:clrMapOvr>
  <p:transition xmlns:p14="http://schemas.microsoft.com/office/powerpoint/2010/mai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611560" y="836712"/>
            <a:ext cx="4680520" cy="4524315"/>
          </a:xfrm>
          <a:prstGeom prst="rect">
            <a:avLst/>
          </a:prstGeom>
          <a:noFill/>
        </p:spPr>
        <p:txBody>
          <a:bodyPr wrap="square" rtlCol="0">
            <a:spAutoFit/>
          </a:bodyPr>
          <a:lstStyle/>
          <a:p>
            <a:pPr algn="ctr"/>
            <a:r>
              <a:rPr lang="pt-BR" sz="2400" b="1" dirty="0" smtClean="0">
                <a:latin typeface="Arial" pitchFamily="34" charset="0"/>
                <a:cs typeface="Arial" pitchFamily="34" charset="0"/>
              </a:rPr>
              <a:t>Jesus sabia a opinião que Natanael tinha a respeito </a:t>
            </a:r>
            <a:r>
              <a:rPr lang="pt-BR" sz="2400" b="1" dirty="0" err="1" smtClean="0">
                <a:latin typeface="Arial" pitchFamily="34" charset="0"/>
                <a:cs typeface="Arial" pitchFamily="34" charset="0"/>
              </a:rPr>
              <a:t>dEle</a:t>
            </a:r>
            <a:r>
              <a:rPr lang="pt-BR" sz="2400" b="1" dirty="0" smtClean="0">
                <a:latin typeface="Arial" pitchFamily="34" charset="0"/>
                <a:cs typeface="Arial" pitchFamily="34" charset="0"/>
              </a:rPr>
              <a:t>. Jesus sempre sabe qual é a nossa opinião a respeito </a:t>
            </a:r>
            <a:r>
              <a:rPr lang="pt-BR" sz="2400" b="1" dirty="0" err="1" smtClean="0">
                <a:latin typeface="Arial" pitchFamily="34" charset="0"/>
                <a:cs typeface="Arial" pitchFamily="34" charset="0"/>
              </a:rPr>
              <a:t>dEle</a:t>
            </a:r>
            <a:r>
              <a:rPr lang="pt-BR" sz="2400" b="1" dirty="0" smtClean="0">
                <a:latin typeface="Arial" pitchFamily="34" charset="0"/>
                <a:cs typeface="Arial" pitchFamily="34" charset="0"/>
              </a:rPr>
              <a:t>, mas, a opinião </a:t>
            </a:r>
            <a:r>
              <a:rPr lang="pt-BR" sz="2400" b="1" dirty="0" err="1" smtClean="0">
                <a:latin typeface="Arial" pitchFamily="34" charset="0"/>
                <a:cs typeface="Arial" pitchFamily="34" charset="0"/>
              </a:rPr>
              <a:t>dEle</a:t>
            </a:r>
            <a:r>
              <a:rPr lang="pt-BR" sz="2400" b="1" dirty="0" smtClean="0">
                <a:latin typeface="Arial" pitchFamily="34" charset="0"/>
                <a:cs typeface="Arial" pitchFamily="34" charset="0"/>
              </a:rPr>
              <a:t> a nosso respeito está escrita em Jeremias 29:11-13). Natanael pensou que era um homem sozinho debaixo da figueira. Jesus lhe disse: “...Eu te vi, quando estavas debaixo da figueira” (verso 48). </a:t>
            </a:r>
          </a:p>
        </p:txBody>
      </p:sp>
    </p:spTree>
  </p:cSld>
  <p:clrMapOvr>
    <a:masterClrMapping/>
  </p:clrMapOvr>
  <p:transition xmlns:p14="http://schemas.microsoft.com/office/powerpoint/2010/mai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395536" y="836712"/>
            <a:ext cx="5760640" cy="4524315"/>
          </a:xfrm>
          <a:prstGeom prst="rect">
            <a:avLst/>
          </a:prstGeom>
          <a:noFill/>
        </p:spPr>
        <p:txBody>
          <a:bodyPr wrap="square" rtlCol="0">
            <a:spAutoFit/>
          </a:bodyPr>
          <a:lstStyle/>
          <a:p>
            <a:pPr algn="ctr"/>
            <a:r>
              <a:rPr lang="pt-BR" sz="2400" b="1" dirty="0" smtClean="0">
                <a:latin typeface="Arial" pitchFamily="34" charset="0"/>
                <a:cs typeface="Arial" pitchFamily="34" charset="0"/>
              </a:rPr>
              <a:t>“Se Natanael houvesse confiado na direção dos rabis, nunca haveria encontrado Jesus. Foi vendo e julgando por si mesmo que se tornou discípulo. Assim acontece com muitos hoje em dia, a quem o preconceito impede de aceitar o bem. Quão diverso seria o resultado, viessem eles e vissem!” </a:t>
            </a:r>
          </a:p>
          <a:p>
            <a:pPr algn="ctr"/>
            <a:endParaRPr lang="pt-BR" sz="2400" b="1" dirty="0" smtClean="0">
              <a:latin typeface="Arial" pitchFamily="34" charset="0"/>
              <a:cs typeface="Arial" pitchFamily="34" charset="0"/>
            </a:endParaRPr>
          </a:p>
          <a:p>
            <a:pPr algn="ctr"/>
            <a:r>
              <a:rPr lang="pt-BR" sz="2400" b="1" dirty="0" smtClean="0">
                <a:latin typeface="Arial" pitchFamily="34" charset="0"/>
                <a:cs typeface="Arial" pitchFamily="34" charset="0"/>
              </a:rPr>
              <a:t>(E. G. White, O Desejado de Todas as Nações, p. 140, 141).</a:t>
            </a:r>
          </a:p>
        </p:txBody>
      </p:sp>
    </p:spTree>
  </p:cSld>
  <p:clrMapOvr>
    <a:masterClrMapping/>
  </p:clrMapOvr>
  <p:transition xmlns:p14="http://schemas.microsoft.com/office/powerpoint/2010/mai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214282" y="857232"/>
            <a:ext cx="6229926" cy="4154984"/>
          </a:xfrm>
          <a:prstGeom prst="rect">
            <a:avLst/>
          </a:prstGeom>
          <a:noFill/>
        </p:spPr>
        <p:txBody>
          <a:bodyPr wrap="square" rtlCol="0">
            <a:spAutoFit/>
          </a:bodyPr>
          <a:lstStyle/>
          <a:p>
            <a:pPr algn="ctr"/>
            <a:r>
              <a:rPr lang="pt-BR" sz="2400" b="1" dirty="0" smtClean="0">
                <a:latin typeface="Arial" pitchFamily="34" charset="0"/>
                <a:cs typeface="Arial" pitchFamily="34" charset="0"/>
              </a:rPr>
              <a:t>“Enquanto confiar na guia da autoridade humana, ninguém chegará a um salvador conhecimento da verdade. Como Natanael, necessitamos estudar por nós mesmos a Palavra de Deus, e orar pela iluminação do Espírito Santo. Aquele que viu Natanael debaixo da figueira, </a:t>
            </a:r>
            <a:r>
              <a:rPr lang="pt-BR" sz="2400" b="1" dirty="0" err="1" smtClean="0">
                <a:latin typeface="Arial" pitchFamily="34" charset="0"/>
                <a:cs typeface="Arial" pitchFamily="34" charset="0"/>
              </a:rPr>
              <a:t>vernos-á</a:t>
            </a:r>
            <a:r>
              <a:rPr lang="pt-BR" sz="2400" b="1" dirty="0" smtClean="0">
                <a:latin typeface="Arial" pitchFamily="34" charset="0"/>
                <a:cs typeface="Arial" pitchFamily="34" charset="0"/>
              </a:rPr>
              <a:t> no lugar secreto de oração. Anjos do mundo da luz acham-se ao pé daqueles que, em humildade, buscam a guia divina” (Ibid., 141).</a:t>
            </a:r>
          </a:p>
        </p:txBody>
      </p:sp>
    </p:spTree>
  </p:cSld>
  <p:clrMapOvr>
    <a:masterClrMapping/>
  </p:clrMapOvr>
  <p:transition xmlns:p14="http://schemas.microsoft.com/office/powerpoint/2010/mai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827584" y="980728"/>
            <a:ext cx="4032448" cy="3970318"/>
          </a:xfrm>
          <a:prstGeom prst="rect">
            <a:avLst/>
          </a:prstGeom>
          <a:noFill/>
        </p:spPr>
        <p:txBody>
          <a:bodyPr wrap="square" rtlCol="0">
            <a:spAutoFit/>
          </a:bodyPr>
          <a:lstStyle/>
          <a:p>
            <a:pPr algn="ctr"/>
            <a:r>
              <a:rPr lang="pt-BR" sz="2800" b="1" dirty="0" smtClean="0">
                <a:latin typeface="Arial" pitchFamily="34" charset="0"/>
                <a:cs typeface="Arial" pitchFamily="34" charset="0"/>
              </a:rPr>
              <a:t> A sinceridade moveu os lábios de Natanael a proferir uma das mais lindas confissões de fé: </a:t>
            </a:r>
          </a:p>
          <a:p>
            <a:pPr algn="ctr"/>
            <a:endParaRPr lang="pt-BR" sz="2800" b="1" dirty="0" smtClean="0">
              <a:latin typeface="Arial" pitchFamily="34" charset="0"/>
              <a:cs typeface="Arial" pitchFamily="34" charset="0"/>
            </a:endParaRPr>
          </a:p>
          <a:p>
            <a:pPr algn="ctr"/>
            <a:r>
              <a:rPr lang="pt-BR" sz="2800" b="1" dirty="0" smtClean="0">
                <a:latin typeface="Arial" pitchFamily="34" charset="0"/>
                <a:cs typeface="Arial" pitchFamily="34" charset="0"/>
              </a:rPr>
              <a:t>“Mestre, Tu és o Filho de Deus, Tu és o Rei de Israel” (verso 49). </a:t>
            </a:r>
          </a:p>
        </p:txBody>
      </p:sp>
    </p:spTree>
  </p:cSld>
  <p:clrMapOvr>
    <a:masterClrMapping/>
  </p:clrMapOvr>
  <p:transition xmlns:p14="http://schemas.microsoft.com/office/powerpoint/2010/mai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428728" y="2714620"/>
            <a:ext cx="5904656" cy="1323439"/>
          </a:xfrm>
          <a:prstGeom prst="rect">
            <a:avLst/>
          </a:prstGeom>
          <a:noFill/>
        </p:spPr>
        <p:txBody>
          <a:bodyPr wrap="square" rtlCol="0">
            <a:spAutoFit/>
          </a:bodyPr>
          <a:lstStyle/>
          <a:p>
            <a:pPr algn="ctr"/>
            <a:r>
              <a:rPr lang="pt-BR" sz="4000" dirty="0" smtClean="0">
                <a:ln w="19050">
                  <a:solidFill>
                    <a:schemeClr val="tx1"/>
                  </a:solidFill>
                </a:ln>
                <a:solidFill>
                  <a:schemeClr val="bg1"/>
                </a:solidFill>
                <a:effectLst>
                  <a:outerShdw blurRad="50800" dist="50800" dir="5400000" algn="ctr" rotWithShape="0">
                    <a:schemeClr val="tx1"/>
                  </a:outerShdw>
                </a:effectLst>
                <a:latin typeface="Arial Black" pitchFamily="34" charset="0"/>
                <a:cs typeface="Arial" pitchFamily="34" charset="0"/>
              </a:rPr>
              <a:t>Natanael</a:t>
            </a:r>
          </a:p>
          <a:p>
            <a:pPr algn="ctr"/>
            <a:r>
              <a:rPr lang="pt-BR" sz="4000" dirty="0" smtClean="0">
                <a:ln w="19050">
                  <a:solidFill>
                    <a:schemeClr val="tx1"/>
                  </a:solidFill>
                </a:ln>
                <a:solidFill>
                  <a:schemeClr val="bg1"/>
                </a:solidFill>
                <a:effectLst>
                  <a:outerShdw blurRad="50800" dist="50800" dir="5400000" algn="ctr" rotWithShape="0">
                    <a:schemeClr val="tx1"/>
                  </a:outerShdw>
                </a:effectLst>
                <a:latin typeface="Arial Black" pitchFamily="34" charset="0"/>
                <a:cs typeface="Arial" pitchFamily="34" charset="0"/>
              </a:rPr>
              <a:t>apresenta Jesus</a:t>
            </a:r>
          </a:p>
        </p:txBody>
      </p:sp>
      <p:sp>
        <p:nvSpPr>
          <p:cNvPr id="4" name="CaixaDeTexto 3"/>
          <p:cNvSpPr txBox="1"/>
          <p:nvPr/>
        </p:nvSpPr>
        <p:spPr>
          <a:xfrm>
            <a:off x="971600" y="2708920"/>
            <a:ext cx="720080" cy="1446550"/>
          </a:xfrm>
          <a:prstGeom prst="rect">
            <a:avLst/>
          </a:prstGeom>
          <a:noFill/>
        </p:spPr>
        <p:txBody>
          <a:bodyPr wrap="square" rtlCol="0">
            <a:spAutoFit/>
          </a:bodyPr>
          <a:lstStyle/>
          <a:p>
            <a:pPr algn="ctr"/>
            <a:r>
              <a:rPr lang="pt-BR" sz="8800" dirty="0" smtClean="0">
                <a:ln w="19050">
                  <a:solidFill>
                    <a:schemeClr val="tx1"/>
                  </a:solidFill>
                </a:ln>
                <a:solidFill>
                  <a:srgbClr val="FF0000"/>
                </a:solidFill>
                <a:effectLst>
                  <a:outerShdw blurRad="50800" dist="50800" dir="5400000" algn="ctr" rotWithShape="0">
                    <a:schemeClr val="tx1"/>
                  </a:outerShdw>
                </a:effectLst>
                <a:latin typeface="Arial Black" pitchFamily="34" charset="0"/>
                <a:cs typeface="Arial" pitchFamily="34" charset="0"/>
              </a:rPr>
              <a:t>3</a:t>
            </a:r>
          </a:p>
        </p:txBody>
      </p:sp>
    </p:spTree>
  </p:cSld>
  <p:clrMapOvr>
    <a:masterClrMapping/>
  </p:clrMapOvr>
  <p:transition xmlns:p14="http://schemas.microsoft.com/office/powerpoint/2010/mai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00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3528750110"/>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857224" y="1285860"/>
            <a:ext cx="3960440" cy="3539430"/>
          </a:xfrm>
          <a:prstGeom prst="rect">
            <a:avLst/>
          </a:prstGeom>
          <a:noFill/>
        </p:spPr>
        <p:txBody>
          <a:bodyPr wrap="square" rtlCol="0">
            <a:spAutoFit/>
          </a:bodyPr>
          <a:lstStyle/>
          <a:p>
            <a:pPr algn="ctr"/>
            <a:r>
              <a:rPr lang="pt-BR" sz="2800" b="1" dirty="0" smtClean="0">
                <a:latin typeface="Arial" pitchFamily="34" charset="0"/>
                <a:cs typeface="Arial" pitchFamily="34" charset="0"/>
              </a:rPr>
              <a:t>Natanael é o precursor de todos os homens que têm sede de encontrar Jesus. Depois desse encontro, Natanael viveu para apresentar Jesus aos outros.</a:t>
            </a:r>
          </a:p>
        </p:txBody>
      </p:sp>
    </p:spTree>
  </p:cSld>
  <p:clrMapOvr>
    <a:masterClrMapping/>
  </p:clrMapOvr>
  <p:transition xmlns:p14="http://schemas.microsoft.com/office/powerpoint/2010/mai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00034" y="1500174"/>
            <a:ext cx="4464496" cy="3416320"/>
          </a:xfrm>
          <a:prstGeom prst="rect">
            <a:avLst/>
          </a:prstGeom>
          <a:noFill/>
        </p:spPr>
        <p:txBody>
          <a:bodyPr wrap="square" rtlCol="0">
            <a:spAutoFit/>
          </a:bodyPr>
          <a:lstStyle/>
          <a:p>
            <a:pPr algn="ctr"/>
            <a:r>
              <a:rPr lang="pt-BR" sz="2800" b="1" dirty="0" smtClean="0">
                <a:latin typeface="Arial" pitchFamily="34" charset="0"/>
                <a:cs typeface="Arial" pitchFamily="34" charset="0"/>
              </a:rPr>
              <a:t>“Com a vocação de João, André, e Simão, Filipe e Natanael, começou o fundamento da igreja cristã”</a:t>
            </a:r>
          </a:p>
          <a:p>
            <a:pPr algn="ctr"/>
            <a:endParaRPr lang="pt-BR" sz="2800" b="1" dirty="0" smtClean="0">
              <a:latin typeface="Arial" pitchFamily="34" charset="0"/>
              <a:cs typeface="Arial" pitchFamily="34" charset="0"/>
            </a:endParaRPr>
          </a:p>
          <a:p>
            <a:pPr algn="ctr"/>
            <a:r>
              <a:rPr lang="pt-BR" sz="2400" b="1" dirty="0" smtClean="0">
                <a:latin typeface="Arial" pitchFamily="34" charset="0"/>
                <a:cs typeface="Arial" pitchFamily="34" charset="0"/>
              </a:rPr>
              <a:t>(E. G. White, O Desejado de Todas as Nações, p. 141).</a:t>
            </a:r>
          </a:p>
        </p:txBody>
      </p:sp>
    </p:spTree>
  </p:cSld>
  <p:clrMapOvr>
    <a:masterClrMapping/>
  </p:clrMapOvr>
  <p:transition xmlns:p14="http://schemas.microsoft.com/office/powerpoint/2010/mai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67544" y="908720"/>
            <a:ext cx="5472608" cy="4154984"/>
          </a:xfrm>
          <a:prstGeom prst="rect">
            <a:avLst/>
          </a:prstGeom>
          <a:noFill/>
        </p:spPr>
        <p:txBody>
          <a:bodyPr wrap="square" rtlCol="0">
            <a:spAutoFit/>
          </a:bodyPr>
          <a:lstStyle/>
          <a:p>
            <a:pPr algn="ctr"/>
            <a:r>
              <a:rPr lang="pt-BR" sz="2800" b="1" dirty="0" smtClean="0">
                <a:latin typeface="Arial" pitchFamily="34" charset="0"/>
                <a:cs typeface="Arial" pitchFamily="34" charset="0"/>
              </a:rPr>
              <a:t>“A região da Ásia Menor, atual Turquia, é apontada de forma enfática pela tradição como um dos palcos de maior atuação do apóstolo Bartolomeu em suas lides missionárias” </a:t>
            </a:r>
          </a:p>
          <a:p>
            <a:pPr algn="ctr"/>
            <a:endParaRPr lang="pt-BR" sz="2800" b="1" dirty="0" smtClean="0">
              <a:latin typeface="Arial" pitchFamily="34" charset="0"/>
              <a:cs typeface="Arial" pitchFamily="34" charset="0"/>
            </a:endParaRPr>
          </a:p>
          <a:p>
            <a:pPr algn="ctr"/>
            <a:r>
              <a:rPr lang="pt-BR" sz="2000" b="1" dirty="0" smtClean="0">
                <a:latin typeface="Arial" pitchFamily="34" charset="0"/>
                <a:cs typeface="Arial" pitchFamily="34" charset="0"/>
              </a:rPr>
              <a:t>(</a:t>
            </a:r>
            <a:r>
              <a:rPr lang="pt-BR" sz="2000" b="1" dirty="0" err="1" smtClean="0">
                <a:latin typeface="Arial" pitchFamily="34" charset="0"/>
                <a:cs typeface="Arial" pitchFamily="34" charset="0"/>
              </a:rPr>
              <a:t>Aramis</a:t>
            </a:r>
            <a:r>
              <a:rPr lang="pt-BR" sz="2000" b="1" dirty="0" smtClean="0">
                <a:latin typeface="Arial" pitchFamily="34" charset="0"/>
                <a:cs typeface="Arial" pitchFamily="34" charset="0"/>
              </a:rPr>
              <a:t> C. de Barros, 2006, Doze Homens, Uma Missão, p. 90).</a:t>
            </a:r>
          </a:p>
        </p:txBody>
      </p:sp>
    </p:spTree>
  </p:cSld>
  <p:clrMapOvr>
    <a:masterClrMapping/>
  </p:clrMapOvr>
  <p:transition xmlns:p14="http://schemas.microsoft.com/office/powerpoint/2010/mai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71472" y="1357298"/>
            <a:ext cx="4817696" cy="3970318"/>
          </a:xfrm>
          <a:prstGeom prst="rect">
            <a:avLst/>
          </a:prstGeom>
          <a:noFill/>
        </p:spPr>
        <p:txBody>
          <a:bodyPr wrap="square" rtlCol="0">
            <a:spAutoFit/>
          </a:bodyPr>
          <a:lstStyle/>
          <a:p>
            <a:pPr algn="ctr"/>
            <a:r>
              <a:rPr lang="pt-BR" sz="2800" b="1" dirty="0" smtClean="0">
                <a:latin typeface="Arial" pitchFamily="34" charset="0"/>
                <a:cs typeface="Arial" pitchFamily="34" charset="0"/>
              </a:rPr>
              <a:t>Segundo muitos historiadores, a maior parte do ministério de Bartolomeu foi na Armênia, onde foi martirizado e seus restos mortais foram transportados para a Mesopotâmia.</a:t>
            </a:r>
          </a:p>
          <a:p>
            <a:pPr algn="ctr"/>
            <a:r>
              <a:rPr lang="pt-BR" sz="2800" b="1" dirty="0" smtClean="0">
                <a:latin typeface="Arial" pitchFamily="34" charset="0"/>
                <a:cs typeface="Arial" pitchFamily="34" charset="0"/>
              </a:rPr>
              <a:t>(Ibid., p. 106).</a:t>
            </a:r>
          </a:p>
        </p:txBody>
      </p:sp>
    </p:spTree>
  </p:cSld>
  <p:clrMapOvr>
    <a:masterClrMapping/>
  </p:clrMapOvr>
  <p:transition xmlns:p14="http://schemas.microsoft.com/office/powerpoint/2010/mai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611560" y="836712"/>
            <a:ext cx="5472608" cy="4524315"/>
          </a:xfrm>
          <a:prstGeom prst="rect">
            <a:avLst/>
          </a:prstGeom>
          <a:noFill/>
        </p:spPr>
        <p:txBody>
          <a:bodyPr wrap="square" rtlCol="0">
            <a:spAutoFit/>
          </a:bodyPr>
          <a:lstStyle/>
          <a:p>
            <a:pPr algn="ctr"/>
            <a:r>
              <a:rPr lang="pt-BR" sz="2400" b="1" dirty="0" smtClean="0">
                <a:latin typeface="Arial" pitchFamily="34" charset="0"/>
                <a:cs typeface="Arial" pitchFamily="34" charset="0"/>
              </a:rPr>
              <a:t>Verso 50: “Pois maiores coisas do que estas verás.” Que maiores coisas seriam essas? </a:t>
            </a:r>
          </a:p>
          <a:p>
            <a:pPr algn="ctr"/>
            <a:r>
              <a:rPr lang="pt-BR" sz="2400" b="1" dirty="0" smtClean="0">
                <a:latin typeface="Arial" pitchFamily="34" charset="0"/>
                <a:cs typeface="Arial" pitchFamily="34" charset="0"/>
              </a:rPr>
              <a:t>Verso 51: “‘E acrescentou: Em verdade, em verdade vos digo que vereis o Céu aberto e os anjos de Deus subindo e descendo sobre o Filho do Homem.’ Com esta figura de linguagem, Jesus descreve o Seu próprio ministério em favor da humanidade” (Idem).</a:t>
            </a:r>
          </a:p>
          <a:p>
            <a:pPr algn="ctr"/>
            <a:endParaRPr lang="pt-BR" sz="2400" b="1" dirty="0" smtClean="0">
              <a:latin typeface="Arial" pitchFamily="34" charset="0"/>
              <a:cs typeface="Arial" pitchFamily="34" charset="0"/>
            </a:endParaRPr>
          </a:p>
        </p:txBody>
      </p:sp>
    </p:spTree>
  </p:cSld>
  <p:clrMapOvr>
    <a:masterClrMapping/>
  </p:clrMapOvr>
  <p:transition xmlns:p14="http://schemas.microsoft.com/office/powerpoint/2010/mai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67544" y="908720"/>
            <a:ext cx="4464496" cy="3970318"/>
          </a:xfrm>
          <a:prstGeom prst="rect">
            <a:avLst/>
          </a:prstGeom>
          <a:noFill/>
        </p:spPr>
        <p:txBody>
          <a:bodyPr wrap="square" rtlCol="0">
            <a:spAutoFit/>
          </a:bodyPr>
          <a:lstStyle/>
          <a:p>
            <a:pPr algn="ctr"/>
            <a:r>
              <a:rPr lang="pt-BR" sz="2800" b="1" dirty="0" smtClean="0">
                <a:latin typeface="Arial" pitchFamily="34" charset="0"/>
                <a:cs typeface="Arial" pitchFamily="34" charset="0"/>
              </a:rPr>
              <a:t>“O que Jacó viu apenas em sonho, você contemplará como uma realidade viva” (Novo Testamento Interpretado, v. 2, p. 292). Após a crucifixão, Natanael entendeu que Jesus era a escada para o Céu.</a:t>
            </a:r>
          </a:p>
        </p:txBody>
      </p:sp>
    </p:spTree>
  </p:cSld>
  <p:clrMapOvr>
    <a:masterClrMapping/>
  </p:clrMapOvr>
  <p:transition xmlns:p14="http://schemas.microsoft.com/office/powerpoint/2010/mai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39552" y="1124744"/>
            <a:ext cx="4464496" cy="3539430"/>
          </a:xfrm>
          <a:prstGeom prst="rect">
            <a:avLst/>
          </a:prstGeom>
          <a:noFill/>
        </p:spPr>
        <p:txBody>
          <a:bodyPr wrap="square" rtlCol="0">
            <a:spAutoFit/>
          </a:bodyPr>
          <a:lstStyle/>
          <a:p>
            <a:pPr algn="ctr"/>
            <a:r>
              <a:rPr lang="pt-BR" sz="2800" b="1" dirty="0" smtClean="0">
                <a:latin typeface="Arial" pitchFamily="34" charset="0"/>
                <a:cs typeface="Arial" pitchFamily="34" charset="0"/>
              </a:rPr>
              <a:t>Jesus marcou a vida de Natanael com marcas de esperança, pois livrou-o de seus preconceitos e Se apresentou a ele como a escada que lhe dava acesso direto ao Céu. </a:t>
            </a:r>
          </a:p>
        </p:txBody>
      </p:sp>
    </p:spTree>
  </p:cSld>
  <p:clrMapOvr>
    <a:masterClrMapping/>
  </p:clrMapOvr>
  <p:transition xmlns:p14="http://schemas.microsoft.com/office/powerpoint/2010/mai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39552" y="1124744"/>
            <a:ext cx="5009210" cy="3539430"/>
          </a:xfrm>
          <a:prstGeom prst="rect">
            <a:avLst/>
          </a:prstGeom>
          <a:noFill/>
        </p:spPr>
        <p:txBody>
          <a:bodyPr wrap="square" rtlCol="0">
            <a:spAutoFit/>
          </a:bodyPr>
          <a:lstStyle/>
          <a:p>
            <a:pPr algn="ctr"/>
            <a:r>
              <a:rPr lang="pt-BR" sz="2800" b="1" dirty="0" smtClean="0">
                <a:latin typeface="Arial" pitchFamily="34" charset="0"/>
                <a:cs typeface="Arial" pitchFamily="34" charset="0"/>
              </a:rPr>
              <a:t>Todo aquele que recebe em seu coração as marcas de esperança impressas pelo sacrifício de Cristo verá maiores coisas em sua vida. Verá as grandezas que Jesus tem preparado para aqueles que Lhe são fiéis.</a:t>
            </a:r>
          </a:p>
        </p:txBody>
      </p:sp>
    </p:spTree>
  </p:cSld>
  <p:clrMapOvr>
    <a:masterClrMapping/>
  </p:clrMapOvr>
  <p:transition xmlns:p14="http://schemas.microsoft.com/office/powerpoint/2010/mai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67544" y="620688"/>
            <a:ext cx="4464496" cy="4832092"/>
          </a:xfrm>
          <a:prstGeom prst="rect">
            <a:avLst/>
          </a:prstGeom>
          <a:noFill/>
        </p:spPr>
        <p:txBody>
          <a:bodyPr wrap="square" rtlCol="0">
            <a:spAutoFit/>
          </a:bodyPr>
          <a:lstStyle/>
          <a:p>
            <a:pPr algn="ctr"/>
            <a:r>
              <a:rPr lang="pt-BR" sz="2800" b="1" dirty="0" smtClean="0">
                <a:latin typeface="Arial" pitchFamily="34" charset="0"/>
                <a:cs typeface="Arial" pitchFamily="34" charset="0"/>
              </a:rPr>
              <a:t>“Veio para o que era Seu, e os Seus não O receberam” (João 1:11). </a:t>
            </a:r>
          </a:p>
          <a:p>
            <a:pPr algn="ctr"/>
            <a:endParaRPr lang="pt-BR" sz="2800" b="1" dirty="0" smtClean="0">
              <a:latin typeface="Arial" pitchFamily="34" charset="0"/>
              <a:cs typeface="Arial" pitchFamily="34" charset="0"/>
            </a:endParaRPr>
          </a:p>
          <a:p>
            <a:pPr algn="ctr"/>
            <a:r>
              <a:rPr lang="pt-BR" sz="2800" b="1" dirty="0" smtClean="0">
                <a:latin typeface="Arial" pitchFamily="34" charset="0"/>
                <a:cs typeface="Arial" pitchFamily="34" charset="0"/>
              </a:rPr>
              <a:t>O nome de Natanael consta na primeira lista de pessoas que manifestaram algum tipo de resistência quando foram apresentadas a Jesus.</a:t>
            </a:r>
          </a:p>
        </p:txBody>
      </p:sp>
    </p:spTree>
  </p:cSld>
  <p:clrMapOvr>
    <a:masterClrMapping/>
  </p:clrMapOvr>
  <p:transition xmlns:p14="http://schemas.microsoft.com/office/powerpoint/2010/mai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1187624" y="2420888"/>
            <a:ext cx="6192688" cy="2123658"/>
          </a:xfrm>
          <a:prstGeom prst="rect">
            <a:avLst/>
          </a:prstGeom>
          <a:noFill/>
        </p:spPr>
        <p:txBody>
          <a:bodyPr wrap="square" rtlCol="0">
            <a:spAutoFit/>
          </a:bodyPr>
          <a:lstStyle/>
          <a:p>
            <a:pPr algn="ctr"/>
            <a:r>
              <a:rPr lang="pt-BR" sz="4400" dirty="0" smtClean="0">
                <a:ln w="19050">
                  <a:solidFill>
                    <a:schemeClr val="tx1"/>
                  </a:solidFill>
                </a:ln>
                <a:solidFill>
                  <a:schemeClr val="bg1"/>
                </a:solidFill>
                <a:effectLst>
                  <a:outerShdw blurRad="50800" dist="50800" dir="5400000" algn="ctr" rotWithShape="0">
                    <a:schemeClr val="tx1"/>
                  </a:outerShdw>
                </a:effectLst>
                <a:latin typeface="Arial Black" pitchFamily="34" charset="0"/>
                <a:cs typeface="Arial" pitchFamily="34" charset="0"/>
              </a:rPr>
              <a:t>Jesus é apresentado a Natanael</a:t>
            </a:r>
          </a:p>
        </p:txBody>
      </p:sp>
      <p:sp>
        <p:nvSpPr>
          <p:cNvPr id="4" name="CaixaDeTexto 3"/>
          <p:cNvSpPr txBox="1"/>
          <p:nvPr/>
        </p:nvSpPr>
        <p:spPr>
          <a:xfrm>
            <a:off x="971600" y="2708920"/>
            <a:ext cx="720080" cy="1446550"/>
          </a:xfrm>
          <a:prstGeom prst="rect">
            <a:avLst/>
          </a:prstGeom>
          <a:noFill/>
        </p:spPr>
        <p:txBody>
          <a:bodyPr wrap="square" rtlCol="0">
            <a:spAutoFit/>
          </a:bodyPr>
          <a:lstStyle/>
          <a:p>
            <a:pPr algn="ctr"/>
            <a:r>
              <a:rPr lang="pt-BR" sz="8800" dirty="0" smtClean="0">
                <a:ln w="19050">
                  <a:solidFill>
                    <a:schemeClr val="tx1"/>
                  </a:solidFill>
                </a:ln>
                <a:solidFill>
                  <a:srgbClr val="FF0000"/>
                </a:solidFill>
                <a:effectLst>
                  <a:outerShdw blurRad="50800" dist="50800" dir="5400000" algn="ctr" rotWithShape="0">
                    <a:schemeClr val="tx1"/>
                  </a:outerShdw>
                </a:effectLst>
                <a:latin typeface="Arial Black" pitchFamily="34" charset="0"/>
                <a:cs typeface="Arial" pitchFamily="34" charset="0"/>
              </a:rPr>
              <a:t>1</a:t>
            </a:r>
          </a:p>
        </p:txBody>
      </p:sp>
    </p:spTree>
  </p:cSld>
  <p:clrMapOvr>
    <a:masterClrMapping/>
  </p:clrMapOvr>
  <p:transition xmlns:p14="http://schemas.microsoft.com/office/powerpoint/2010/mai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755576" y="1916832"/>
            <a:ext cx="3600400" cy="2677656"/>
          </a:xfrm>
          <a:prstGeom prst="rect">
            <a:avLst/>
          </a:prstGeom>
          <a:noFill/>
        </p:spPr>
        <p:txBody>
          <a:bodyPr wrap="square" rtlCol="0">
            <a:spAutoFit/>
          </a:bodyPr>
          <a:lstStyle/>
          <a:p>
            <a:pPr algn="ctr"/>
            <a:r>
              <a:rPr lang="pt-BR" sz="2800" b="1" dirty="0" smtClean="0">
                <a:latin typeface="Arial" pitchFamily="34" charset="0"/>
                <a:cs typeface="Arial" pitchFamily="34" charset="0"/>
              </a:rPr>
              <a:t>Quem era Natanael antes de Jesus ser apresentado a ele? Um homem debaixo de uma figueira (verso 48).</a:t>
            </a:r>
          </a:p>
        </p:txBody>
      </p:sp>
    </p:spTree>
  </p:cSld>
  <p:clrMapOvr>
    <a:masterClrMapping/>
  </p:clrMapOvr>
  <p:transition xmlns:p14="http://schemas.microsoft.com/office/powerpoint/2010/mai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755576" y="1124744"/>
            <a:ext cx="4464496" cy="3970318"/>
          </a:xfrm>
          <a:prstGeom prst="rect">
            <a:avLst/>
          </a:prstGeom>
          <a:noFill/>
        </p:spPr>
        <p:txBody>
          <a:bodyPr wrap="square" rtlCol="0">
            <a:spAutoFit/>
          </a:bodyPr>
          <a:lstStyle/>
          <a:p>
            <a:pPr algn="ctr"/>
            <a:r>
              <a:rPr lang="pt-BR" sz="2800" b="1" dirty="0" smtClean="0">
                <a:latin typeface="Arial" pitchFamily="34" charset="0"/>
                <a:cs typeface="Arial" pitchFamily="34" charset="0"/>
              </a:rPr>
              <a:t>Na Palestina dos dias de Jesus, a videira e a figueira eram as árvores geralmente escolhidas como lugar ideal para a oração (Miquéias 4:4; Zacarias 3:10) – e também símbolos de patriotismo. </a:t>
            </a:r>
          </a:p>
        </p:txBody>
      </p:sp>
    </p:spTree>
  </p:cSld>
  <p:clrMapOvr>
    <a:masterClrMapping/>
  </p:clrMapOvr>
  <p:transition xmlns:p14="http://schemas.microsoft.com/office/powerpoint/2010/mai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395536" y="836712"/>
            <a:ext cx="4464496" cy="4401205"/>
          </a:xfrm>
          <a:prstGeom prst="rect">
            <a:avLst/>
          </a:prstGeom>
          <a:noFill/>
        </p:spPr>
        <p:txBody>
          <a:bodyPr wrap="square" rtlCol="0">
            <a:spAutoFit/>
          </a:bodyPr>
          <a:lstStyle/>
          <a:p>
            <a:pPr algn="ctr"/>
            <a:r>
              <a:rPr lang="pt-BR" sz="2800" b="1" dirty="0" smtClean="0">
                <a:latin typeface="Arial" pitchFamily="34" charset="0"/>
                <a:cs typeface="Arial" pitchFamily="34" charset="0"/>
              </a:rPr>
              <a:t>Natanael tinha um amigo que já conhecia Jesus. Você tem algum amigo que já conhece Jesus? Filipe certamente conhecia o costume do amigo, por isso foi procurá-lo à sombra da figueira para anunciar “o seu achado”.</a:t>
            </a:r>
          </a:p>
        </p:txBody>
      </p:sp>
    </p:spTree>
  </p:cSld>
  <p:clrMapOvr>
    <a:masterClrMapping/>
  </p:clrMapOvr>
  <p:transition xmlns:p14="http://schemas.microsoft.com/office/powerpoint/2010/mai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67544" y="1628800"/>
            <a:ext cx="4464496" cy="2677656"/>
          </a:xfrm>
          <a:prstGeom prst="rect">
            <a:avLst/>
          </a:prstGeom>
          <a:noFill/>
        </p:spPr>
        <p:txBody>
          <a:bodyPr wrap="square" rtlCol="0">
            <a:spAutoFit/>
          </a:bodyPr>
          <a:lstStyle/>
          <a:p>
            <a:pPr algn="ctr"/>
            <a:r>
              <a:rPr lang="pt-BR" sz="2800" b="1" dirty="0" smtClean="0">
                <a:latin typeface="Arial" pitchFamily="34" charset="0"/>
                <a:cs typeface="Arial" pitchFamily="34" charset="0"/>
              </a:rPr>
              <a:t>“Achamos Aquele de quem Moisés escreveu na </a:t>
            </a:r>
            <a:r>
              <a:rPr lang="pt-BR" sz="2800" b="1" dirty="0" err="1" smtClean="0">
                <a:latin typeface="Arial" pitchFamily="34" charset="0"/>
                <a:cs typeface="Arial" pitchFamily="34" charset="0"/>
              </a:rPr>
              <a:t>Torá</a:t>
            </a:r>
            <a:r>
              <a:rPr lang="pt-BR" sz="2800" b="1" dirty="0" smtClean="0">
                <a:latin typeface="Arial" pitchFamily="34" charset="0"/>
                <a:cs typeface="Arial" pitchFamily="34" charset="0"/>
              </a:rPr>
              <a:t>, e a quem se referiram os profetas: Jesus, o Nazareno, filho de José” (verso 45). </a:t>
            </a:r>
          </a:p>
        </p:txBody>
      </p:sp>
    </p:spTree>
  </p:cSld>
  <p:clrMapOvr>
    <a:masterClrMapping/>
  </p:clrMapOvr>
  <p:transition xmlns:p14="http://schemas.microsoft.com/office/powerpoint/2010/main">
    <p:fade thruBlk="1"/>
  </p:transition>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TotalTime>
  <Words>979</Words>
  <Application>Microsoft Macintosh PowerPoint</Application>
  <PresentationFormat>On-screen Show (4:3)</PresentationFormat>
  <Paragraphs>42</Paragraphs>
  <Slides>28</Slides>
  <Notes>0</Notes>
  <HiddenSlides>0</HiddenSlides>
  <MMClips>1</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Tema do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iaene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SM8541-SM8549</dc:title>
  <dc:subject>SM-MARCAS DE ESPERANCA</dc:subject>
  <dc:creator>Pr. MARCELO AUGUSTO DE CARVALHO</dc:creator>
  <cp:keywords>www.4tons.com</cp:keywords>
  <dc:description>COMÉRCIO PROIBIDO, USO PESSOAL</dc:description>
  <cp:lastModifiedBy>HOME</cp:lastModifiedBy>
  <cp:revision>31</cp:revision>
  <dcterms:created xsi:type="dcterms:W3CDTF">2012-09-02T13:48:26Z</dcterms:created>
  <dcterms:modified xsi:type="dcterms:W3CDTF">2012-12-17T18:28:35Z</dcterms:modified>
  <cp:category>SM-SEMANA SANTA 2013</cp:category>
</cp:coreProperties>
</file>