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6" r:id="rId3"/>
    <p:sldId id="257" r:id="rId4"/>
    <p:sldId id="258" r:id="rId5"/>
    <p:sldId id="293" r:id="rId6"/>
    <p:sldId id="330" r:id="rId7"/>
    <p:sldId id="334" r:id="rId8"/>
    <p:sldId id="335" r:id="rId9"/>
    <p:sldId id="336" r:id="rId10"/>
    <p:sldId id="337" r:id="rId11"/>
    <p:sldId id="338" r:id="rId12"/>
    <p:sldId id="339" r:id="rId13"/>
    <p:sldId id="340" r:id="rId14"/>
    <p:sldId id="341" r:id="rId15"/>
    <p:sldId id="342" r:id="rId16"/>
    <p:sldId id="278" r:id="rId17"/>
    <p:sldId id="307" r:id="rId18"/>
    <p:sldId id="329" r:id="rId19"/>
    <p:sldId id="328" r:id="rId20"/>
    <p:sldId id="284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78" y="11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076B-F35A-49F7-A1B7-CBD7AEBF7A55}" type="datetimeFigureOut">
              <a:rPr lang="pt-BR" smtClean="0"/>
              <a:t>29/11/2013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C3EC-E3FD-4805-943F-4EFBAF424D7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577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076B-F35A-49F7-A1B7-CBD7AEBF7A55}" type="datetimeFigureOut">
              <a:rPr lang="pt-BR" smtClean="0"/>
              <a:t>29/11/2013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C3EC-E3FD-4805-943F-4EFBAF424D7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845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076B-F35A-49F7-A1B7-CBD7AEBF7A55}" type="datetimeFigureOut">
              <a:rPr lang="pt-BR" smtClean="0"/>
              <a:t>29/11/2013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C3EC-E3FD-4805-943F-4EFBAF424D7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731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076B-F35A-49F7-A1B7-CBD7AEBF7A55}" type="datetimeFigureOut">
              <a:rPr lang="pt-BR" smtClean="0"/>
              <a:t>29/11/2013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C3EC-E3FD-4805-943F-4EFBAF424D7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931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076B-F35A-49F7-A1B7-CBD7AEBF7A55}" type="datetimeFigureOut">
              <a:rPr lang="pt-BR" smtClean="0"/>
              <a:t>29/11/2013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C3EC-E3FD-4805-943F-4EFBAF424D7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214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076B-F35A-49F7-A1B7-CBD7AEBF7A55}" type="datetimeFigureOut">
              <a:rPr lang="pt-BR" smtClean="0"/>
              <a:t>29/11/2013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C3EC-E3FD-4805-943F-4EFBAF424D7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646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076B-F35A-49F7-A1B7-CBD7AEBF7A55}" type="datetimeFigureOut">
              <a:rPr lang="pt-BR" smtClean="0"/>
              <a:t>29/11/2013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C3EC-E3FD-4805-943F-4EFBAF424D7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911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076B-F35A-49F7-A1B7-CBD7AEBF7A55}" type="datetimeFigureOut">
              <a:rPr lang="pt-BR" smtClean="0"/>
              <a:t>29/11/2013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C3EC-E3FD-4805-943F-4EFBAF424D7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18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076B-F35A-49F7-A1B7-CBD7AEBF7A55}" type="datetimeFigureOut">
              <a:rPr lang="pt-BR" smtClean="0"/>
              <a:t>29/11/2013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C3EC-E3FD-4805-943F-4EFBAF424D7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821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076B-F35A-49F7-A1B7-CBD7AEBF7A55}" type="datetimeFigureOut">
              <a:rPr lang="pt-BR" smtClean="0"/>
              <a:t>29/11/2013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C3EC-E3FD-4805-943F-4EFBAF424D7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5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076B-F35A-49F7-A1B7-CBD7AEBF7A55}" type="datetimeFigureOut">
              <a:rPr lang="pt-BR" smtClean="0"/>
              <a:t>29/11/2013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C3EC-E3FD-4805-943F-4EFBAF424D7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896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1076B-F35A-49F7-A1B7-CBD7AEBF7A55}" type="datetimeFigureOut">
              <a:rPr lang="pt-BR" smtClean="0"/>
              <a:t>29/11/2013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EC3EC-E3FD-4805-943F-4EFBAF424D7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236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34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11960" y="836712"/>
            <a:ext cx="4536504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Jesus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com toda autoridade no céu e na Terra, em sua qualidade de Rei, estabeleceu e ordenou a missão do discipulado até os confins da Terra. 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0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95936" y="908720"/>
            <a:ext cx="4536504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Assim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como Jesus foi enviado pelo Pai, Ele também nos envia e ordena com um dever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missional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 Cumprir essa missão é estender Sua vitória até os confins da Terra.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15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71500" y="2132856"/>
            <a:ext cx="9001000" cy="1573724"/>
          </a:xfrm>
          <a:prstGeom prst="round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0" y="2615426"/>
            <a:ext cx="9144000" cy="1323439"/>
          </a:xfrm>
          <a:prstGeom prst="rect">
            <a:avLst/>
          </a:prstGeom>
          <a:solidFill>
            <a:schemeClr val="tx2">
              <a:lumMod val="60000"/>
              <a:lumOff val="40000"/>
              <a:alpha val="18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857250" lvl="0" indent="-857250" algn="ctr">
              <a:buAutoNum type="romanUcPeriod" startAt="3"/>
            </a:pPr>
            <a:r>
              <a:rPr lang="pt-BR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Uma promessa</a:t>
            </a:r>
          </a:p>
          <a:p>
            <a:pPr lvl="0" algn="ctr"/>
            <a:endParaRPr lang="pt-BR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79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44008" y="1484784"/>
            <a:ext cx="388843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eis que estou convosco todos os dias até a consumação do século” (v. 20).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45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139952" y="1340768"/>
            <a:ext cx="453650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graça de Deus promete restaurar e recuperar para nós tudo o que o pecado nos tirou. 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41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47664" y="1314813"/>
            <a:ext cx="648072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“Quem tem ouvidos, ouça o que o Espírito diz às igrejas: Ao vencedor, dar-lhe-ei que se alimente da árvore da vida que se encontra no paraíso de Deus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” (</a:t>
            </a:r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Ap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2:7).</a:t>
            </a:r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00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71500" y="2213284"/>
            <a:ext cx="9001000" cy="1573724"/>
          </a:xfrm>
          <a:prstGeom prst="round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0" y="2615426"/>
            <a:ext cx="91440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18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pt-BR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Conclusão</a:t>
            </a:r>
            <a:endParaRPr lang="pt-BR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131840" y="1052736"/>
            <a:ext cx="4536504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voz que bradou da cruz: ‘Está consumado’ (João 19:30), foi ouvida entre os mortos. Penetrou as paredes dos sepulcros, ordenando aos que dormiam que despertassem. Assim será quando a voz de Cristo for ouvida do céu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...” 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74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87824" y="1628800"/>
            <a:ext cx="4536504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vitória de Jesus sobre o pecado e a morte também pode ser 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nossa. Em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breve, o pecado e todas as suas consequências terão fim para sempre. </a:t>
            </a:r>
          </a:p>
        </p:txBody>
      </p:sp>
    </p:spTree>
    <p:extLst>
      <p:ext uri="{BB962C8B-B14F-4D97-AF65-F5344CB8AC3E}">
        <p14:creationId xmlns:p14="http://schemas.microsoft.com/office/powerpoint/2010/main" val="257800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19872" y="1196752"/>
            <a:ext cx="4824536" cy="31700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“Oh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! quão glorioso será vê-Lo e receber as boas-vindas como remidos Seus! Por muito tempo temos esperado; mas nossa esperança não deve diminuir. Se tão-somente pudermos ver o Rei em Sua formosura, seremos para sempre benditos. Tenho a sensação de que devesse exclamar alto: ‘Rumo ao lar!’”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(EF, p. 280).</a:t>
            </a:r>
          </a:p>
        </p:txBody>
      </p:sp>
    </p:spTree>
    <p:extLst>
      <p:ext uri="{BB962C8B-B14F-4D97-AF65-F5344CB8AC3E}">
        <p14:creationId xmlns:p14="http://schemas.microsoft.com/office/powerpoint/2010/main" val="182809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085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565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179512" y="836712"/>
            <a:ext cx="8280920" cy="2876837"/>
          </a:xfrm>
          <a:prstGeom prst="roundRect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467544" y="895361"/>
            <a:ext cx="72728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Depois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de vencer o pecado na cruz e a morte na tumba, na conclusão do evangelho de Mateus, lemos o testamento de Jesus para a igreja. Sua declaração, Sua ordem e Sua promessa são garantia de vitória.</a:t>
            </a:r>
          </a:p>
        </p:txBody>
      </p:sp>
    </p:spTree>
    <p:extLst>
      <p:ext uri="{BB962C8B-B14F-4D97-AF65-F5344CB8AC3E}">
        <p14:creationId xmlns:p14="http://schemas.microsoft.com/office/powerpoint/2010/main" val="34746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43468" y="1916832"/>
            <a:ext cx="9001000" cy="1529011"/>
          </a:xfrm>
          <a:prstGeom prst="round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-28032" y="2363976"/>
            <a:ext cx="9144000" cy="1446550"/>
          </a:xfrm>
          <a:prstGeom prst="rect">
            <a:avLst/>
          </a:prstGeom>
          <a:solidFill>
            <a:schemeClr val="tx2">
              <a:lumMod val="60000"/>
              <a:lumOff val="40000"/>
              <a:alpha val="18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857250" lvl="0" indent="-857250" algn="ctr">
              <a:buAutoNum type="romanUcPeriod"/>
            </a:pPr>
            <a:r>
              <a:rPr lang="pt-BR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Uma declaração</a:t>
            </a:r>
          </a:p>
          <a:p>
            <a:pPr lvl="0" algn="ctr"/>
            <a:r>
              <a:rPr lang="pt-BR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pt-BR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63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139952" y="1340768"/>
            <a:ext cx="453650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“Jesus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aproximando-se, falou-lhes, dizendo: Toda a autoridade me foi dada no céu e na terra”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(v.18).</a:t>
            </a:r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63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35896" y="929045"/>
            <a:ext cx="5112568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“Aquele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 vencera a morte, e a sepultura, saiu do túmulo com o passo do vencedor, por entre o cambalear da terra, o fuzilar dos relâmpagos e o ribombar dos trovões” 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Desejado de Todas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</a:p>
          <a:p>
            <a:pPr lvl="0"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Nações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p. 552).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90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-108520" y="1916832"/>
            <a:ext cx="9001000" cy="1529011"/>
          </a:xfrm>
          <a:prstGeom prst="round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-28032" y="2363976"/>
            <a:ext cx="9144000" cy="1446550"/>
          </a:xfrm>
          <a:prstGeom prst="rect">
            <a:avLst/>
          </a:prstGeom>
          <a:solidFill>
            <a:schemeClr val="tx2">
              <a:lumMod val="60000"/>
              <a:lumOff val="40000"/>
              <a:alpha val="18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857250" lvl="0" indent="-857250" algn="ctr">
              <a:buAutoNum type="romanUcPeriod" startAt="2"/>
            </a:pPr>
            <a:r>
              <a:rPr lang="pt-BR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Uma ordem</a:t>
            </a:r>
          </a:p>
          <a:p>
            <a:pPr lvl="0" algn="ctr"/>
            <a:r>
              <a:rPr lang="pt-BR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pt-BR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51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11960" y="764704"/>
            <a:ext cx="3744416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“Ide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portanto, fazei discípulos de todas as nações, batizando-os em nome do Pai, e do Filho, e do Espírito Santo; ensinando-os a guardar todas as coisas que vos tenho ordenado”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(v. 19, 20).</a:t>
            </a:r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54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067944" y="980728"/>
            <a:ext cx="4536504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ordem está no modo imperativo do verbo “fazei discípulos”, ou seja, levar as pessoas a serem discípulos ou seguidores de Jesus. 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24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1489</TotalTime>
  <Words>474</Words>
  <Application>Microsoft Office PowerPoint</Application>
  <PresentationFormat>Apresentação na tela (4:3)</PresentationFormat>
  <Paragraphs>21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4" baseType="lpstr">
      <vt:lpstr>Arial</vt:lpstr>
      <vt:lpstr>Arial Black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SM8551-SM8559</dc:title>
  <dc:subject>SM-NOS PASSOS DE JESUS</dc:subject>
  <dc:creator>Pr. MARCELO AUGUSTO DE CARVALHO</dc:creator>
  <cp:keywords>www.4tons.com</cp:keywords>
  <dc:description>COMÉRCIO PROIBIDO. USO PESSOAL</dc:description>
  <cp:lastModifiedBy>DSA - Ruth Leon</cp:lastModifiedBy>
  <cp:revision>31</cp:revision>
  <dcterms:created xsi:type="dcterms:W3CDTF">2013-11-12T23:41:26Z</dcterms:created>
  <dcterms:modified xsi:type="dcterms:W3CDTF">2013-11-29T11:09:36Z</dcterms:modified>
  <cp:category>SM-SEMANA SANTA 2014</cp:category>
</cp:coreProperties>
</file>