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7" r:id="rId2"/>
    <p:sldId id="256" r:id="rId3"/>
    <p:sldId id="257" r:id="rId4"/>
    <p:sldId id="296" r:id="rId5"/>
    <p:sldId id="297" r:id="rId6"/>
    <p:sldId id="263"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286" r:id="rId26"/>
    <p:sldId id="316" r:id="rId27"/>
    <p:sldId id="295" r:id="rId28"/>
  </p:sldIdLst>
  <p:sldSz cx="9144000" cy="5143500" type="screen16x9"/>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271" autoAdjust="0"/>
  </p:normalViewPr>
  <p:slideViewPr>
    <p:cSldViewPr>
      <p:cViewPr varScale="1">
        <p:scale>
          <a:sx n="56" d="100"/>
          <a:sy n="56" d="100"/>
        </p:scale>
        <p:origin x="180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BACE9-59CF-474A-A3B8-AADB52518C54}" type="datetimeFigureOut">
              <a:rPr lang="pt-BR" smtClean="0"/>
              <a:t>22/02/2015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026D3-3424-4D59-8DBE-63AA3C0A8292}" type="slidenum">
              <a:rPr lang="pt-BR" smtClean="0"/>
              <a:t>‹nº›</a:t>
            </a:fld>
            <a:endParaRPr lang="pt-BR"/>
          </a:p>
        </p:txBody>
      </p:sp>
    </p:spTree>
    <p:extLst>
      <p:ext uri="{BB962C8B-B14F-4D97-AF65-F5344CB8AC3E}">
        <p14:creationId xmlns:p14="http://schemas.microsoft.com/office/powerpoint/2010/main" val="293371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200" b="1" dirty="0" smtClean="0">
                <a:solidFill>
                  <a:srgbClr val="FF0000"/>
                </a:solidFill>
              </a:rPr>
              <a:t>www.4tons.com</a:t>
            </a:r>
          </a:p>
          <a:p>
            <a:pPr algn="ctr"/>
            <a:r>
              <a:rPr lang="pt-BR" sz="1200" b="1" dirty="0" smtClean="0">
                <a:solidFill>
                  <a:srgbClr val="FF0000"/>
                </a:solidFill>
              </a:rPr>
              <a:t>Pr. Marcelo Augusto de Carvalho</a:t>
            </a:r>
          </a:p>
          <a:p>
            <a:endParaRPr lang="pt-BR" dirty="0"/>
          </a:p>
        </p:txBody>
      </p:sp>
      <p:sp>
        <p:nvSpPr>
          <p:cNvPr id="4" name="Espaço Reservado para Número de Slide 3"/>
          <p:cNvSpPr>
            <a:spLocks noGrp="1"/>
          </p:cNvSpPr>
          <p:nvPr>
            <p:ph type="sldNum" sz="quarter" idx="10"/>
          </p:nvPr>
        </p:nvSpPr>
        <p:spPr/>
        <p:txBody>
          <a:bodyPr/>
          <a:lstStyle/>
          <a:p>
            <a:fld id="{04F026D3-3424-4D59-8DBE-63AA3C0A8292}" type="slidenum">
              <a:rPr lang="pt-BR" smtClean="0"/>
              <a:t>1</a:t>
            </a:fld>
            <a:endParaRPr lang="pt-BR"/>
          </a:p>
        </p:txBody>
      </p:sp>
    </p:spTree>
    <p:extLst>
      <p:ext uri="{BB962C8B-B14F-4D97-AF65-F5344CB8AC3E}">
        <p14:creationId xmlns:p14="http://schemas.microsoft.com/office/powerpoint/2010/main" val="169655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200" b="1" dirty="0" smtClean="0">
                <a:solidFill>
                  <a:srgbClr val="FF0000"/>
                </a:solidFill>
              </a:rPr>
              <a:t>www.4tons.com</a:t>
            </a:r>
          </a:p>
          <a:p>
            <a:pPr algn="ctr"/>
            <a:r>
              <a:rPr lang="pt-BR" sz="1200" b="1" dirty="0" smtClean="0">
                <a:solidFill>
                  <a:srgbClr val="FF0000"/>
                </a:solidFill>
              </a:rPr>
              <a:t>Pr. Marcelo Augusto de Carvalho</a:t>
            </a:r>
          </a:p>
          <a:p>
            <a:endParaRPr lang="pt-BR" dirty="0"/>
          </a:p>
        </p:txBody>
      </p:sp>
      <p:sp>
        <p:nvSpPr>
          <p:cNvPr id="4" name="Espaço Reservado para Número de Slide 3"/>
          <p:cNvSpPr>
            <a:spLocks noGrp="1"/>
          </p:cNvSpPr>
          <p:nvPr>
            <p:ph type="sldNum" sz="quarter" idx="10"/>
          </p:nvPr>
        </p:nvSpPr>
        <p:spPr/>
        <p:txBody>
          <a:bodyPr/>
          <a:lstStyle/>
          <a:p>
            <a:fld id="{04F026D3-3424-4D59-8DBE-63AA3C0A8292}" type="slidenum">
              <a:rPr lang="pt-BR" smtClean="0"/>
              <a:t>2</a:t>
            </a:fld>
            <a:endParaRPr lang="pt-BR"/>
          </a:p>
        </p:txBody>
      </p:sp>
    </p:spTree>
    <p:extLst>
      <p:ext uri="{BB962C8B-B14F-4D97-AF65-F5344CB8AC3E}">
        <p14:creationId xmlns:p14="http://schemas.microsoft.com/office/powerpoint/2010/main" val="376828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200" b="1" dirty="0" smtClean="0">
                <a:solidFill>
                  <a:srgbClr val="FF0000"/>
                </a:solidFill>
              </a:rPr>
              <a:t>www.4tons.com</a:t>
            </a:r>
          </a:p>
          <a:p>
            <a:pPr algn="ctr"/>
            <a:r>
              <a:rPr lang="pt-BR" sz="1200" b="1" dirty="0" smtClean="0">
                <a:solidFill>
                  <a:srgbClr val="FF0000"/>
                </a:solidFill>
              </a:rPr>
              <a:t>Pr. </a:t>
            </a:r>
            <a:r>
              <a:rPr lang="pt-BR" sz="1200" b="1" smtClean="0">
                <a:solidFill>
                  <a:srgbClr val="FF0000"/>
                </a:solidFill>
              </a:rPr>
              <a:t>Marcelo Augusto de Carvalho</a:t>
            </a:r>
          </a:p>
          <a:p>
            <a:endParaRPr lang="pt-BR"/>
          </a:p>
        </p:txBody>
      </p:sp>
      <p:sp>
        <p:nvSpPr>
          <p:cNvPr id="4" name="Espaço Reservado para Número de Slide 3"/>
          <p:cNvSpPr>
            <a:spLocks noGrp="1"/>
          </p:cNvSpPr>
          <p:nvPr>
            <p:ph type="sldNum" sz="quarter" idx="10"/>
          </p:nvPr>
        </p:nvSpPr>
        <p:spPr/>
        <p:txBody>
          <a:bodyPr/>
          <a:lstStyle/>
          <a:p>
            <a:fld id="{04F026D3-3424-4D59-8DBE-63AA3C0A8292}" type="slidenum">
              <a:rPr lang="pt-BR" smtClean="0"/>
              <a:t>3</a:t>
            </a:fld>
            <a:endParaRPr lang="pt-BR"/>
          </a:p>
        </p:txBody>
      </p:sp>
    </p:spTree>
    <p:extLst>
      <p:ext uri="{BB962C8B-B14F-4D97-AF65-F5344CB8AC3E}">
        <p14:creationId xmlns:p14="http://schemas.microsoft.com/office/powerpoint/2010/main" val="2054151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20"/>
            <a:ext cx="7772400" cy="1102519"/>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7610410-67C3-4592-81B2-12B8DB9B31FF}" type="datetimeFigureOut">
              <a:rPr lang="pt-BR" smtClean="0"/>
              <a:t>22/02/2015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323494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7610410-67C3-4592-81B2-12B8DB9B31FF}" type="datetimeFigureOut">
              <a:rPr lang="pt-BR" smtClean="0"/>
              <a:t>22/02/2015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30026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05979"/>
            <a:ext cx="6019800" cy="4388644"/>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7610410-67C3-4592-81B2-12B8DB9B31FF}" type="datetimeFigureOut">
              <a:rPr lang="pt-BR" smtClean="0"/>
              <a:t>22/02/2015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345940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7610410-67C3-4592-81B2-12B8DB9B31FF}" type="datetimeFigureOut">
              <a:rPr lang="pt-BR" smtClean="0"/>
              <a:t>22/02/2015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403894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7"/>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7610410-67C3-4592-81B2-12B8DB9B31FF}" type="datetimeFigureOut">
              <a:rPr lang="pt-BR" smtClean="0"/>
              <a:t>22/02/2015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78302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7610410-67C3-4592-81B2-12B8DB9B31FF}" type="datetimeFigureOut">
              <a:rPr lang="pt-BR" smtClean="0"/>
              <a:t>22/02/2015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394183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7610410-67C3-4592-81B2-12B8DB9B31FF}" type="datetimeFigureOut">
              <a:rPr lang="pt-BR" smtClean="0"/>
              <a:t>22/02/2015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200400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7610410-67C3-4592-81B2-12B8DB9B31FF}" type="datetimeFigureOut">
              <a:rPr lang="pt-BR" smtClean="0"/>
              <a:t>22/02/2015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21069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7610410-67C3-4592-81B2-12B8DB9B31FF}" type="datetimeFigureOut">
              <a:rPr lang="pt-BR" smtClean="0"/>
              <a:t>22/02/2015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171768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04788"/>
            <a:ext cx="3008313" cy="871538"/>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7610410-67C3-4592-81B2-12B8DB9B31FF}" type="datetimeFigureOut">
              <a:rPr lang="pt-BR" smtClean="0"/>
              <a:t>22/02/2015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104460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7610410-67C3-4592-81B2-12B8DB9B31FF}" type="datetimeFigureOut">
              <a:rPr lang="pt-BR" smtClean="0"/>
              <a:t>22/02/2015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2FF6B7B-4D9C-49F9-8CB7-CD29BC83DB56}" type="slidenum">
              <a:rPr lang="pt-BR" smtClean="0"/>
              <a:t>‹nº›</a:t>
            </a:fld>
            <a:endParaRPr lang="pt-BR"/>
          </a:p>
        </p:txBody>
      </p:sp>
    </p:spTree>
    <p:extLst>
      <p:ext uri="{BB962C8B-B14F-4D97-AF65-F5344CB8AC3E}">
        <p14:creationId xmlns:p14="http://schemas.microsoft.com/office/powerpoint/2010/main" val="146827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7610410-67C3-4592-81B2-12B8DB9B31FF}" type="datetimeFigureOut">
              <a:rPr lang="pt-BR" smtClean="0"/>
              <a:t>22/02/2015</a:t>
            </a:fld>
            <a:endParaRPr lang="pt-BR"/>
          </a:p>
        </p:txBody>
      </p:sp>
      <p:sp>
        <p:nvSpPr>
          <p:cNvPr id="5" name="Espaço Reservado para Rodapé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2FF6B7B-4D9C-49F9-8CB7-CD29BC83DB56}" type="slidenum">
              <a:rPr lang="pt-BR" smtClean="0"/>
              <a:t>‹nº›</a:t>
            </a:fld>
            <a:endParaRPr lang="pt-BR"/>
          </a:p>
        </p:txBody>
      </p:sp>
    </p:spTree>
    <p:extLst>
      <p:ext uri="{BB962C8B-B14F-4D97-AF65-F5344CB8AC3E}">
        <p14:creationId xmlns:p14="http://schemas.microsoft.com/office/powerpoint/2010/main" val="812152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S_VT_ABERTURA_0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12122754"/>
      </p:ext>
    </p:extLst>
  </p:cSld>
  <p:clrMapOvr>
    <a:masterClrMapping/>
  </p:clrMapOvr>
  <mc:AlternateContent xmlns:mc="http://schemas.openxmlformats.org/markup-compatibility/2006" xmlns:p14="http://schemas.microsoft.com/office/powerpoint/2010/main">
    <mc:Choice Requires="p14">
      <p:transition spd="med" p14:dur="700" advTm="55000">
        <p:fade/>
      </p:transition>
    </mc:Choice>
    <mc:Fallback xmlns="">
      <p:transition xmlns:p14="http://schemas.microsoft.com/office/powerpoint/2010/main" spd="med"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483518"/>
            <a:ext cx="3168352" cy="193899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Pedro errou muitas vezes, Judas também. Pedro fez papel pior, negou Jesus abertamente. Judas o fez em escondido.</a:t>
            </a:r>
          </a:p>
        </p:txBody>
      </p:sp>
    </p:spTree>
    <p:extLst>
      <p:ext uri="{BB962C8B-B14F-4D97-AF65-F5344CB8AC3E}">
        <p14:creationId xmlns:p14="http://schemas.microsoft.com/office/powerpoint/2010/main" val="155506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91680" y="778302"/>
            <a:ext cx="3168352" cy="286232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Pedro, em um momento de autossuficiência, consegue dar alguns passos sobre a água, mas ao tirar os olhos de Jesus ele afundou.</a:t>
            </a:r>
          </a:p>
          <a:p>
            <a:pPr algn="ctr"/>
            <a:r>
              <a:rPr lang="pt-BR" sz="2000" b="1" dirty="0">
                <a:latin typeface="Arial" panose="020B0604020202020204" pitchFamily="34" charset="0"/>
                <a:cs typeface="Arial" panose="020B0604020202020204" pitchFamily="34" charset="0"/>
              </a:rPr>
              <a:t>E no mesmo instante estava nos braços de Jesus. </a:t>
            </a:r>
          </a:p>
        </p:txBody>
      </p:sp>
    </p:spTree>
    <p:extLst>
      <p:ext uri="{BB962C8B-B14F-4D97-AF65-F5344CB8AC3E}">
        <p14:creationId xmlns:p14="http://schemas.microsoft.com/office/powerpoint/2010/main" val="80735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339752" y="843558"/>
            <a:ext cx="3168352" cy="286232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O mesmo Pedro foi usado pelo demônio pedindo a Jesus para não morrer na cruz. Sua ignorância nesta declaração, colocou em jogo a sua própria salvação e nossa, hoje, também.</a:t>
            </a:r>
          </a:p>
        </p:txBody>
      </p:sp>
    </p:spTree>
    <p:extLst>
      <p:ext uri="{BB962C8B-B14F-4D97-AF65-F5344CB8AC3E}">
        <p14:creationId xmlns:p14="http://schemas.microsoft.com/office/powerpoint/2010/main" val="2297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195736" y="987574"/>
            <a:ext cx="3168352" cy="193899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A Bíblia não omitiu seus fracassos para que sua história fosse um exemplo para todos que acertam e erram, erram e acertam na vida. </a:t>
            </a:r>
          </a:p>
        </p:txBody>
      </p:sp>
    </p:spTree>
    <p:extLst>
      <p:ext uri="{BB962C8B-B14F-4D97-AF65-F5344CB8AC3E}">
        <p14:creationId xmlns:p14="http://schemas.microsoft.com/office/powerpoint/2010/main" val="386129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123728" y="1932389"/>
            <a:ext cx="6120680" cy="1077218"/>
          </a:xfrm>
          <a:prstGeom prst="rect">
            <a:avLst/>
          </a:prstGeom>
          <a:noFill/>
        </p:spPr>
        <p:txBody>
          <a:bodyPr wrap="square" rtlCol="0">
            <a:spAutoFit/>
          </a:bodyPr>
          <a:lstStyle/>
          <a:p>
            <a:pPr lvl="0" algn="ctr"/>
            <a:r>
              <a:rPr lang="pt-BR" sz="3200" b="1" dirty="0">
                <a:solidFill>
                  <a:srgbClr val="FFC000"/>
                </a:solidFill>
                <a:effectLst>
                  <a:outerShdw blurRad="38100" dist="38100" dir="2700000" algn="tl">
                    <a:srgbClr val="000000"/>
                  </a:outerShdw>
                </a:effectLst>
                <a:latin typeface="Arial Black" panose="020B0A04020102020204" pitchFamily="34" charset="0"/>
              </a:rPr>
              <a:t>II. POR ERROS FATAIS, ELE SE ENTREGOU </a:t>
            </a:r>
            <a:endParaRPr lang="pt-BR" sz="3200" dirty="0">
              <a:solidFill>
                <a:srgbClr val="FFC000"/>
              </a:solidFill>
              <a:effectLst>
                <a:outerShdw blurRad="38100" dist="38100" dir="2700000" algn="tl">
                  <a:srgbClr val="000000"/>
                </a:outerShdw>
              </a:effectLst>
              <a:latin typeface="Arial Black" panose="020B0A04020102020204" pitchFamily="34" charset="0"/>
            </a:endParaRPr>
          </a:p>
        </p:txBody>
      </p:sp>
    </p:spTree>
    <p:extLst>
      <p:ext uri="{BB962C8B-B14F-4D97-AF65-F5344CB8AC3E}">
        <p14:creationId xmlns:p14="http://schemas.microsoft.com/office/powerpoint/2010/main" val="345400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95976" y="555526"/>
            <a:ext cx="4176464" cy="2246769"/>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Quando “eu” tento vencer com minhas próprias forças, “eu” fracasso. Quando eu confio, Ele obtém o sucesso. Essa é uma Teologia profunda. A notícia ruim é que a “carne” conhece o pecado e o fracasso.</a:t>
            </a:r>
          </a:p>
        </p:txBody>
      </p:sp>
    </p:spTree>
    <p:extLst>
      <p:ext uri="{BB962C8B-B14F-4D97-AF65-F5344CB8AC3E}">
        <p14:creationId xmlns:p14="http://schemas.microsoft.com/office/powerpoint/2010/main" val="373132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835696" y="555526"/>
            <a:ext cx="6480720" cy="1015663"/>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Quando Jesus se entregou para ser condenado, quatro erros fatais foram evidenciados na vida de Pedro:</a:t>
            </a:r>
          </a:p>
        </p:txBody>
      </p:sp>
      <p:sp>
        <p:nvSpPr>
          <p:cNvPr id="3" name="CaixaDeTexto 2"/>
          <p:cNvSpPr txBox="1"/>
          <p:nvPr/>
        </p:nvSpPr>
        <p:spPr>
          <a:xfrm>
            <a:off x="1979712" y="1707654"/>
            <a:ext cx="576064"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rPr>
              <a:t>1</a:t>
            </a:r>
            <a:endParaRPr lang="pt-BR"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endParaRPr>
          </a:p>
        </p:txBody>
      </p:sp>
      <p:sp>
        <p:nvSpPr>
          <p:cNvPr id="4" name="CaixaDeTexto 3"/>
          <p:cNvSpPr txBox="1"/>
          <p:nvPr/>
        </p:nvSpPr>
        <p:spPr>
          <a:xfrm>
            <a:off x="2427640" y="1876931"/>
            <a:ext cx="2664296" cy="369332"/>
          </a:xfrm>
          <a:prstGeom prst="rect">
            <a:avLst/>
          </a:prstGeom>
          <a:solidFill>
            <a:schemeClr val="tx2">
              <a:lumMod val="40000"/>
              <a:lumOff val="60000"/>
            </a:schemeClr>
          </a:solidFill>
        </p:spPr>
        <p:txBody>
          <a:bodyPr wrap="square" rtlCol="0">
            <a:spAutoFit/>
          </a:bodyPr>
          <a:lstStyle/>
          <a:p>
            <a:pPr algn="ctr"/>
            <a:r>
              <a:rPr lang="pt-BR"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Autossuficiência</a:t>
            </a:r>
          </a:p>
        </p:txBody>
      </p:sp>
      <p:sp>
        <p:nvSpPr>
          <p:cNvPr id="5" name="CaixaDeTexto 4"/>
          <p:cNvSpPr txBox="1"/>
          <p:nvPr/>
        </p:nvSpPr>
        <p:spPr>
          <a:xfrm>
            <a:off x="2256592" y="2385963"/>
            <a:ext cx="576064"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rPr>
              <a:t>2</a:t>
            </a:r>
            <a:endParaRPr lang="pt-BR"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endParaRPr>
          </a:p>
        </p:txBody>
      </p:sp>
      <p:sp>
        <p:nvSpPr>
          <p:cNvPr id="6" name="CaixaDeTexto 5"/>
          <p:cNvSpPr txBox="1"/>
          <p:nvPr/>
        </p:nvSpPr>
        <p:spPr>
          <a:xfrm>
            <a:off x="2832656" y="2555240"/>
            <a:ext cx="2747456" cy="369332"/>
          </a:xfrm>
          <a:prstGeom prst="rect">
            <a:avLst/>
          </a:prstGeom>
          <a:solidFill>
            <a:schemeClr val="tx2">
              <a:lumMod val="40000"/>
              <a:lumOff val="60000"/>
            </a:schemeClr>
          </a:solidFill>
        </p:spPr>
        <p:txBody>
          <a:bodyPr wrap="square" rtlCol="0">
            <a:spAutoFit/>
          </a:bodyPr>
          <a:lstStyle/>
          <a:p>
            <a:pPr algn="ctr"/>
            <a:r>
              <a:rPr lang="pt-BR"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pt-BR"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Indolência </a:t>
            </a:r>
          </a:p>
        </p:txBody>
      </p:sp>
      <p:sp>
        <p:nvSpPr>
          <p:cNvPr id="7" name="CaixaDeTexto 6"/>
          <p:cNvSpPr txBox="1"/>
          <p:nvPr/>
        </p:nvSpPr>
        <p:spPr>
          <a:xfrm>
            <a:off x="2568392" y="3092341"/>
            <a:ext cx="576064"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rPr>
              <a:t>3</a:t>
            </a:r>
            <a:endParaRPr lang="pt-BR"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endParaRPr>
          </a:p>
        </p:txBody>
      </p:sp>
      <p:sp>
        <p:nvSpPr>
          <p:cNvPr id="8" name="CaixaDeTexto 7"/>
          <p:cNvSpPr txBox="1"/>
          <p:nvPr/>
        </p:nvSpPr>
        <p:spPr>
          <a:xfrm>
            <a:off x="3144456" y="3261618"/>
            <a:ext cx="3083728" cy="369332"/>
          </a:xfrm>
          <a:prstGeom prst="rect">
            <a:avLst/>
          </a:prstGeom>
          <a:solidFill>
            <a:schemeClr val="tx2">
              <a:lumMod val="40000"/>
              <a:lumOff val="60000"/>
            </a:schemeClr>
          </a:solidFill>
        </p:spPr>
        <p:txBody>
          <a:bodyPr wrap="square" rtlCol="0">
            <a:spAutoFit/>
          </a:bodyPr>
          <a:lstStyle/>
          <a:p>
            <a:pPr algn="ctr"/>
            <a:r>
              <a:rPr lang="pt-BR"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Precipitação </a:t>
            </a:r>
          </a:p>
        </p:txBody>
      </p:sp>
      <p:sp>
        <p:nvSpPr>
          <p:cNvPr id="9" name="CaixaDeTexto 8"/>
          <p:cNvSpPr txBox="1"/>
          <p:nvPr/>
        </p:nvSpPr>
        <p:spPr>
          <a:xfrm>
            <a:off x="2862536" y="3793897"/>
            <a:ext cx="576064"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rPr>
              <a:t>4</a:t>
            </a:r>
            <a:endParaRPr lang="pt-BR"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anose="020B0A04020102020204" pitchFamily="34" charset="0"/>
            </a:endParaRPr>
          </a:p>
        </p:txBody>
      </p:sp>
      <p:sp>
        <p:nvSpPr>
          <p:cNvPr id="10" name="CaixaDeTexto 9"/>
          <p:cNvSpPr txBox="1"/>
          <p:nvPr/>
        </p:nvSpPr>
        <p:spPr>
          <a:xfrm>
            <a:off x="3438600" y="3963174"/>
            <a:ext cx="3149624" cy="369332"/>
          </a:xfrm>
          <a:prstGeom prst="rect">
            <a:avLst/>
          </a:prstGeom>
          <a:solidFill>
            <a:schemeClr val="tx2">
              <a:lumMod val="40000"/>
              <a:lumOff val="60000"/>
            </a:schemeClr>
          </a:solidFill>
        </p:spPr>
        <p:txBody>
          <a:bodyPr wrap="square" rtlCol="0">
            <a:spAutoFit/>
          </a:bodyPr>
          <a:lstStyle/>
          <a:p>
            <a:pPr algn="ctr"/>
            <a:r>
              <a:rPr lang="pt-BR"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pt-BR"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“Pedro </a:t>
            </a:r>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seguia de longe</a:t>
            </a:r>
            <a:r>
              <a:rPr lang="pt-BR"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6155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eta para a direita 14"/>
          <p:cNvSpPr/>
          <p:nvPr/>
        </p:nvSpPr>
        <p:spPr>
          <a:xfrm>
            <a:off x="6101132" y="2120148"/>
            <a:ext cx="487092" cy="632500"/>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Seta para a direita 13"/>
          <p:cNvSpPr/>
          <p:nvPr/>
        </p:nvSpPr>
        <p:spPr>
          <a:xfrm>
            <a:off x="6012160" y="1131590"/>
            <a:ext cx="609992" cy="792088"/>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p:cNvSpPr txBox="1"/>
          <p:nvPr/>
        </p:nvSpPr>
        <p:spPr>
          <a:xfrm>
            <a:off x="6732240" y="1326708"/>
            <a:ext cx="1800200" cy="400110"/>
          </a:xfrm>
          <a:prstGeom prst="rect">
            <a:avLst/>
          </a:prstGeom>
          <a:solidFill>
            <a:schemeClr val="tx2">
              <a:lumMod val="40000"/>
              <a:lumOff val="60000"/>
            </a:schemeClr>
          </a:solidFill>
        </p:spPr>
        <p:txBody>
          <a:bodyPr wrap="square" rtlCol="0">
            <a:spAutoFit/>
          </a:bodyPr>
          <a:lstStyle/>
          <a:p>
            <a:pPr algn="ctr"/>
            <a:r>
              <a:rPr lang="pt-BR" sz="2000" dirty="0" smtClean="0">
                <a:solidFill>
                  <a:srgbClr val="C00000"/>
                </a:solidFill>
                <a:latin typeface="Arial Black" panose="020B0A04020102020204" pitchFamily="34" charset="0"/>
              </a:rPr>
              <a:t>MENTIU</a:t>
            </a:r>
            <a:endParaRPr lang="pt-BR" sz="2000" dirty="0">
              <a:solidFill>
                <a:srgbClr val="C00000"/>
              </a:solidFill>
              <a:latin typeface="Arial Black" panose="020B0A04020102020204" pitchFamily="34" charset="0"/>
            </a:endParaRPr>
          </a:p>
        </p:txBody>
      </p:sp>
      <p:sp>
        <p:nvSpPr>
          <p:cNvPr id="2" name="CaixaDeTexto 1"/>
          <p:cNvSpPr txBox="1"/>
          <p:nvPr/>
        </p:nvSpPr>
        <p:spPr>
          <a:xfrm>
            <a:off x="1714664" y="483518"/>
            <a:ext cx="6480720" cy="400110"/>
          </a:xfrm>
          <a:prstGeom prst="rect">
            <a:avLst/>
          </a:prstGeom>
          <a:noFill/>
        </p:spPr>
        <p:txBody>
          <a:bodyPr wrap="square" rtlCol="0">
            <a:spAutoFit/>
          </a:bodyPr>
          <a:lstStyle/>
          <a:p>
            <a:pPr algn="ctr"/>
            <a:r>
              <a:rPr lang="pt-BR" sz="2000" b="1" dirty="0" smtClean="0">
                <a:latin typeface="Arial" panose="020B0604020202020204" pitchFamily="34" charset="0"/>
                <a:cs typeface="Arial" panose="020B0604020202020204" pitchFamily="34" charset="0"/>
              </a:rPr>
              <a:t>E </a:t>
            </a:r>
            <a:r>
              <a:rPr lang="pt-BR" sz="2000" b="1" dirty="0">
                <a:latin typeface="Arial" panose="020B0604020202020204" pitchFamily="34" charset="0"/>
                <a:cs typeface="Arial" panose="020B0604020202020204" pitchFamily="34" charset="0"/>
              </a:rPr>
              <a:t>no fogo do inimigo Pedro negou a Jesus: </a:t>
            </a:r>
          </a:p>
        </p:txBody>
      </p:sp>
      <p:sp>
        <p:nvSpPr>
          <p:cNvPr id="4" name="CaixaDeTexto 3"/>
          <p:cNvSpPr txBox="1"/>
          <p:nvPr/>
        </p:nvSpPr>
        <p:spPr>
          <a:xfrm>
            <a:off x="2411760" y="1203598"/>
            <a:ext cx="3960440" cy="646331"/>
          </a:xfrm>
          <a:prstGeom prst="rect">
            <a:avLst/>
          </a:prstGeom>
          <a:solidFill>
            <a:schemeClr val="tx2">
              <a:lumMod val="50000"/>
            </a:schemeClr>
          </a:solidFill>
        </p:spPr>
        <p:txBody>
          <a:bodyPr wrap="square" rtlCol="0">
            <a:spAutoFit/>
          </a:bodyPr>
          <a:lstStyle/>
          <a:p>
            <a:pPr algn="ctr"/>
            <a:r>
              <a:rPr lang="pt-BR" b="1" dirty="0" smtClean="0">
                <a:solidFill>
                  <a:schemeClr val="bg1"/>
                </a:solidFill>
                <a:latin typeface="Arial" panose="020B0604020202020204" pitchFamily="34" charset="0"/>
                <a:cs typeface="Arial" panose="020B0604020202020204" pitchFamily="34" charset="0"/>
              </a:rPr>
              <a:t>disse </a:t>
            </a:r>
            <a:r>
              <a:rPr lang="pt-BR" b="1" dirty="0">
                <a:solidFill>
                  <a:schemeClr val="bg1"/>
                </a:solidFill>
                <a:latin typeface="Arial" panose="020B0604020202020204" pitchFamily="34" charset="0"/>
                <a:cs typeface="Arial" panose="020B0604020202020204" pitchFamily="34" charset="0"/>
              </a:rPr>
              <a:t>que nunca tinha </a:t>
            </a:r>
            <a:r>
              <a:rPr lang="pt-BR" b="1" dirty="0" smtClean="0">
                <a:solidFill>
                  <a:schemeClr val="bg1"/>
                </a:solidFill>
                <a:latin typeface="Arial" panose="020B0604020202020204" pitchFamily="34" charset="0"/>
                <a:cs typeface="Arial" panose="020B0604020202020204" pitchFamily="34" charset="0"/>
              </a:rPr>
              <a:t>visto</a:t>
            </a:r>
          </a:p>
          <a:p>
            <a:pPr algn="ctr"/>
            <a:r>
              <a:rPr lang="pt-BR" b="1" dirty="0" smtClean="0">
                <a:solidFill>
                  <a:schemeClr val="bg1"/>
                </a:solidFill>
                <a:latin typeface="Arial" panose="020B0604020202020204" pitchFamily="34" charset="0"/>
                <a:cs typeface="Arial" panose="020B0604020202020204" pitchFamily="34" charset="0"/>
              </a:rPr>
              <a:t>esse </a:t>
            </a:r>
            <a:r>
              <a:rPr lang="pt-BR" b="1" dirty="0">
                <a:solidFill>
                  <a:schemeClr val="bg1"/>
                </a:solidFill>
                <a:latin typeface="Arial" panose="020B0604020202020204" pitchFamily="34" charset="0"/>
                <a:cs typeface="Arial" panose="020B0604020202020204" pitchFamily="34" charset="0"/>
              </a:rPr>
              <a:t>homem</a:t>
            </a:r>
          </a:p>
        </p:txBody>
      </p:sp>
      <p:sp>
        <p:nvSpPr>
          <p:cNvPr id="3" name="CaixaDeTexto 2"/>
          <p:cNvSpPr txBox="1"/>
          <p:nvPr/>
        </p:nvSpPr>
        <p:spPr>
          <a:xfrm>
            <a:off x="1979712" y="949533"/>
            <a:ext cx="576064" cy="1200329"/>
          </a:xfrm>
          <a:prstGeom prst="rect">
            <a:avLst/>
          </a:prstGeom>
          <a:noFill/>
        </p:spPr>
        <p:txBody>
          <a:bodyPr wrap="square" rtlCol="0">
            <a:spAutoFit/>
          </a:bodyPr>
          <a:lstStyle/>
          <a:p>
            <a:r>
              <a:rPr lang="pt-BR" sz="7200" b="1" dirty="0" smtClean="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rPr>
              <a:t>1</a:t>
            </a:r>
            <a:endParaRPr lang="pt-BR" sz="7200" b="1" dirty="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endParaRPr>
          </a:p>
        </p:txBody>
      </p:sp>
      <p:sp>
        <p:nvSpPr>
          <p:cNvPr id="12" name="CaixaDeTexto 11"/>
          <p:cNvSpPr txBox="1"/>
          <p:nvPr/>
        </p:nvSpPr>
        <p:spPr>
          <a:xfrm>
            <a:off x="2445688" y="2273558"/>
            <a:ext cx="3960440" cy="369332"/>
          </a:xfrm>
          <a:prstGeom prst="rect">
            <a:avLst/>
          </a:prstGeom>
          <a:solidFill>
            <a:schemeClr val="tx2">
              <a:lumMod val="50000"/>
            </a:schemeClr>
          </a:solidFill>
        </p:spPr>
        <p:txBody>
          <a:bodyPr wrap="square" rtlCol="0">
            <a:spAutoFit/>
          </a:bodyPr>
          <a:lstStyle/>
          <a:p>
            <a:pPr algn="ctr"/>
            <a:r>
              <a:rPr lang="pt-BR" b="1" dirty="0">
                <a:solidFill>
                  <a:schemeClr val="bg1"/>
                </a:solidFill>
                <a:latin typeface="Arial" panose="020B0604020202020204" pitchFamily="34" charset="0"/>
                <a:cs typeface="Arial" panose="020B0604020202020204" pitchFamily="34" charset="0"/>
              </a:rPr>
              <a:t>Negou que era um discípulo</a:t>
            </a:r>
          </a:p>
        </p:txBody>
      </p:sp>
      <p:sp>
        <p:nvSpPr>
          <p:cNvPr id="13" name="CaixaDeTexto 12"/>
          <p:cNvSpPr txBox="1"/>
          <p:nvPr/>
        </p:nvSpPr>
        <p:spPr>
          <a:xfrm>
            <a:off x="2013640" y="2019493"/>
            <a:ext cx="576064" cy="1200329"/>
          </a:xfrm>
          <a:prstGeom prst="rect">
            <a:avLst/>
          </a:prstGeom>
          <a:noFill/>
        </p:spPr>
        <p:txBody>
          <a:bodyPr wrap="square" rtlCol="0">
            <a:spAutoFit/>
          </a:bodyPr>
          <a:lstStyle/>
          <a:p>
            <a:r>
              <a:rPr lang="pt-BR" sz="7200" b="1" dirty="0" smtClean="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rPr>
              <a:t>2</a:t>
            </a:r>
            <a:endParaRPr lang="pt-BR" sz="7200" b="1" dirty="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endParaRPr>
          </a:p>
        </p:txBody>
      </p:sp>
      <p:sp>
        <p:nvSpPr>
          <p:cNvPr id="16" name="CaixaDeTexto 15"/>
          <p:cNvSpPr txBox="1"/>
          <p:nvPr/>
        </p:nvSpPr>
        <p:spPr>
          <a:xfrm>
            <a:off x="6732240" y="2222078"/>
            <a:ext cx="1800200" cy="400110"/>
          </a:xfrm>
          <a:prstGeom prst="rect">
            <a:avLst/>
          </a:prstGeom>
          <a:solidFill>
            <a:schemeClr val="tx2">
              <a:lumMod val="40000"/>
              <a:lumOff val="60000"/>
            </a:schemeClr>
          </a:solidFill>
        </p:spPr>
        <p:txBody>
          <a:bodyPr wrap="square" rtlCol="0">
            <a:spAutoFit/>
          </a:bodyPr>
          <a:lstStyle/>
          <a:p>
            <a:pPr algn="ctr"/>
            <a:r>
              <a:rPr lang="pt-BR" sz="2000" dirty="0" smtClean="0">
                <a:solidFill>
                  <a:srgbClr val="C00000"/>
                </a:solidFill>
                <a:latin typeface="Arial Black" panose="020B0A04020102020204" pitchFamily="34" charset="0"/>
              </a:rPr>
              <a:t>OMITIU</a:t>
            </a:r>
            <a:endParaRPr lang="pt-BR" sz="2000" dirty="0">
              <a:solidFill>
                <a:srgbClr val="C00000"/>
              </a:solidFill>
              <a:latin typeface="Arial Black" panose="020B0A04020102020204" pitchFamily="34" charset="0"/>
            </a:endParaRPr>
          </a:p>
        </p:txBody>
      </p:sp>
      <p:sp>
        <p:nvSpPr>
          <p:cNvPr id="17" name="Seta para a direita 16"/>
          <p:cNvSpPr/>
          <p:nvPr/>
        </p:nvSpPr>
        <p:spPr>
          <a:xfrm>
            <a:off x="6100948" y="2994196"/>
            <a:ext cx="487092" cy="632500"/>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p:cNvSpPr txBox="1"/>
          <p:nvPr/>
        </p:nvSpPr>
        <p:spPr>
          <a:xfrm>
            <a:off x="2445504" y="3147606"/>
            <a:ext cx="3960440" cy="369332"/>
          </a:xfrm>
          <a:prstGeom prst="rect">
            <a:avLst/>
          </a:prstGeom>
          <a:solidFill>
            <a:schemeClr val="tx2">
              <a:lumMod val="50000"/>
            </a:schemeClr>
          </a:solidFill>
        </p:spPr>
        <p:txBody>
          <a:bodyPr wrap="square" rtlCol="0">
            <a:spAutoFit/>
          </a:bodyPr>
          <a:lstStyle/>
          <a:p>
            <a:pPr algn="ctr"/>
            <a:r>
              <a:rPr lang="pt-BR" b="1" dirty="0">
                <a:solidFill>
                  <a:schemeClr val="bg1"/>
                </a:solidFill>
                <a:latin typeface="Arial" panose="020B0604020202020204" pitchFamily="34" charset="0"/>
                <a:cs typeface="Arial" panose="020B0604020202020204" pitchFamily="34" charset="0"/>
              </a:rPr>
              <a:t>Não sei do que estão falando</a:t>
            </a:r>
          </a:p>
        </p:txBody>
      </p:sp>
      <p:sp>
        <p:nvSpPr>
          <p:cNvPr id="19" name="CaixaDeTexto 18"/>
          <p:cNvSpPr txBox="1"/>
          <p:nvPr/>
        </p:nvSpPr>
        <p:spPr>
          <a:xfrm>
            <a:off x="2013456" y="2893541"/>
            <a:ext cx="576064" cy="1200329"/>
          </a:xfrm>
          <a:prstGeom prst="rect">
            <a:avLst/>
          </a:prstGeom>
          <a:noFill/>
        </p:spPr>
        <p:txBody>
          <a:bodyPr wrap="square" rtlCol="0">
            <a:spAutoFit/>
          </a:bodyPr>
          <a:lstStyle/>
          <a:p>
            <a:r>
              <a:rPr lang="pt-BR" sz="7200" b="1" dirty="0" smtClean="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rPr>
              <a:t>3</a:t>
            </a:r>
            <a:endParaRPr lang="pt-BR" sz="7200" b="1" dirty="0">
              <a:ln w="10541" cmpd="sng">
                <a:solidFill>
                  <a:schemeClr val="bg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anose="020B0A04020102020204" pitchFamily="34" charset="0"/>
            </a:endParaRPr>
          </a:p>
        </p:txBody>
      </p:sp>
      <p:sp>
        <p:nvSpPr>
          <p:cNvPr id="20" name="CaixaDeTexto 19"/>
          <p:cNvSpPr txBox="1"/>
          <p:nvPr/>
        </p:nvSpPr>
        <p:spPr>
          <a:xfrm>
            <a:off x="6732056" y="3096126"/>
            <a:ext cx="1800200" cy="400110"/>
          </a:xfrm>
          <a:prstGeom prst="rect">
            <a:avLst/>
          </a:prstGeom>
          <a:solidFill>
            <a:schemeClr val="tx2">
              <a:lumMod val="40000"/>
              <a:lumOff val="60000"/>
            </a:schemeClr>
          </a:solidFill>
        </p:spPr>
        <p:txBody>
          <a:bodyPr wrap="square" rtlCol="0">
            <a:spAutoFit/>
          </a:bodyPr>
          <a:lstStyle/>
          <a:p>
            <a:pPr algn="ctr"/>
            <a:r>
              <a:rPr lang="pt-BR" sz="2000" dirty="0" smtClean="0">
                <a:solidFill>
                  <a:srgbClr val="C00000"/>
                </a:solidFill>
                <a:latin typeface="Arial Black" panose="020B0A04020102020204" pitchFamily="34" charset="0"/>
              </a:rPr>
              <a:t>NEGOU</a:t>
            </a:r>
            <a:endParaRPr lang="pt-BR" sz="20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423803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19672" y="858932"/>
            <a:ext cx="3600400" cy="286232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Ao Jesus sair do julgamento “fixou os olhos em Pedro” (</a:t>
            </a:r>
            <a:r>
              <a:rPr lang="pt-BR" sz="2000" b="1" dirty="0" err="1">
                <a:latin typeface="Arial" panose="020B0604020202020204" pitchFamily="34" charset="0"/>
                <a:cs typeface="Arial" panose="020B0604020202020204" pitchFamily="34" charset="0"/>
              </a:rPr>
              <a:t>Lc</a:t>
            </a:r>
            <a:r>
              <a:rPr lang="pt-BR" sz="2000" b="1" dirty="0">
                <a:latin typeface="Arial" panose="020B0604020202020204" pitchFamily="34" charset="0"/>
                <a:cs typeface="Arial" panose="020B0604020202020204" pitchFamily="34" charset="0"/>
              </a:rPr>
              <a:t> 22:61), olhos de amor, compaixão e misericórdia, como muitas vezes olhou para Pedro. O olhar de Jesus lembrou-o mais uma vez o que era pecado. </a:t>
            </a:r>
          </a:p>
        </p:txBody>
      </p:sp>
    </p:spTree>
    <p:extLst>
      <p:ext uri="{BB962C8B-B14F-4D97-AF65-F5344CB8AC3E}">
        <p14:creationId xmlns:p14="http://schemas.microsoft.com/office/powerpoint/2010/main" val="292511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91680" y="483518"/>
            <a:ext cx="4248472" cy="378565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“O próprio fato de sermos chamados a suportar provas, é evidência de que o Senhor Jesus vê em nós algo muito precioso, que deseja ver desenvolvido. Se não visse em nós coisa alguma pela qual pudéssemos glorificar o Seu nome, não despenderia tempo refinando-nos</a:t>
            </a:r>
            <a:r>
              <a:rPr lang="pt-BR" sz="2000" b="1" dirty="0" smtClean="0">
                <a:latin typeface="Arial" panose="020B0604020202020204" pitchFamily="34" charset="0"/>
                <a:cs typeface="Arial" panose="020B0604020202020204" pitchFamily="34" charset="0"/>
              </a:rPr>
              <a:t>”</a:t>
            </a:r>
          </a:p>
          <a:p>
            <a:pPr algn="ctr"/>
            <a:endParaRPr lang="pt-BR" sz="2000" b="1" dirty="0">
              <a:latin typeface="Arial" panose="020B0604020202020204" pitchFamily="34" charset="0"/>
              <a:cs typeface="Arial" panose="020B0604020202020204" pitchFamily="34" charset="0"/>
            </a:endParaRPr>
          </a:p>
          <a:p>
            <a:pPr algn="ctr"/>
            <a:r>
              <a:rPr lang="pt-BR" sz="2000" b="1" dirty="0" smtClean="0">
                <a:latin typeface="Arial" panose="020B0604020202020204" pitchFamily="34" charset="0"/>
                <a:cs typeface="Arial" panose="020B0604020202020204" pitchFamily="34" charset="0"/>
              </a:rPr>
              <a:t>(</a:t>
            </a:r>
            <a:r>
              <a:rPr lang="pt-BR" sz="2000" b="1" dirty="0">
                <a:latin typeface="Arial" panose="020B0604020202020204" pitchFamily="34" charset="0"/>
                <a:cs typeface="Arial" panose="020B0604020202020204" pitchFamily="34" charset="0"/>
              </a:rPr>
              <a:t>Ellen G. White, Para Conhecê-Lo, p. 274).</a:t>
            </a:r>
          </a:p>
        </p:txBody>
      </p:sp>
    </p:spTree>
    <p:extLst>
      <p:ext uri="{BB962C8B-B14F-4D97-AF65-F5344CB8AC3E}">
        <p14:creationId xmlns:p14="http://schemas.microsoft.com/office/powerpoint/2010/main" val="6738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22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123728" y="1932389"/>
            <a:ext cx="6120680" cy="1077218"/>
          </a:xfrm>
          <a:prstGeom prst="rect">
            <a:avLst/>
          </a:prstGeom>
          <a:noFill/>
        </p:spPr>
        <p:txBody>
          <a:bodyPr wrap="square" rtlCol="0">
            <a:spAutoFit/>
          </a:bodyPr>
          <a:lstStyle/>
          <a:p>
            <a:pPr lvl="0" algn="ctr"/>
            <a:r>
              <a:rPr lang="pt-BR" sz="3200" b="1" dirty="0">
                <a:solidFill>
                  <a:srgbClr val="FFC000"/>
                </a:solidFill>
                <a:effectLst>
                  <a:outerShdw blurRad="38100" dist="38100" dir="2700000" algn="tl">
                    <a:srgbClr val="000000"/>
                  </a:outerShdw>
                </a:effectLst>
                <a:latin typeface="Arial Black" panose="020B0A04020102020204" pitchFamily="34" charset="0"/>
              </a:rPr>
              <a:t>III. MAIS QUE SATISFEITO PELA ENTREGA</a:t>
            </a:r>
            <a:endParaRPr lang="pt-BR" sz="3200" dirty="0">
              <a:solidFill>
                <a:srgbClr val="FFC000"/>
              </a:solidFill>
              <a:effectLst>
                <a:outerShdw blurRad="38100" dist="38100" dir="2700000" algn="tl">
                  <a:srgbClr val="000000"/>
                </a:outerShdw>
              </a:effectLst>
              <a:latin typeface="Arial Black" panose="020B0A04020102020204" pitchFamily="34" charset="0"/>
            </a:endParaRPr>
          </a:p>
        </p:txBody>
      </p:sp>
    </p:spTree>
    <p:extLst>
      <p:ext uri="{BB962C8B-B14F-4D97-AF65-F5344CB8AC3E}">
        <p14:creationId xmlns:p14="http://schemas.microsoft.com/office/powerpoint/2010/main" val="223645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79712" y="627534"/>
            <a:ext cx="4248472" cy="3170099"/>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“Dentre os que andaram com Jesus, ninguém errou tanto quanto Pedro. Mas havia uma qualidade nele que sempre habitou nos grandes homens. Não tinha medo de errar, de chorar, de se entregar por aquilo em que acreditava, de correr riscos para conquistar seus sonhos</a:t>
            </a:r>
            <a:r>
              <a:rPr lang="pt-BR" sz="2000" b="1" dirty="0" smtClean="0">
                <a:latin typeface="Arial" panose="020B0604020202020204" pitchFamily="34" charset="0"/>
                <a:cs typeface="Arial" panose="020B0604020202020204" pitchFamily="34" charset="0"/>
              </a:rPr>
              <a:t>...</a:t>
            </a:r>
            <a:endParaRPr lang="pt-B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6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91680" y="582732"/>
            <a:ext cx="3312368" cy="2246769"/>
          </a:xfrm>
          <a:prstGeom prst="rect">
            <a:avLst/>
          </a:prstGeom>
          <a:noFill/>
        </p:spPr>
        <p:txBody>
          <a:bodyPr wrap="square" rtlCol="0">
            <a:spAutoFit/>
          </a:bodyPr>
          <a:lstStyle/>
          <a:p>
            <a:pPr algn="ctr"/>
            <a:r>
              <a:rPr lang="pt-BR" sz="2000" b="1" dirty="0" smtClean="0">
                <a:latin typeface="Arial" panose="020B0604020202020204" pitchFamily="34" charset="0"/>
                <a:cs typeface="Arial" panose="020B0604020202020204" pitchFamily="34" charset="0"/>
              </a:rPr>
              <a:t>...Era </a:t>
            </a:r>
            <a:r>
              <a:rPr lang="pt-BR" sz="2000" b="1" dirty="0">
                <a:latin typeface="Arial" panose="020B0604020202020204" pitchFamily="34" charset="0"/>
                <a:cs typeface="Arial" panose="020B0604020202020204" pitchFamily="34" charset="0"/>
              </a:rPr>
              <a:t>rápido para errar e rápido para se arrepender e retornar ao caminho</a:t>
            </a:r>
            <a:r>
              <a:rPr lang="pt-BR" sz="2000" b="1" dirty="0" smtClean="0">
                <a:latin typeface="Arial" panose="020B0604020202020204" pitchFamily="34" charset="0"/>
                <a:cs typeface="Arial" panose="020B0604020202020204" pitchFamily="34" charset="0"/>
              </a:rPr>
              <a:t>”</a:t>
            </a:r>
          </a:p>
          <a:p>
            <a:pPr algn="ctr"/>
            <a:endParaRPr lang="pt-BR" sz="2000" b="1" dirty="0">
              <a:latin typeface="Arial" panose="020B0604020202020204" pitchFamily="34" charset="0"/>
              <a:cs typeface="Arial" panose="020B0604020202020204" pitchFamily="34" charset="0"/>
            </a:endParaRPr>
          </a:p>
          <a:p>
            <a:pPr algn="ctr"/>
            <a:r>
              <a:rPr lang="pt-BR" sz="2000" b="1" dirty="0" smtClean="0">
                <a:latin typeface="Arial" panose="020B0604020202020204" pitchFamily="34" charset="0"/>
                <a:cs typeface="Arial" panose="020B0604020202020204" pitchFamily="34" charset="0"/>
              </a:rPr>
              <a:t>(</a:t>
            </a:r>
            <a:r>
              <a:rPr lang="pt-BR" sz="2000" b="1" dirty="0">
                <a:latin typeface="Arial" panose="020B0604020202020204" pitchFamily="34" charset="0"/>
                <a:cs typeface="Arial" panose="020B0604020202020204" pitchFamily="34" charset="0"/>
              </a:rPr>
              <a:t>Augusto Cury, O Mestre Inesquecível, p. 173). </a:t>
            </a:r>
          </a:p>
        </p:txBody>
      </p:sp>
    </p:spTree>
    <p:extLst>
      <p:ext uri="{BB962C8B-B14F-4D97-AF65-F5344CB8AC3E}">
        <p14:creationId xmlns:p14="http://schemas.microsoft.com/office/powerpoint/2010/main" val="26248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79712" y="627534"/>
            <a:ext cx="3312368" cy="3477875"/>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Pedro, transformado e usado por Deus, cumpre o que Jesus pediu quando disse para ele: “apascenta meus cordeirinhos”. Em um único sermão levou quase 3.000 pessoas Àquele que aprendera a amar de todo seu coração. </a:t>
            </a:r>
          </a:p>
        </p:txBody>
      </p:sp>
    </p:spTree>
    <p:extLst>
      <p:ext uri="{BB962C8B-B14F-4D97-AF65-F5344CB8AC3E}">
        <p14:creationId xmlns:p14="http://schemas.microsoft.com/office/powerpoint/2010/main" val="2673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79712" y="627534"/>
            <a:ext cx="4104456" cy="2862322"/>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O Senhor Deus do Céu reuniu todas as riquezas do Universo e as depôs para adquirir a pérola da humanidade perdida. O Pai entregou todos os Seus recursos divinos nas mãos de Cristo para que as mais ricas bênçãos do Céu pudessem ser vertidas sobre uma raça </a:t>
            </a:r>
            <a:r>
              <a:rPr lang="pt-BR" b="1" dirty="0" smtClean="0">
                <a:latin typeface="Arial" panose="020B0604020202020204" pitchFamily="34" charset="0"/>
                <a:cs typeface="Arial" panose="020B0604020202020204" pitchFamily="34" charset="0"/>
              </a:rPr>
              <a:t>decaída</a:t>
            </a:r>
          </a:p>
          <a:p>
            <a:pPr algn="ctr"/>
            <a:r>
              <a:rPr lang="pt-BR" b="1" dirty="0" smtClean="0">
                <a:latin typeface="Arial" panose="020B0604020202020204" pitchFamily="34" charset="0"/>
                <a:cs typeface="Arial" panose="020B0604020202020204" pitchFamily="34" charset="0"/>
              </a:rPr>
              <a:t> </a:t>
            </a:r>
            <a:r>
              <a:rPr lang="pt-BR" b="1" dirty="0">
                <a:latin typeface="Arial" panose="020B0604020202020204" pitchFamily="34" charset="0"/>
                <a:cs typeface="Arial" panose="020B0604020202020204" pitchFamily="34" charset="0"/>
              </a:rPr>
              <a:t>(Ellen G. White, Exaltai-O, p. 265).</a:t>
            </a:r>
          </a:p>
        </p:txBody>
      </p:sp>
    </p:spTree>
    <p:extLst>
      <p:ext uri="{BB962C8B-B14F-4D97-AF65-F5344CB8AC3E}">
        <p14:creationId xmlns:p14="http://schemas.microsoft.com/office/powerpoint/2010/main" val="414629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483768" y="2072049"/>
            <a:ext cx="5048160" cy="646331"/>
          </a:xfrm>
          <a:prstGeom prst="rect">
            <a:avLst/>
          </a:prstGeom>
          <a:noFill/>
        </p:spPr>
        <p:txBody>
          <a:bodyPr wrap="square" rtlCol="0">
            <a:spAutoFit/>
          </a:bodyPr>
          <a:lstStyle/>
          <a:p>
            <a:pPr algn="ctr"/>
            <a:r>
              <a:rPr lang="pt-BR" sz="3600" b="1" dirty="0" smtClean="0">
                <a:solidFill>
                  <a:srgbClr val="FFFF00"/>
                </a:solidFill>
                <a:effectLst>
                  <a:outerShdw blurRad="38100" dist="38100" dir="2700000" algn="tl">
                    <a:srgbClr val="000000"/>
                  </a:outerShdw>
                </a:effectLst>
                <a:latin typeface="Arial Black" panose="020B0A04020102020204" pitchFamily="34" charset="0"/>
              </a:rPr>
              <a:t>CONCLUSÃO</a:t>
            </a:r>
          </a:p>
        </p:txBody>
      </p:sp>
    </p:spTree>
    <p:extLst>
      <p:ext uri="{BB962C8B-B14F-4D97-AF65-F5344CB8AC3E}">
        <p14:creationId xmlns:p14="http://schemas.microsoft.com/office/powerpoint/2010/main" val="168630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87624" y="555526"/>
            <a:ext cx="4608512" cy="646331"/>
          </a:xfrm>
          <a:prstGeom prst="rect">
            <a:avLst/>
          </a:prstGeom>
          <a:solidFill>
            <a:schemeClr val="accent1">
              <a:lumMod val="20000"/>
              <a:lumOff val="80000"/>
            </a:schemeClr>
          </a:solidFill>
          <a:ln w="57150">
            <a:solidFill>
              <a:schemeClr val="accent1"/>
            </a:solidFill>
          </a:ln>
        </p:spPr>
        <p:txBody>
          <a:bodyPr wrap="square" rtlCol="0">
            <a:spAutoFit/>
          </a:bodyPr>
          <a:lstStyle/>
          <a:p>
            <a:pPr algn="ctr"/>
            <a:r>
              <a:rPr lang="pt-BR" b="1" dirty="0" smtClean="0">
                <a:latin typeface="Arial" panose="020B0604020202020204" pitchFamily="34" charset="0"/>
                <a:cs typeface="Arial" panose="020B0604020202020204" pitchFamily="34" charset="0"/>
              </a:rPr>
              <a:t>1) Não </a:t>
            </a:r>
            <a:r>
              <a:rPr lang="pt-BR" b="1" dirty="0">
                <a:latin typeface="Arial" panose="020B0604020202020204" pitchFamily="34" charset="0"/>
                <a:cs typeface="Arial" panose="020B0604020202020204" pitchFamily="34" charset="0"/>
              </a:rPr>
              <a:t>devemos ficar desanimados com nossas fraquezas.</a:t>
            </a:r>
          </a:p>
        </p:txBody>
      </p:sp>
      <p:sp>
        <p:nvSpPr>
          <p:cNvPr id="3" name="CaixaDeTexto 2"/>
          <p:cNvSpPr txBox="1"/>
          <p:nvPr/>
        </p:nvSpPr>
        <p:spPr>
          <a:xfrm>
            <a:off x="1686848" y="1347614"/>
            <a:ext cx="4613344" cy="646331"/>
          </a:xfrm>
          <a:prstGeom prst="rect">
            <a:avLst/>
          </a:prstGeom>
          <a:solidFill>
            <a:schemeClr val="accent1">
              <a:lumMod val="20000"/>
              <a:lumOff val="80000"/>
            </a:schemeClr>
          </a:solidFill>
          <a:ln w="57150">
            <a:solidFill>
              <a:schemeClr val="accent1"/>
            </a:solidFill>
          </a:ln>
        </p:spPr>
        <p:txBody>
          <a:bodyPr wrap="square" rtlCol="0">
            <a:spAutoFit/>
          </a:bodyPr>
          <a:lstStyle/>
          <a:p>
            <a:pPr algn="ctr"/>
            <a:r>
              <a:rPr lang="pt-BR" b="1" dirty="0" smtClean="0">
                <a:latin typeface="Arial" panose="020B0604020202020204" pitchFamily="34" charset="0"/>
                <a:cs typeface="Arial" panose="020B0604020202020204" pitchFamily="34" charset="0"/>
              </a:rPr>
              <a:t>2) Jesus </a:t>
            </a:r>
            <a:r>
              <a:rPr lang="pt-BR" b="1" dirty="0">
                <a:latin typeface="Arial" panose="020B0604020202020204" pitchFamily="34" charset="0"/>
                <a:cs typeface="Arial" panose="020B0604020202020204" pitchFamily="34" charset="0"/>
              </a:rPr>
              <a:t>não nos ama menos quando erramos.</a:t>
            </a:r>
          </a:p>
        </p:txBody>
      </p:sp>
      <p:sp>
        <p:nvSpPr>
          <p:cNvPr id="4" name="CaixaDeTexto 3"/>
          <p:cNvSpPr txBox="1"/>
          <p:nvPr/>
        </p:nvSpPr>
        <p:spPr>
          <a:xfrm>
            <a:off x="1979712" y="2137094"/>
            <a:ext cx="4824536" cy="646331"/>
          </a:xfrm>
          <a:prstGeom prst="rect">
            <a:avLst/>
          </a:prstGeom>
          <a:solidFill>
            <a:schemeClr val="accent1">
              <a:lumMod val="20000"/>
              <a:lumOff val="80000"/>
            </a:schemeClr>
          </a:solidFill>
          <a:ln w="57150">
            <a:solidFill>
              <a:schemeClr val="accent1"/>
            </a:solidFill>
          </a:ln>
        </p:spPr>
        <p:txBody>
          <a:bodyPr wrap="square" rtlCol="0">
            <a:spAutoFit/>
          </a:bodyPr>
          <a:lstStyle/>
          <a:p>
            <a:pPr algn="ctr"/>
            <a:r>
              <a:rPr lang="pt-BR" b="1" dirty="0" smtClean="0">
                <a:latin typeface="Arial" panose="020B0604020202020204" pitchFamily="34" charset="0"/>
                <a:cs typeface="Arial" panose="020B0604020202020204" pitchFamily="34" charset="0"/>
              </a:rPr>
              <a:t>3) Nossa </a:t>
            </a:r>
            <a:r>
              <a:rPr lang="pt-BR" b="1" dirty="0">
                <a:latin typeface="Arial" panose="020B0604020202020204" pitchFamily="34" charset="0"/>
                <a:cs typeface="Arial" panose="020B0604020202020204" pitchFamily="34" charset="0"/>
              </a:rPr>
              <a:t>primeira preocupação é conosco mesmo.</a:t>
            </a:r>
          </a:p>
        </p:txBody>
      </p:sp>
      <p:sp>
        <p:nvSpPr>
          <p:cNvPr id="5" name="CaixaDeTexto 4"/>
          <p:cNvSpPr txBox="1"/>
          <p:nvPr/>
        </p:nvSpPr>
        <p:spPr>
          <a:xfrm>
            <a:off x="2300496" y="2931790"/>
            <a:ext cx="4863792" cy="646331"/>
          </a:xfrm>
          <a:prstGeom prst="rect">
            <a:avLst/>
          </a:prstGeom>
          <a:solidFill>
            <a:schemeClr val="accent1">
              <a:lumMod val="20000"/>
              <a:lumOff val="80000"/>
            </a:schemeClr>
          </a:solidFill>
          <a:ln w="57150">
            <a:solidFill>
              <a:schemeClr val="accent1"/>
            </a:solidFill>
          </a:ln>
        </p:spPr>
        <p:txBody>
          <a:bodyPr wrap="square" rtlCol="0">
            <a:spAutoFit/>
          </a:bodyPr>
          <a:lstStyle/>
          <a:p>
            <a:pPr algn="ctr"/>
            <a:r>
              <a:rPr lang="pt-BR" b="1" dirty="0" smtClean="0">
                <a:latin typeface="Arial" panose="020B0604020202020204" pitchFamily="34" charset="0"/>
                <a:cs typeface="Arial" panose="020B0604020202020204" pitchFamily="34" charset="0"/>
              </a:rPr>
              <a:t>4) Jesus </a:t>
            </a:r>
            <a:r>
              <a:rPr lang="pt-BR" b="1" dirty="0">
                <a:latin typeface="Arial" panose="020B0604020202020204" pitchFamily="34" charset="0"/>
                <a:cs typeface="Arial" panose="020B0604020202020204" pitchFamily="34" charset="0"/>
              </a:rPr>
              <a:t>aceita nosso amor por Ele, pequeno e fraco, como seja.</a:t>
            </a:r>
          </a:p>
        </p:txBody>
      </p:sp>
      <p:sp>
        <p:nvSpPr>
          <p:cNvPr id="6" name="CaixaDeTexto 5"/>
          <p:cNvSpPr txBox="1"/>
          <p:nvPr/>
        </p:nvSpPr>
        <p:spPr>
          <a:xfrm>
            <a:off x="2735796" y="3723878"/>
            <a:ext cx="5004556" cy="646331"/>
          </a:xfrm>
          <a:prstGeom prst="rect">
            <a:avLst/>
          </a:prstGeom>
          <a:solidFill>
            <a:schemeClr val="accent1">
              <a:lumMod val="20000"/>
              <a:lumOff val="80000"/>
            </a:schemeClr>
          </a:solidFill>
          <a:ln w="57150">
            <a:solidFill>
              <a:schemeClr val="accent1"/>
            </a:solidFill>
          </a:ln>
        </p:spPr>
        <p:txBody>
          <a:bodyPr wrap="square" rtlCol="0">
            <a:spAutoFit/>
          </a:bodyPr>
          <a:lstStyle/>
          <a:p>
            <a:pPr algn="ctr"/>
            <a:r>
              <a:rPr lang="pt-BR" b="1" dirty="0" smtClean="0">
                <a:latin typeface="Arial" panose="020B0604020202020204" pitchFamily="34" charset="0"/>
                <a:cs typeface="Arial" panose="020B0604020202020204" pitchFamily="34" charset="0"/>
              </a:rPr>
              <a:t>5) Ele </a:t>
            </a:r>
            <a:r>
              <a:rPr lang="pt-BR" b="1" dirty="0">
                <a:latin typeface="Arial" panose="020B0604020202020204" pitchFamily="34" charset="0"/>
                <a:cs typeface="Arial" panose="020B0604020202020204" pitchFamily="34" charset="0"/>
              </a:rPr>
              <a:t>nos chama para cuidar dos Seus “cordeirinhos”. </a:t>
            </a:r>
          </a:p>
        </p:txBody>
      </p:sp>
    </p:spTree>
    <p:extLst>
      <p:ext uri="{BB962C8B-B14F-4D97-AF65-F5344CB8AC3E}">
        <p14:creationId xmlns:p14="http://schemas.microsoft.com/office/powerpoint/2010/main" val="123276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3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0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79712" y="772324"/>
            <a:ext cx="3312368" cy="286232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“Deus amou tanto o mundo que deu Seu Filho, Seu único Filho, para a seguinte razão: para que ninguém precise ser condenado; para que todos crendo </a:t>
            </a:r>
            <a:r>
              <a:rPr lang="pt-BR" sz="2000" b="1" dirty="0" err="1">
                <a:latin typeface="Arial" panose="020B0604020202020204" pitchFamily="34" charset="0"/>
                <a:cs typeface="Arial" panose="020B0604020202020204" pitchFamily="34" charset="0"/>
              </a:rPr>
              <a:t>nEle</a:t>
            </a:r>
            <a:r>
              <a:rPr lang="pt-BR" sz="2000" b="1" dirty="0">
                <a:latin typeface="Arial" panose="020B0604020202020204" pitchFamily="34" charset="0"/>
                <a:cs typeface="Arial" panose="020B0604020202020204" pitchFamily="34" charset="0"/>
              </a:rPr>
              <a:t>, possam ter vida plena e eterna</a:t>
            </a:r>
            <a:r>
              <a:rPr lang="pt-BR" sz="2000" b="1" dirty="0" smtClean="0">
                <a:latin typeface="Arial" panose="020B0604020202020204" pitchFamily="34" charset="0"/>
                <a:cs typeface="Arial" panose="020B0604020202020204" pitchFamily="34" charset="0"/>
              </a:rPr>
              <a:t>... </a:t>
            </a:r>
            <a:endParaRPr lang="pt-B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90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852072" y="627534"/>
            <a:ext cx="3440008" cy="2862322"/>
          </a:xfrm>
          <a:prstGeom prst="rect">
            <a:avLst/>
          </a:prstGeom>
          <a:noFill/>
        </p:spPr>
        <p:txBody>
          <a:bodyPr wrap="square" rtlCol="0">
            <a:spAutoFit/>
          </a:bodyPr>
          <a:lstStyle/>
          <a:p>
            <a:pPr algn="ctr"/>
            <a:r>
              <a:rPr lang="pt-BR" sz="2000" b="1" dirty="0" smtClean="0">
                <a:latin typeface="Arial" panose="020B0604020202020204" pitchFamily="34" charset="0"/>
                <a:cs typeface="Arial" panose="020B0604020202020204" pitchFamily="34" charset="0"/>
              </a:rPr>
              <a:t>...Deus </a:t>
            </a:r>
            <a:r>
              <a:rPr lang="pt-BR" sz="2000" b="1" dirty="0">
                <a:latin typeface="Arial" panose="020B0604020202020204" pitchFamily="34" charset="0"/>
                <a:cs typeface="Arial" panose="020B0604020202020204" pitchFamily="34" charset="0"/>
              </a:rPr>
              <a:t>não se deu ao trabalho de enviar Seu Filho apenas para apontar um dedo acusador e dizer à humanidade como ela é má. Ele veio para ajudar, para pôr o mundo nos eixos outra vez</a:t>
            </a:r>
            <a:r>
              <a:rPr lang="pt-BR" sz="2000" b="1" dirty="0" smtClean="0">
                <a:latin typeface="Arial" panose="020B0604020202020204" pitchFamily="34" charset="0"/>
                <a:cs typeface="Arial" panose="020B0604020202020204" pitchFamily="34" charset="0"/>
              </a:rPr>
              <a:t>”</a:t>
            </a:r>
          </a:p>
          <a:p>
            <a:pPr algn="ctr"/>
            <a:r>
              <a:rPr lang="pt-BR" sz="2000" b="1" dirty="0" smtClean="0">
                <a:latin typeface="Arial" panose="020B0604020202020204" pitchFamily="34" charset="0"/>
                <a:cs typeface="Arial" panose="020B0604020202020204" pitchFamily="34" charset="0"/>
              </a:rPr>
              <a:t>(</a:t>
            </a:r>
            <a:r>
              <a:rPr lang="pt-BR" sz="2000" b="1" dirty="0" err="1">
                <a:latin typeface="Arial" panose="020B0604020202020204" pitchFamily="34" charset="0"/>
                <a:cs typeface="Arial" panose="020B0604020202020204" pitchFamily="34" charset="0"/>
              </a:rPr>
              <a:t>Jo</a:t>
            </a:r>
            <a:r>
              <a:rPr lang="pt-BR" sz="2000" b="1" dirty="0">
                <a:latin typeface="Arial" panose="020B0604020202020204" pitchFamily="34" charset="0"/>
                <a:cs typeface="Arial" panose="020B0604020202020204" pitchFamily="34" charset="0"/>
              </a:rPr>
              <a:t> 3:16-17 - A Mensagem).</a:t>
            </a:r>
          </a:p>
        </p:txBody>
      </p:sp>
    </p:spTree>
    <p:extLst>
      <p:ext uri="{BB962C8B-B14F-4D97-AF65-F5344CB8AC3E}">
        <p14:creationId xmlns:p14="http://schemas.microsoft.com/office/powerpoint/2010/main" val="8118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123728" y="1932389"/>
            <a:ext cx="6120680" cy="1077218"/>
          </a:xfrm>
          <a:prstGeom prst="rect">
            <a:avLst/>
          </a:prstGeom>
          <a:noFill/>
        </p:spPr>
        <p:txBody>
          <a:bodyPr wrap="square" rtlCol="0">
            <a:spAutoFit/>
          </a:bodyPr>
          <a:lstStyle/>
          <a:p>
            <a:pPr lvl="0" algn="ctr"/>
            <a:r>
              <a:rPr lang="pt-BR" sz="3200" b="1" dirty="0">
                <a:solidFill>
                  <a:srgbClr val="FFC000"/>
                </a:solidFill>
                <a:effectLst>
                  <a:outerShdw blurRad="38100" dist="38100" dir="2700000" algn="tl">
                    <a:srgbClr val="000000"/>
                  </a:outerShdw>
                </a:effectLst>
                <a:latin typeface="Arial Black" panose="020B0A04020102020204" pitchFamily="34" charset="0"/>
              </a:rPr>
              <a:t>I. POR AMAR, ELE SE ENTREGOU </a:t>
            </a:r>
            <a:endParaRPr lang="pt-BR" sz="3200" dirty="0">
              <a:solidFill>
                <a:srgbClr val="FFC000"/>
              </a:solidFill>
              <a:effectLst>
                <a:outerShdw blurRad="38100" dist="38100" dir="2700000" algn="tl">
                  <a:srgbClr val="000000"/>
                </a:outerShdw>
              </a:effectLst>
              <a:latin typeface="Arial Black" panose="020B0A04020102020204" pitchFamily="34" charset="0"/>
            </a:endParaRPr>
          </a:p>
        </p:txBody>
      </p:sp>
    </p:spTree>
    <p:extLst>
      <p:ext uri="{BB962C8B-B14F-4D97-AF65-F5344CB8AC3E}">
        <p14:creationId xmlns:p14="http://schemas.microsoft.com/office/powerpoint/2010/main" val="183378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900808" y="483518"/>
            <a:ext cx="4471392" cy="3139321"/>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“O amor existente entre o Pai e Seu Filho não pode ser descrito. É imensurável. Em Cristo, Deus viu a formosura e perfeição da excelência que habita </a:t>
            </a:r>
            <a:r>
              <a:rPr lang="pt-BR" b="1" dirty="0" err="1">
                <a:latin typeface="Arial" panose="020B0604020202020204" pitchFamily="34" charset="0"/>
                <a:cs typeface="Arial" panose="020B0604020202020204" pitchFamily="34" charset="0"/>
              </a:rPr>
              <a:t>nEle</a:t>
            </a:r>
            <a:r>
              <a:rPr lang="pt-BR" b="1" dirty="0">
                <a:latin typeface="Arial" panose="020B0604020202020204" pitchFamily="34" charset="0"/>
                <a:cs typeface="Arial" panose="020B0604020202020204" pitchFamily="34" charset="0"/>
              </a:rPr>
              <a:t> mesmo. Maravilhai-vos, ó Céus, e assombra-te, ó Terra, pois Deus não poupou Seu próprio Filho, mas entregou-O para ser feito pecado em nosso lugar, para que os que creem possam tornar-se a justiça de Deus </a:t>
            </a:r>
            <a:r>
              <a:rPr lang="pt-BR" b="1" dirty="0" err="1">
                <a:latin typeface="Arial" panose="020B0604020202020204" pitchFamily="34" charset="0"/>
                <a:cs typeface="Arial" panose="020B0604020202020204" pitchFamily="34" charset="0"/>
              </a:rPr>
              <a:t>nEle</a:t>
            </a:r>
            <a:r>
              <a:rPr lang="pt-BR" b="1" dirty="0" smtClean="0">
                <a:latin typeface="Arial" panose="020B0604020202020204" pitchFamily="34" charset="0"/>
                <a:cs typeface="Arial" panose="020B0604020202020204" pitchFamily="34" charset="0"/>
              </a:rPr>
              <a:t>... </a:t>
            </a:r>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64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835696" y="771550"/>
            <a:ext cx="4176464" cy="286232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 É demasiado imperfeita a linguagem para tentarmos a descrição do amor de Deus. Cremos nele, nele nos regozijamos, mas não o podemos compreender</a:t>
            </a:r>
            <a:r>
              <a:rPr lang="pt-BR" sz="2000" b="1" dirty="0" smtClean="0">
                <a:latin typeface="Arial" panose="020B0604020202020204" pitchFamily="34" charset="0"/>
                <a:cs typeface="Arial" panose="020B0604020202020204" pitchFamily="34" charset="0"/>
              </a:rPr>
              <a:t>”</a:t>
            </a:r>
          </a:p>
          <a:p>
            <a:pPr algn="ctr"/>
            <a:endParaRPr lang="pt-BR" sz="2000" b="1" dirty="0">
              <a:latin typeface="Arial" panose="020B0604020202020204" pitchFamily="34" charset="0"/>
              <a:cs typeface="Arial" panose="020B0604020202020204" pitchFamily="34" charset="0"/>
            </a:endParaRPr>
          </a:p>
          <a:p>
            <a:pPr algn="ctr"/>
            <a:r>
              <a:rPr lang="pt-BR" sz="2000" b="1" dirty="0" smtClean="0">
                <a:latin typeface="Arial" panose="020B0604020202020204" pitchFamily="34" charset="0"/>
                <a:cs typeface="Arial" panose="020B0604020202020204" pitchFamily="34" charset="0"/>
              </a:rPr>
              <a:t>(</a:t>
            </a:r>
            <a:r>
              <a:rPr lang="pt-BR" sz="2000" b="1" dirty="0">
                <a:latin typeface="Arial" panose="020B0604020202020204" pitchFamily="34" charset="0"/>
                <a:cs typeface="Arial" panose="020B0604020202020204" pitchFamily="34" charset="0"/>
              </a:rPr>
              <a:t>Ellen G. White, Nos Lugares Celestiais, p. 11).</a:t>
            </a:r>
          </a:p>
        </p:txBody>
      </p:sp>
    </p:spTree>
    <p:extLst>
      <p:ext uri="{BB962C8B-B14F-4D97-AF65-F5344CB8AC3E}">
        <p14:creationId xmlns:p14="http://schemas.microsoft.com/office/powerpoint/2010/main" val="6384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195736" y="987574"/>
            <a:ext cx="3168352" cy="2862322"/>
          </a:xfrm>
          <a:prstGeom prst="rect">
            <a:avLst/>
          </a:prstGeom>
          <a:noFill/>
        </p:spPr>
        <p:txBody>
          <a:bodyPr wrap="square" rtlCol="0">
            <a:spAutoFit/>
          </a:bodyPr>
          <a:lstStyle/>
          <a:p>
            <a:pPr algn="ctr"/>
            <a:r>
              <a:rPr lang="pt-BR" sz="2000" b="1" dirty="0">
                <a:latin typeface="Arial" panose="020B0604020202020204" pitchFamily="34" charset="0"/>
                <a:cs typeface="Arial" panose="020B0604020202020204" pitchFamily="34" charset="0"/>
              </a:rPr>
              <a:t>Vamos tentar visualizar este amor indescritível na vida de Pedro que saiu da areia de uma vida inconsistente, para a Rocha em um viver consistente. Vamos conhecê-lo e a sua incrível história. </a:t>
            </a:r>
          </a:p>
        </p:txBody>
      </p:sp>
    </p:spTree>
    <p:extLst>
      <p:ext uri="{BB962C8B-B14F-4D97-AF65-F5344CB8AC3E}">
        <p14:creationId xmlns:p14="http://schemas.microsoft.com/office/powerpoint/2010/main" val="291345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870</Words>
  <Application>Microsoft Office PowerPoint</Application>
  <PresentationFormat>Apresentação na tela (16:9)</PresentationFormat>
  <Paragraphs>63</Paragraphs>
  <Slides>27</Slides>
  <Notes>3</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27</vt:i4>
      </vt:variant>
    </vt:vector>
  </HeadingPairs>
  <TitlesOfParts>
    <vt:vector size="31" baseType="lpstr">
      <vt:lpstr>Arial</vt:lpstr>
      <vt:lpstr>Arial Black</vt:lpstr>
      <vt:lpstr>Calibri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SM8561-SM8569</dc:title>
  <dc:subject>SM-A PAIXÃO É VOCÊ</dc:subject>
  <dc:creator>Pr. MARCELO AUGUSTO DE CARVALHO</dc:creator>
  <cp:keywords>www.4tons.com</cp:keywords>
  <dc:description>COMÉRCIO PROIBIDO. USO PESSOAL</dc:description>
  <cp:lastModifiedBy>pr. marcelo carvalho</cp:lastModifiedBy>
  <cp:revision>31</cp:revision>
  <dcterms:created xsi:type="dcterms:W3CDTF">2014-09-10T23:56:59Z</dcterms:created>
  <dcterms:modified xsi:type="dcterms:W3CDTF">2015-02-22T13:24:00Z</dcterms:modified>
  <cp:category>SM-SEMANA SANTA 2015</cp:category>
</cp:coreProperties>
</file>