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9" r:id="rId3"/>
    <p:sldId id="257" r:id="rId4"/>
    <p:sldId id="259" r:id="rId5"/>
    <p:sldId id="260" r:id="rId6"/>
    <p:sldId id="261" r:id="rId7"/>
    <p:sldId id="288" r:id="rId8"/>
    <p:sldId id="289" r:id="rId9"/>
    <p:sldId id="267" r:id="rId10"/>
    <p:sldId id="270" r:id="rId11"/>
    <p:sldId id="272" r:id="rId12"/>
    <p:sldId id="266" r:id="rId13"/>
    <p:sldId id="290" r:id="rId14"/>
    <p:sldId id="268" r:id="rId15"/>
    <p:sldId id="291" r:id="rId16"/>
    <p:sldId id="292" r:id="rId17"/>
    <p:sldId id="281" r:id="rId18"/>
    <p:sldId id="271" r:id="rId19"/>
    <p:sldId id="293" r:id="rId20"/>
    <p:sldId id="294" r:id="rId21"/>
    <p:sldId id="295" r:id="rId22"/>
    <p:sldId id="296" r:id="rId23"/>
    <p:sldId id="297" r:id="rId24"/>
    <p:sldId id="298" r:id="rId25"/>
    <p:sldId id="279" r:id="rId26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2337"/>
    <a:srgbClr val="8E1B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266" d="100"/>
          <a:sy n="266" d="100"/>
        </p:scale>
        <p:origin x="-888" y="-11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316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106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71450"/>
            <a:ext cx="2057400" cy="36576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71450"/>
            <a:ext cx="6019800" cy="36576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418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453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678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000125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000125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414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078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965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656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43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278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2881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70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1210799"/>
            <a:ext cx="45365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Assim que Eva e Adão cederam à tentação do orgulho, a autoridade</a:t>
            </a:r>
          </a:p>
          <a:p>
            <a:pPr algn="ctr"/>
            <a:r>
              <a:rPr lang="pt-BR" sz="2400" b="1" dirty="0"/>
              <a:t>de Deus foi deixada de lado e os seres humanos começaram a </a:t>
            </a:r>
            <a:r>
              <a:rPr lang="pt-BR" sz="2400" b="1" dirty="0" smtClean="0"/>
              <a:t>tomar decisões </a:t>
            </a:r>
            <a:r>
              <a:rPr lang="pt-BR" sz="2400" b="1" dirty="0"/>
              <a:t>de forma independente.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96404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1145991"/>
            <a:ext cx="41124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“Então foram abertos os olhos de ambos, e conheceram que estavam </a:t>
            </a:r>
            <a:r>
              <a:rPr lang="pt-BR" sz="2400" b="1" dirty="0" smtClean="0"/>
              <a:t>nus [...]”. </a:t>
            </a:r>
            <a:r>
              <a:rPr lang="pt-BR" sz="2400" b="1" dirty="0"/>
              <a:t>Imediatamente, tiveram que buscar uma solução humana para </a:t>
            </a:r>
            <a:r>
              <a:rPr lang="pt-BR" sz="2400" b="1" dirty="0" smtClean="0"/>
              <a:t>essa situação</a:t>
            </a:r>
            <a:r>
              <a:rPr lang="pt-BR" sz="2400" b="1" dirty="0"/>
              <a:t>: “coseram folhas de figueira, e fizeram para si aventais</a:t>
            </a:r>
            <a:r>
              <a:rPr lang="pt-BR" sz="2400" b="1" dirty="0" smtClean="0"/>
              <a:t>”.</a:t>
            </a:r>
          </a:p>
          <a:p>
            <a:pPr algn="ctr"/>
            <a:endParaRPr lang="pt-BR" sz="2400" b="1" dirty="0"/>
          </a:p>
          <a:p>
            <a:pPr algn="ctr"/>
            <a:r>
              <a:rPr lang="pt-BR" sz="2400" b="1" dirty="0" smtClean="0"/>
              <a:t>Gênesis 3:7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409664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951570"/>
            <a:ext cx="397732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Por </a:t>
            </a:r>
            <a:r>
              <a:rPr lang="pt-BR" sz="2800" b="1" dirty="0"/>
              <a:t>trás das atitudes</a:t>
            </a:r>
          </a:p>
          <a:p>
            <a:pPr algn="ctr"/>
            <a:r>
              <a:rPr lang="pt-BR" sz="2800" b="1" dirty="0"/>
              <a:t>de orgulho e autossuficiência e até mesmo de prepotência estão </a:t>
            </a:r>
            <a:r>
              <a:rPr lang="pt-BR" sz="2800" b="1" dirty="0" smtClean="0"/>
              <a:t>ocultos sentimentos </a:t>
            </a:r>
            <a:r>
              <a:rPr lang="pt-BR" sz="2800" b="1" dirty="0"/>
              <a:t>de baixa autoestima</a:t>
            </a:r>
            <a:r>
              <a:rPr lang="pt-BR" sz="2800" b="1" dirty="0" smtClean="0"/>
              <a:t>.</a:t>
            </a:r>
          </a:p>
          <a:p>
            <a:pPr algn="ctr"/>
            <a:endParaRPr lang="pt-BR" sz="2800" b="1" dirty="0"/>
          </a:p>
          <a:p>
            <a:pPr algn="ctr"/>
            <a:r>
              <a:rPr lang="pt-BR" sz="2800" b="1" i="1" dirty="0"/>
              <a:t>Terry Cooper</a:t>
            </a:r>
          </a:p>
        </p:txBody>
      </p:sp>
    </p:spTree>
    <p:extLst>
      <p:ext uri="{BB962C8B-B14F-4D97-AF65-F5344CB8AC3E}">
        <p14:creationId xmlns:p14="http://schemas.microsoft.com/office/powerpoint/2010/main" val="206069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uxograma: Entrada manual 2"/>
          <p:cNvSpPr/>
          <p:nvPr/>
        </p:nvSpPr>
        <p:spPr>
          <a:xfrm>
            <a:off x="-20712" y="1858871"/>
            <a:ext cx="9324528" cy="1814602"/>
          </a:xfrm>
          <a:prstGeom prst="flowChartManualInput">
            <a:avLst/>
          </a:prstGeom>
          <a:solidFill>
            <a:srgbClr val="8E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luxograma: Entrada manual 3"/>
          <p:cNvSpPr/>
          <p:nvPr/>
        </p:nvSpPr>
        <p:spPr>
          <a:xfrm flipH="1">
            <a:off x="-180528" y="1996031"/>
            <a:ext cx="9484344" cy="1534763"/>
          </a:xfrm>
          <a:prstGeom prst="flowChartManualInput">
            <a:avLst/>
          </a:prstGeom>
          <a:solidFill>
            <a:srgbClr val="1623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-20712" y="2177156"/>
            <a:ext cx="91647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Ruptura das Relações Humanas e Isolamento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9611" y="1210799"/>
            <a:ext cx="580894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n w="18415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EFEITO </a:t>
            </a:r>
            <a:r>
              <a:rPr lang="pt-BR" sz="3200" dirty="0" smtClean="0">
                <a:ln w="18415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3 </a:t>
            </a:r>
            <a:r>
              <a:rPr lang="pt-BR" sz="3200" dirty="0">
                <a:ln w="18415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DO ORGULHO:</a:t>
            </a:r>
          </a:p>
        </p:txBody>
      </p:sp>
    </p:spTree>
    <p:extLst>
      <p:ext uri="{BB962C8B-B14F-4D97-AF65-F5344CB8AC3E}">
        <p14:creationId xmlns:p14="http://schemas.microsoft.com/office/powerpoint/2010/main" val="186573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821956"/>
            <a:ext cx="36724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Quando </a:t>
            </a:r>
            <a:r>
              <a:rPr lang="pt-BR" sz="2400" b="1" dirty="0"/>
              <a:t>o homem dá as </a:t>
            </a:r>
            <a:r>
              <a:rPr lang="pt-BR" sz="2400" b="1" dirty="0" smtClean="0"/>
              <a:t>costas a </a:t>
            </a:r>
            <a:r>
              <a:rPr lang="pt-BR" sz="2400" b="1" dirty="0"/>
              <a:t>Deus, ele também perde a capacidade de construir relações </a:t>
            </a:r>
            <a:r>
              <a:rPr lang="pt-BR" sz="2400" b="1" dirty="0" smtClean="0"/>
              <a:t>saudáveis com </a:t>
            </a:r>
            <a:r>
              <a:rPr lang="pt-BR" sz="2400" b="1" dirty="0"/>
              <a:t>outras pessoas. Isso não é difícil de entender se lembrarmos </a:t>
            </a:r>
            <a:r>
              <a:rPr lang="pt-BR" sz="2400" b="1" dirty="0" smtClean="0"/>
              <a:t>que Deus </a:t>
            </a:r>
            <a:r>
              <a:rPr lang="pt-BR" sz="2400" b="1" dirty="0"/>
              <a:t>é a única fonte de amor verdadeiro (1 João 4:8).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341799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821956"/>
            <a:ext cx="36724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“Perguntou-lhe Deus: Quem te fez saber que </a:t>
            </a:r>
            <a:r>
              <a:rPr lang="pt-BR" sz="2400" b="1" dirty="0" smtClean="0"/>
              <a:t>estavas nu</a:t>
            </a:r>
            <a:r>
              <a:rPr lang="pt-BR" sz="2400" b="1" dirty="0"/>
              <a:t>? Comeste da árvore de que te ordenei que não comesses? Então, disse </a:t>
            </a:r>
            <a:r>
              <a:rPr lang="pt-BR" sz="2400" b="1" dirty="0" smtClean="0"/>
              <a:t>o homem</a:t>
            </a:r>
            <a:r>
              <a:rPr lang="pt-BR" sz="2400" b="1" dirty="0"/>
              <a:t>: A mulher que me deste por esposa, ela me deu da árvore, e eu comi”. Gênesis 3:11-12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17175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3568" y="1145992"/>
            <a:ext cx="36724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O </a:t>
            </a:r>
            <a:r>
              <a:rPr lang="pt-BR" sz="2400" b="1" dirty="0"/>
              <a:t>relato bíblico mostra que</a:t>
            </a:r>
          </a:p>
          <a:p>
            <a:pPr algn="ctr"/>
            <a:r>
              <a:rPr lang="pt-BR" sz="2400" b="1" dirty="0"/>
              <a:t>Eva foi enganada pela serpente, porém, Adão não. Ele simplesmente </a:t>
            </a:r>
            <a:r>
              <a:rPr lang="pt-BR" sz="2400" b="1" dirty="0" smtClean="0"/>
              <a:t>aceitou o </a:t>
            </a:r>
            <a:r>
              <a:rPr lang="pt-BR" sz="2400" b="1" dirty="0"/>
              <a:t>convite que Eva lhe fez para comer o fruto proibido por Deus.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186489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1081184"/>
            <a:ext cx="41124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Essa é a maneira convencional</a:t>
            </a:r>
          </a:p>
          <a:p>
            <a:pPr algn="ctr"/>
            <a:r>
              <a:rPr lang="pt-BR" sz="2400" b="1" dirty="0"/>
              <a:t>de as pessoas orgulhosas agirem. Elas não estão dispostas a reconhecer</a:t>
            </a:r>
          </a:p>
          <a:p>
            <a:pPr algn="ctr"/>
            <a:r>
              <a:rPr lang="pt-BR" sz="2400" b="1" dirty="0"/>
              <a:t>suas falhas. Sempre buscam uma forma de responsabilizar os outros. Dessa</a:t>
            </a:r>
          </a:p>
          <a:p>
            <a:pPr algn="ctr"/>
            <a:r>
              <a:rPr lang="pt-BR" sz="2400" b="1" dirty="0"/>
              <a:t>forma, elas vão afastando as pessoas ao seu redor.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293796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uxograma: Entrada manual 2"/>
          <p:cNvSpPr/>
          <p:nvPr/>
        </p:nvSpPr>
        <p:spPr>
          <a:xfrm>
            <a:off x="-20712" y="1470028"/>
            <a:ext cx="9324528" cy="1944216"/>
          </a:xfrm>
          <a:prstGeom prst="flowChartManualInput">
            <a:avLst/>
          </a:prstGeom>
          <a:solidFill>
            <a:srgbClr val="8E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luxograma: Entrada manual 3"/>
          <p:cNvSpPr/>
          <p:nvPr/>
        </p:nvSpPr>
        <p:spPr>
          <a:xfrm flipH="1">
            <a:off x="-180528" y="1607188"/>
            <a:ext cx="9484344" cy="1700962"/>
          </a:xfrm>
          <a:prstGeom prst="flowChartManualInput">
            <a:avLst/>
          </a:prstGeom>
          <a:solidFill>
            <a:srgbClr val="1623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0" y="1835350"/>
            <a:ext cx="9144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A SOLUÇÃO PARA O PROBLEMA DO ORGULHO: JESUS REINAR NO</a:t>
            </a:r>
          </a:p>
          <a:p>
            <a:pPr algn="ctr"/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CORAÇÃO</a:t>
            </a:r>
          </a:p>
        </p:txBody>
      </p:sp>
    </p:spTree>
    <p:extLst>
      <p:ext uri="{BB962C8B-B14F-4D97-AF65-F5344CB8AC3E}">
        <p14:creationId xmlns:p14="http://schemas.microsoft.com/office/powerpoint/2010/main" val="62025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2985" y="627534"/>
            <a:ext cx="4112462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No Sermão da Montanha, Jesus </a:t>
            </a:r>
            <a:r>
              <a:rPr lang="pt-BR" sz="2400" b="1" dirty="0" smtClean="0"/>
              <a:t>convidou Seus </a:t>
            </a:r>
            <a:r>
              <a:rPr lang="pt-BR" sz="2400" b="1" dirty="0"/>
              <a:t>seguidores a buscar primeiramente o reino de Deus e a </a:t>
            </a:r>
            <a:r>
              <a:rPr lang="pt-BR" sz="2400" b="1" dirty="0" smtClean="0"/>
              <a:t>Sua justiça </a:t>
            </a:r>
            <a:r>
              <a:rPr lang="pt-BR" sz="2400" b="1" dirty="0"/>
              <a:t>(a norma moral de Deus) e Se comprometeu a suprir as </a:t>
            </a:r>
            <a:r>
              <a:rPr lang="pt-BR" sz="2400" b="1" dirty="0" smtClean="0"/>
              <a:t>necessidades de </a:t>
            </a:r>
            <a:r>
              <a:rPr lang="pt-BR" sz="2400" b="1" dirty="0"/>
              <a:t>todos aqueles que estão dispostos a confiar </a:t>
            </a:r>
            <a:r>
              <a:rPr lang="pt-BR" sz="2400" b="1" dirty="0" err="1"/>
              <a:t>nEle</a:t>
            </a:r>
            <a:r>
              <a:rPr lang="pt-BR" sz="2400" b="1" dirty="0"/>
              <a:t>, </a:t>
            </a:r>
            <a:r>
              <a:rPr lang="pt-BR" sz="2400" b="1" dirty="0" smtClean="0"/>
              <a:t>obedecendo fielmente </a:t>
            </a:r>
            <a:r>
              <a:rPr lang="pt-BR" sz="2400" b="1" dirty="0"/>
              <a:t>à Sua vontade (</a:t>
            </a:r>
            <a:r>
              <a:rPr lang="pt-BR" sz="2400" b="1" dirty="0" err="1"/>
              <a:t>Mt</a:t>
            </a:r>
            <a:r>
              <a:rPr lang="pt-BR" sz="2400" b="1" dirty="0"/>
              <a:t> 6:33).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101024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NHETA_SS_2017_P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47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89000" y="821955"/>
            <a:ext cx="324036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“Se alguém quer vir após mim, a si mesmo se </a:t>
            </a:r>
            <a:r>
              <a:rPr lang="pt-BR" sz="2400" b="1" dirty="0" smtClean="0"/>
              <a:t>negue, dia </a:t>
            </a:r>
            <a:r>
              <a:rPr lang="pt-BR" sz="2400" b="1" dirty="0"/>
              <a:t>a dia tome a sua cruz e siga-me. Pois quem quiser salvar a </a:t>
            </a:r>
            <a:r>
              <a:rPr lang="pt-BR" sz="2400" b="1" dirty="0" smtClean="0"/>
              <a:t>sua vida </a:t>
            </a:r>
            <a:r>
              <a:rPr lang="pt-BR" sz="2400" b="1" dirty="0"/>
              <a:t>perdê-la-á; quem perder a vida por minha causa, esse a salvará</a:t>
            </a:r>
            <a:r>
              <a:rPr lang="pt-BR" sz="2400" b="1" dirty="0" smtClean="0"/>
              <a:t>”.</a:t>
            </a:r>
          </a:p>
          <a:p>
            <a:pPr algn="ctr"/>
            <a:endParaRPr lang="pt-BR" sz="2400" b="1" dirty="0" smtClean="0"/>
          </a:p>
          <a:p>
            <a:pPr algn="ctr"/>
            <a:r>
              <a:rPr lang="pt-BR" sz="2400" b="1" dirty="0" err="1" smtClean="0"/>
              <a:t>Lc</a:t>
            </a:r>
            <a:r>
              <a:rPr lang="pt-BR" sz="2400" b="1" dirty="0" smtClean="0"/>
              <a:t> </a:t>
            </a:r>
            <a:r>
              <a:rPr lang="pt-BR" sz="2400" b="1" dirty="0"/>
              <a:t>9:23, 24</a:t>
            </a:r>
          </a:p>
        </p:txBody>
      </p:sp>
    </p:spTree>
    <p:extLst>
      <p:ext uri="{BB962C8B-B14F-4D97-AF65-F5344CB8AC3E}">
        <p14:creationId xmlns:p14="http://schemas.microsoft.com/office/powerpoint/2010/main" val="174980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1081185"/>
            <a:ext cx="4066976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A </a:t>
            </a:r>
            <a:r>
              <a:rPr lang="pt-BR" sz="2800" b="1" dirty="0"/>
              <a:t>Bíblia deixa claro que é o pecado que, em</a:t>
            </a:r>
          </a:p>
          <a:p>
            <a:pPr algn="ctr"/>
            <a:r>
              <a:rPr lang="pt-BR" sz="2800" b="1" dirty="0"/>
              <a:t>última instância, controla nossa vida e nos conduz pelo caminho da</a:t>
            </a:r>
          </a:p>
          <a:p>
            <a:pPr algn="ctr"/>
            <a:r>
              <a:rPr lang="pt-BR" sz="2800" b="1" dirty="0"/>
              <a:t>autodestruição </a:t>
            </a:r>
            <a:endParaRPr lang="pt-BR" sz="2800" b="1" dirty="0" smtClean="0"/>
          </a:p>
          <a:p>
            <a:pPr algn="ctr"/>
            <a:r>
              <a:rPr lang="pt-BR" sz="2800" b="1" dirty="0" smtClean="0"/>
              <a:t>(</a:t>
            </a:r>
            <a:r>
              <a:rPr lang="pt-BR" sz="2800" b="1" dirty="0" err="1"/>
              <a:t>Rm</a:t>
            </a:r>
            <a:r>
              <a:rPr lang="pt-BR" sz="2800" b="1" dirty="0"/>
              <a:t> 6:12-13).</a:t>
            </a:r>
          </a:p>
        </p:txBody>
      </p:sp>
    </p:spTree>
    <p:extLst>
      <p:ext uri="{BB962C8B-B14F-4D97-AF65-F5344CB8AC3E}">
        <p14:creationId xmlns:p14="http://schemas.microsoft.com/office/powerpoint/2010/main" val="195218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1560" y="821956"/>
            <a:ext cx="36349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Por outro lado, há a opção de seguir o exemplo de um homem </a:t>
            </a:r>
            <a:r>
              <a:rPr lang="pt-BR" sz="2400" b="1" dirty="0" smtClean="0"/>
              <a:t>conhecido no </a:t>
            </a:r>
            <a:r>
              <a:rPr lang="pt-BR" sz="2400" b="1" dirty="0"/>
              <a:t>evangelho como o publicano. Esse homem humildemente</a:t>
            </a:r>
          </a:p>
          <a:p>
            <a:pPr algn="ctr"/>
            <a:r>
              <a:rPr lang="pt-BR" sz="2400" b="1" dirty="0"/>
              <a:t>reconheceu seu pecado e, por conseguinte, sua incapacidade para </a:t>
            </a:r>
            <a:r>
              <a:rPr lang="pt-BR" sz="2400" b="1" dirty="0" smtClean="0"/>
              <a:t>salvar a </a:t>
            </a:r>
            <a:r>
              <a:rPr lang="pt-BR" sz="2400" b="1" dirty="0"/>
              <a:t>si mesmo.</a:t>
            </a:r>
          </a:p>
        </p:txBody>
      </p:sp>
    </p:spTree>
    <p:extLst>
      <p:ext uri="{BB962C8B-B14F-4D97-AF65-F5344CB8AC3E}">
        <p14:creationId xmlns:p14="http://schemas.microsoft.com/office/powerpoint/2010/main" val="369163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89000" y="1016377"/>
            <a:ext cx="32403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Quando estamos dispostos a renunciar ao desejo de nos salvar a </a:t>
            </a:r>
            <a:r>
              <a:rPr lang="pt-BR" sz="2400" b="1" dirty="0" smtClean="0"/>
              <a:t>nós mesmos </a:t>
            </a:r>
            <a:r>
              <a:rPr lang="pt-BR" sz="2400" b="1" dirty="0"/>
              <a:t>e deixamos de confiar em nossas soluções, então Deus pode assumir</a:t>
            </a:r>
          </a:p>
          <a:p>
            <a:pPr algn="ctr"/>
            <a:r>
              <a:rPr lang="pt-BR" sz="2400" b="1" dirty="0"/>
              <a:t>o controle de nossa existência.</a:t>
            </a:r>
          </a:p>
        </p:txBody>
      </p:sp>
    </p:spTree>
    <p:extLst>
      <p:ext uri="{BB962C8B-B14F-4D97-AF65-F5344CB8AC3E}">
        <p14:creationId xmlns:p14="http://schemas.microsoft.com/office/powerpoint/2010/main" val="121256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1729256"/>
            <a:ext cx="37789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Todo ser humano deve decidir quem reinará na sua vida: seu ego</a:t>
            </a:r>
          </a:p>
          <a:p>
            <a:pPr algn="ctr"/>
            <a:r>
              <a:rPr lang="pt-BR" sz="2800" b="1" dirty="0"/>
              <a:t>ou Cristo Jesus.</a:t>
            </a:r>
          </a:p>
        </p:txBody>
      </p:sp>
    </p:spTree>
    <p:extLst>
      <p:ext uri="{BB962C8B-B14F-4D97-AF65-F5344CB8AC3E}">
        <p14:creationId xmlns:p14="http://schemas.microsoft.com/office/powerpoint/2010/main" val="395476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719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124067" y="3345595"/>
            <a:ext cx="3077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dirty="0" smtClean="0">
                <a:solidFill>
                  <a:srgbClr val="162337"/>
                </a:solidFill>
                <a:effectLst>
                  <a:glow rad="177800">
                    <a:schemeClr val="bg1"/>
                  </a:glow>
                </a:effectLst>
                <a:latin typeface="Arial Black" panose="020B0A04020102020204" pitchFamily="34" charset="0"/>
              </a:rPr>
              <a:t>Gênesis 3:1 - 6</a:t>
            </a:r>
            <a:endParaRPr lang="pt-BR" sz="2800" dirty="0">
              <a:solidFill>
                <a:srgbClr val="162337"/>
              </a:solidFill>
              <a:effectLst>
                <a:glow rad="177800">
                  <a:schemeClr val="bg1"/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05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uxograma: Entrada manual 2"/>
          <p:cNvSpPr/>
          <p:nvPr/>
        </p:nvSpPr>
        <p:spPr>
          <a:xfrm>
            <a:off x="-20712" y="1858871"/>
            <a:ext cx="9324528" cy="1425758"/>
          </a:xfrm>
          <a:prstGeom prst="flowChartManualInput">
            <a:avLst/>
          </a:prstGeom>
          <a:solidFill>
            <a:srgbClr val="8E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luxograma: Entrada manual 3"/>
          <p:cNvSpPr/>
          <p:nvPr/>
        </p:nvSpPr>
        <p:spPr>
          <a:xfrm flipH="1">
            <a:off x="-180528" y="1858871"/>
            <a:ext cx="9484344" cy="1296144"/>
          </a:xfrm>
          <a:prstGeom prst="flowChartManualInput">
            <a:avLst/>
          </a:prstGeom>
          <a:solidFill>
            <a:srgbClr val="1623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-20712" y="2008806"/>
            <a:ext cx="9164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Questionamento da Bondade e da Sabedoria </a:t>
            </a:r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do Governo </a:t>
            </a:r>
            <a:r>
              <a:rPr lang="pt-BR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Divino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9611" y="1210799"/>
            <a:ext cx="580894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n w="18415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EFEITO 1 DO ORGULHO:</a:t>
            </a:r>
          </a:p>
        </p:txBody>
      </p:sp>
    </p:spTree>
    <p:extLst>
      <p:ext uri="{BB962C8B-B14F-4D97-AF65-F5344CB8AC3E}">
        <p14:creationId xmlns:p14="http://schemas.microsoft.com/office/powerpoint/2010/main" val="184338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27584" y="951570"/>
            <a:ext cx="38884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Orgulho </a:t>
            </a:r>
            <a:r>
              <a:rPr lang="pt-BR" sz="2400" b="1" dirty="0"/>
              <a:t>é uma tentativa de substituir Deus como o centro </a:t>
            </a:r>
            <a:r>
              <a:rPr lang="pt-BR" sz="2400" b="1" dirty="0" smtClean="0"/>
              <a:t>da existência </a:t>
            </a:r>
            <a:r>
              <a:rPr lang="pt-BR" sz="2400" b="1" dirty="0"/>
              <a:t>humana. Ao substituir a confiança em Deus por uma </a:t>
            </a:r>
            <a:r>
              <a:rPr lang="pt-BR" sz="2400" b="1" dirty="0" smtClean="0"/>
              <a:t>total dependência </a:t>
            </a:r>
            <a:r>
              <a:rPr lang="pt-BR" sz="2400" b="1" dirty="0"/>
              <a:t>das capacidades humanas, cometemos uma espécie de</a:t>
            </a:r>
          </a:p>
          <a:p>
            <a:pPr algn="ctr"/>
            <a:r>
              <a:rPr lang="pt-BR" sz="2400" b="1" dirty="0"/>
              <a:t>idolatria.</a:t>
            </a:r>
          </a:p>
        </p:txBody>
      </p:sp>
    </p:spTree>
    <p:extLst>
      <p:ext uri="{BB962C8B-B14F-4D97-AF65-F5344CB8AC3E}">
        <p14:creationId xmlns:p14="http://schemas.microsoft.com/office/powerpoint/2010/main" val="149297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4511" y="951570"/>
            <a:ext cx="38884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“Então, a serpente disse à</a:t>
            </a:r>
          </a:p>
          <a:p>
            <a:pPr algn="ctr"/>
            <a:r>
              <a:rPr lang="pt-BR" sz="2400" b="1" dirty="0"/>
              <a:t>mulher: É certo que não morrereis. Porque Deus sabe que no dia em</a:t>
            </a:r>
          </a:p>
          <a:p>
            <a:pPr algn="ctr"/>
            <a:r>
              <a:rPr lang="pt-BR" sz="2400" b="1" dirty="0"/>
              <a:t>que dele comerdes se vos abrirão os olhos e, como Deus, sereis conhecedores</a:t>
            </a:r>
          </a:p>
          <a:p>
            <a:pPr algn="ctr"/>
            <a:r>
              <a:rPr lang="pt-BR" sz="2400" b="1" dirty="0"/>
              <a:t>do bem e do mal</a:t>
            </a:r>
            <a:r>
              <a:rPr lang="pt-BR" sz="2400" b="1" dirty="0" smtClean="0"/>
              <a:t>”.</a:t>
            </a:r>
          </a:p>
          <a:p>
            <a:pPr algn="ctr"/>
            <a:r>
              <a:rPr lang="pt-BR" sz="2400" b="1" dirty="0" smtClean="0"/>
              <a:t>Gênesis 3: 4-5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61170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1145992"/>
            <a:ext cx="388843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/>
              <a:t>“Se você gosta, faça”.</a:t>
            </a:r>
          </a:p>
        </p:txBody>
      </p:sp>
    </p:spTree>
    <p:extLst>
      <p:ext uri="{BB962C8B-B14F-4D97-AF65-F5344CB8AC3E}">
        <p14:creationId xmlns:p14="http://schemas.microsoft.com/office/powerpoint/2010/main" val="194253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6" y="757149"/>
            <a:ext cx="41764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“</a:t>
            </a:r>
            <a:r>
              <a:rPr lang="pt-BR" sz="2800" b="1" dirty="0" smtClean="0"/>
              <a:t>Esta nova </a:t>
            </a:r>
            <a:r>
              <a:rPr lang="pt-BR" sz="2800" b="1" dirty="0"/>
              <a:t>geração foi ensinada, de forma consistente, a pôr suas necessidades</a:t>
            </a:r>
          </a:p>
          <a:p>
            <a:pPr algn="ctr"/>
            <a:r>
              <a:rPr lang="pt-BR" sz="2800" b="1" dirty="0"/>
              <a:t>em primeiro lugar e a focar em tudo aquilo que a faz se sentir bem</a:t>
            </a:r>
            <a:r>
              <a:rPr lang="pt-BR" sz="2800" b="1" dirty="0" smtClean="0"/>
              <a:t>”.</a:t>
            </a:r>
          </a:p>
          <a:p>
            <a:pPr algn="ctr"/>
            <a:endParaRPr lang="pt-BR" sz="2800" b="1" dirty="0"/>
          </a:p>
          <a:p>
            <a:pPr algn="ctr"/>
            <a:r>
              <a:rPr lang="pt-BR" sz="2800" b="1" i="1" dirty="0"/>
              <a:t>Dra. Jean </a:t>
            </a:r>
            <a:r>
              <a:rPr lang="pt-BR" sz="2800" b="1" i="1" dirty="0" err="1"/>
              <a:t>Twenge</a:t>
            </a:r>
            <a:endParaRPr lang="pt-BR" sz="2800" b="1" i="1" dirty="0"/>
          </a:p>
        </p:txBody>
      </p:sp>
    </p:spTree>
    <p:extLst>
      <p:ext uri="{BB962C8B-B14F-4D97-AF65-F5344CB8AC3E}">
        <p14:creationId xmlns:p14="http://schemas.microsoft.com/office/powerpoint/2010/main" val="244307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uxograma: Entrada manual 2"/>
          <p:cNvSpPr/>
          <p:nvPr/>
        </p:nvSpPr>
        <p:spPr>
          <a:xfrm>
            <a:off x="-20712" y="1858871"/>
            <a:ext cx="9324528" cy="1814602"/>
          </a:xfrm>
          <a:prstGeom prst="flowChartManualInput">
            <a:avLst/>
          </a:prstGeom>
          <a:solidFill>
            <a:srgbClr val="8E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luxograma: Entrada manual 3"/>
          <p:cNvSpPr/>
          <p:nvPr/>
        </p:nvSpPr>
        <p:spPr>
          <a:xfrm flipH="1">
            <a:off x="-180528" y="1996031"/>
            <a:ext cx="9484344" cy="1534763"/>
          </a:xfrm>
          <a:prstGeom prst="flowChartManualInput">
            <a:avLst/>
          </a:prstGeom>
          <a:solidFill>
            <a:srgbClr val="1623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-20712" y="2177156"/>
            <a:ext cx="91647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Busca de Soluções humanas ao se afastar de Deus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9611" y="1210799"/>
            <a:ext cx="580894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n w="18415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EFEITO </a:t>
            </a:r>
            <a:r>
              <a:rPr lang="pt-BR" sz="3200" dirty="0" smtClean="0">
                <a:ln w="18415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2 </a:t>
            </a:r>
            <a:r>
              <a:rPr lang="pt-BR" sz="3200" dirty="0">
                <a:ln w="18415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DO ORGULHO:</a:t>
            </a:r>
          </a:p>
        </p:txBody>
      </p:sp>
    </p:spTree>
    <p:extLst>
      <p:ext uri="{BB962C8B-B14F-4D97-AF65-F5344CB8AC3E}">
        <p14:creationId xmlns:p14="http://schemas.microsoft.com/office/powerpoint/2010/main" val="14301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1422</TotalTime>
  <Words>700</Words>
  <Application>Microsoft Macintosh PowerPoint</Application>
  <PresentationFormat>On-screen Show (16:9)</PresentationFormat>
  <Paragraphs>52</Paragraphs>
  <Slides>25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RESGATE</dc:title>
  <dc:subject>SEMANA SANTA 2017</dc:subject>
  <dc:creator>Pr. MARCELO AUGUSTO DE CARVALHO</dc:creator>
  <cp:keywords>www.4tons.com</cp:keywords>
  <dc:description>COMÉRCIO PROIBIDO. USO PESSOAL</dc:description>
  <cp:lastModifiedBy>ARTE 02</cp:lastModifiedBy>
  <cp:revision>29</cp:revision>
  <dcterms:created xsi:type="dcterms:W3CDTF">2016-11-13T12:43:12Z</dcterms:created>
  <dcterms:modified xsi:type="dcterms:W3CDTF">2016-12-12T13:49:51Z</dcterms:modified>
  <cp:category>SM-SEMANA SANTA</cp:category>
</cp:coreProperties>
</file>