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257" r:id="rId4"/>
    <p:sldId id="259" r:id="rId5"/>
    <p:sldId id="260" r:id="rId6"/>
    <p:sldId id="315" r:id="rId7"/>
    <p:sldId id="316" r:id="rId8"/>
    <p:sldId id="317" r:id="rId9"/>
    <p:sldId id="318" r:id="rId10"/>
    <p:sldId id="267" r:id="rId11"/>
    <p:sldId id="270" r:id="rId12"/>
    <p:sldId id="319" r:id="rId13"/>
    <p:sldId id="320" r:id="rId14"/>
    <p:sldId id="321" r:id="rId15"/>
    <p:sldId id="290" r:id="rId16"/>
    <p:sldId id="268" r:id="rId17"/>
    <p:sldId id="322" r:id="rId18"/>
    <p:sldId id="323" r:id="rId19"/>
    <p:sldId id="324" r:id="rId20"/>
    <p:sldId id="325" r:id="rId21"/>
    <p:sldId id="326" r:id="rId22"/>
    <p:sldId id="327" r:id="rId23"/>
    <p:sldId id="279" r:id="rId2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4" d="100"/>
          <a:sy n="264" d="100"/>
        </p:scale>
        <p:origin x="-912" y="-2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2442136"/>
            <a:ext cx="9164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O BRANQUEAMENTO ESPIRITUAL </a:t>
            </a:r>
            <a:endParaRPr lang="pt-BR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ISAÍAS 1:18b)</a:t>
            </a: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7900" y="1016377"/>
            <a:ext cx="4536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 promessa</a:t>
            </a:r>
          </a:p>
          <a:p>
            <a:pPr algn="ctr"/>
            <a:r>
              <a:rPr lang="pt-BR" sz="2400" b="1" dirty="0"/>
              <a:t>aqui é que não importa quão culpados podemos ter sido no passado, </a:t>
            </a:r>
            <a:r>
              <a:rPr lang="pt-BR" sz="2400" b="1" dirty="0" smtClean="0"/>
              <a:t>nem quão </a:t>
            </a:r>
            <a:r>
              <a:rPr lang="pt-BR" sz="2400" b="1" dirty="0"/>
              <a:t>consumado tenha sido o nosso pecado, mesmo assim o Senhor pode</a:t>
            </a:r>
          </a:p>
          <a:p>
            <a:pPr algn="ctr"/>
            <a:r>
              <a:rPr lang="pt-BR" sz="2400" b="1" dirty="0"/>
              <a:t>nos devolver a pureza e a santidade.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081185"/>
            <a:ext cx="386004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Deus não </a:t>
            </a:r>
            <a:r>
              <a:rPr lang="pt-BR" sz="2800" b="1" dirty="0"/>
              <a:t>perdoa aquele que não quer reconhecer que se encontra em </a:t>
            </a:r>
            <a:r>
              <a:rPr lang="pt-BR" sz="2800" b="1" dirty="0" smtClean="0"/>
              <a:t>pecado; muito </a:t>
            </a:r>
            <a:r>
              <a:rPr lang="pt-BR" sz="2800" b="1" dirty="0"/>
              <a:t>menos aqueles que não querem se arrepender.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295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951570"/>
            <a:ext cx="40760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 Apocalipse menciona que “em seu sangue nos lavou dos </a:t>
            </a:r>
            <a:r>
              <a:rPr lang="pt-BR" sz="2400" b="1" dirty="0" smtClean="0"/>
              <a:t>nossos pecados</a:t>
            </a:r>
            <a:r>
              <a:rPr lang="pt-BR" sz="2400" b="1" dirty="0"/>
              <a:t>” (1:5, ARC). Também acrescenta que as vestes dos santos </a:t>
            </a:r>
            <a:r>
              <a:rPr lang="pt-BR" sz="2400" b="1" dirty="0" smtClean="0"/>
              <a:t>foram lavadas </a:t>
            </a:r>
            <a:r>
              <a:rPr lang="pt-BR" sz="2400" b="1" dirty="0"/>
              <a:t>em Seu sangue (7:14; cf. 22:14). Note que somente assim o </a:t>
            </a:r>
            <a:r>
              <a:rPr lang="pt-BR" sz="2400" b="1" dirty="0" smtClean="0"/>
              <a:t>Pai poderia </a:t>
            </a:r>
            <a:r>
              <a:rPr lang="pt-BR" sz="2400" b="1" dirty="0"/>
              <a:t>nos reconhecer como Seus filhos.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3109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340413"/>
            <a:ext cx="4076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Deus está disposto a limpá-lo totalmente por meio do </a:t>
            </a:r>
            <a:r>
              <a:rPr lang="pt-BR" sz="2400" b="1" dirty="0" smtClean="0"/>
              <a:t>sangue de </a:t>
            </a:r>
            <a:r>
              <a:rPr lang="pt-BR" sz="2400" b="1" dirty="0"/>
              <a:t>Cristo e a transformá-lo em </a:t>
            </a:r>
            <a:r>
              <a:rPr lang="pt-BR" sz="2400" b="1" dirty="0" smtClean="0"/>
              <a:t>uma</a:t>
            </a:r>
          </a:p>
          <a:p>
            <a:pPr algn="ctr"/>
            <a:r>
              <a:rPr lang="pt-BR" sz="2400" b="1" dirty="0" smtClean="0"/>
              <a:t>nova </a:t>
            </a:r>
            <a:r>
              <a:rPr lang="pt-BR" sz="2400" b="1" dirty="0"/>
              <a:t>pessoa.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2439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315133"/>
            <a:ext cx="9164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HÁ APENAS DUAS OPÇÕES </a:t>
            </a:r>
            <a:endParaRPr lang="pt-BR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ISAÍAS 1:19-20)</a:t>
            </a: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886763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Uma vida de alegria e</a:t>
            </a:r>
          </a:p>
          <a:p>
            <a:pPr algn="ctr"/>
            <a:r>
              <a:rPr lang="pt-BR" sz="2400" b="1" dirty="0"/>
              <a:t>bem-aventurança é o resultado da obediência à Lei de Deus. As delícias</a:t>
            </a:r>
          </a:p>
          <a:p>
            <a:pPr algn="ctr"/>
            <a:r>
              <a:rPr lang="pt-BR" sz="2400" b="1" dirty="0"/>
              <a:t>celestiais não são dons concedidos arbitrariamente por Deus aos que O</a:t>
            </a:r>
          </a:p>
          <a:p>
            <a:pPr algn="ctr"/>
            <a:r>
              <a:rPr lang="pt-BR" sz="2400" b="1" dirty="0"/>
              <a:t>seguem; mas o resultado natural de cumprir os Seus requerimentos.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139" y="433113"/>
            <a:ext cx="836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Ainda que seja certo que Deus não condena o pecador, antes</a:t>
            </a:r>
          </a:p>
          <a:p>
            <a:pPr algn="ctr"/>
            <a:r>
              <a:rPr lang="pt-BR" sz="2400" b="1" dirty="0"/>
              <a:t>que busca a sua salvação, devemos atentar para dois aspectos:</a:t>
            </a:r>
            <a:endParaRPr lang="pt-BR" sz="1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91680" y="1599643"/>
            <a:ext cx="624415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Colhemos o </a:t>
            </a:r>
            <a:r>
              <a:rPr lang="pt-BR" sz="2400" b="1" dirty="0"/>
              <a:t>que semeamos, que são as consequências de nossos erros; </a:t>
            </a:r>
            <a:r>
              <a:rPr lang="pt-BR" sz="2400" b="1" dirty="0" smtClean="0"/>
              <a:t>mas também</a:t>
            </a:r>
            <a:r>
              <a:rPr lang="pt-BR" sz="2400" b="1" dirty="0"/>
              <a:t>,</a:t>
            </a:r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195737" y="2766172"/>
            <a:ext cx="6244159" cy="1200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Deus finalmente destruirá os que insistem em seguir </a:t>
            </a:r>
            <a:r>
              <a:rPr lang="pt-BR" sz="2400" b="1" dirty="0" smtClean="0"/>
              <a:t>pelo caminho </a:t>
            </a:r>
            <a:r>
              <a:rPr lang="pt-BR" sz="2400" b="1" dirty="0"/>
              <a:t>ímpio e </a:t>
            </a:r>
            <a:r>
              <a:rPr lang="pt-BR" sz="2400" b="1" dirty="0" smtClean="0"/>
              <a:t>rebelde</a:t>
            </a:r>
          </a:p>
          <a:p>
            <a:pPr algn="ctr"/>
            <a:r>
              <a:rPr lang="pt-BR" sz="2400" b="1" dirty="0" smtClean="0"/>
              <a:t>contra </a:t>
            </a:r>
            <a:r>
              <a:rPr lang="pt-BR" sz="2400" b="1" dirty="0"/>
              <a:t>Ele (v. 20).</a:t>
            </a:r>
            <a:endParaRPr lang="pt-BR" sz="1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27584" y="1474992"/>
            <a:ext cx="74919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14012" y="2788284"/>
            <a:ext cx="74919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4979" y="1405220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Portanto, quando os homens infringem os mandamentos de </a:t>
            </a:r>
            <a:r>
              <a:rPr lang="pt-BR" sz="2400" b="1" dirty="0" smtClean="0"/>
              <a:t>Deus, a </a:t>
            </a:r>
            <a:r>
              <a:rPr lang="pt-BR" sz="2400" b="1" dirty="0"/>
              <a:t>morte é o resultado inevitável. Deus nos adverte sobre o resultado da</a:t>
            </a:r>
          </a:p>
          <a:p>
            <a:pPr algn="ctr"/>
            <a:r>
              <a:rPr lang="pt-BR" sz="2400" b="1" dirty="0"/>
              <a:t>desobediência e do pecado.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09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275606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Jesus afirmou que “ninguém pode servir a dois senhores; porque </a:t>
            </a:r>
            <a:r>
              <a:rPr lang="pt-BR" sz="2400" b="1" dirty="0" smtClean="0"/>
              <a:t>ou há </a:t>
            </a:r>
            <a:r>
              <a:rPr lang="pt-BR" sz="2400" b="1" dirty="0"/>
              <a:t>de aborrecer-se de um e amar ao outro ou se devotará a um e desprezará</a:t>
            </a:r>
          </a:p>
          <a:p>
            <a:pPr algn="ctr"/>
            <a:r>
              <a:rPr lang="pt-BR" sz="2400" b="1" dirty="0"/>
              <a:t>ao outro. Não podeis servir a Deus e às riquezas” (</a:t>
            </a:r>
            <a:r>
              <a:rPr lang="pt-BR" sz="2400" b="1" dirty="0" err="1"/>
              <a:t>Lc</a:t>
            </a:r>
            <a:r>
              <a:rPr lang="pt-BR" sz="2400" b="1" dirty="0"/>
              <a:t> 16:13).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8487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P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538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434296"/>
            <a:ext cx="9164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CONCLUSÃO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4978" y="1405221"/>
            <a:ext cx="32489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Deus está nos chamando para acertar nossa situação com Ele. </a:t>
            </a:r>
            <a:r>
              <a:rPr lang="pt-BR" sz="2400" b="1" dirty="0" smtClean="0"/>
              <a:t>Visto que </a:t>
            </a:r>
            <a:r>
              <a:rPr lang="pt-BR" sz="2400" b="1" dirty="0"/>
              <a:t>nos ama, Ele quer o melhor para nós e está preocupado com </a:t>
            </a:r>
            <a:r>
              <a:rPr lang="pt-BR" sz="2400" b="1" dirty="0" smtClean="0"/>
              <a:t>nossa salvação</a:t>
            </a:r>
            <a:r>
              <a:rPr lang="pt-BR" sz="2400" b="1" dirty="0"/>
              <a:t>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8749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2698" y="886763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Para os que estamos em pecado, a promessa é de que está ao </a:t>
            </a:r>
            <a:r>
              <a:rPr lang="pt-BR" sz="2400" b="1" dirty="0" smtClean="0"/>
              <a:t>nosso alcance </a:t>
            </a:r>
            <a:r>
              <a:rPr lang="pt-BR" sz="2400" b="1" dirty="0"/>
              <a:t>o perdão dos pecados. Deus </a:t>
            </a:r>
            <a:r>
              <a:rPr lang="pt-BR" sz="2400" b="1" dirty="0" err="1"/>
              <a:t>nô-lo</a:t>
            </a:r>
            <a:r>
              <a:rPr lang="pt-BR" sz="2400" b="1" dirty="0"/>
              <a:t> oferece por meio do sangue</a:t>
            </a:r>
          </a:p>
          <a:p>
            <a:pPr algn="ctr"/>
            <a:r>
              <a:rPr lang="pt-BR" sz="2400" b="1" dirty="0"/>
              <a:t>de Cristo que foi derramado na cruz do Calvário. Ele deseja </a:t>
            </a:r>
            <a:r>
              <a:rPr lang="pt-BR" sz="2400" b="1" dirty="0" smtClean="0"/>
              <a:t>transformar nossa </a:t>
            </a:r>
            <a:r>
              <a:rPr lang="pt-BR" sz="2400" b="1" dirty="0"/>
              <a:t>vida e lhe dar pureza total.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7690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02871" y="3284629"/>
            <a:ext cx="26244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Isaías 1:20</a:t>
            </a:r>
            <a:endParaRPr lang="pt-BR" sz="32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74719"/>
            <a:ext cx="916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DEUS NOS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CHAMA</a:t>
            </a:r>
          </a:p>
          <a:p>
            <a:pPr algn="ct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(ISAÍAS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1:18a)</a:t>
            </a: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2290354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 expressão “vinde pois” envolve o carinhoso convite que Deus </a:t>
            </a:r>
            <a:r>
              <a:rPr lang="pt-BR" sz="2400" b="1" dirty="0" smtClean="0"/>
              <a:t>nos faz </a:t>
            </a:r>
            <a:r>
              <a:rPr lang="pt-BR" sz="2400" b="1" dirty="0"/>
              <a:t>para nos encontrarmos pessoalmente com Ele. Esse convite divino </a:t>
            </a:r>
            <a:r>
              <a:rPr lang="pt-BR" sz="2400" b="1" dirty="0" smtClean="0"/>
              <a:t>faz parte </a:t>
            </a:r>
            <a:r>
              <a:rPr lang="pt-BR" sz="2400" b="1" dirty="0"/>
              <a:t>de Seu plano para salvar o homem.</a:t>
            </a:r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4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Deus não é apresentado como um juiz desconsiderado</a:t>
            </a:r>
          </a:p>
          <a:p>
            <a:pPr algn="ctr"/>
            <a:r>
              <a:rPr lang="pt-BR" sz="2400" b="1" dirty="0"/>
              <a:t>nem como um tirano arbitrário, mas como um pai bondoso, um amigo</a:t>
            </a:r>
          </a:p>
          <a:p>
            <a:pPr algn="ctr"/>
            <a:r>
              <a:rPr lang="pt-BR" sz="2400" b="1" dirty="0"/>
              <a:t>compreensivo, um Deus maravilhoso, amante e generoso com </a:t>
            </a:r>
            <a:r>
              <a:rPr lang="pt-BR" sz="2400" b="1" dirty="0" smtClean="0"/>
              <a:t>cada</a:t>
            </a:r>
          </a:p>
          <a:p>
            <a:pPr algn="ctr"/>
            <a:r>
              <a:rPr lang="pt-BR" sz="2400" b="1" dirty="0" smtClean="0"/>
              <a:t>um de nós</a:t>
            </a:r>
            <a:r>
              <a:rPr lang="pt-BR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2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Considerando que fomos criados, dotados com a capacidade de</a:t>
            </a:r>
          </a:p>
          <a:p>
            <a:pPr algn="ctr"/>
            <a:r>
              <a:rPr lang="pt-BR" sz="2400" b="1" dirty="0"/>
              <a:t>raciocinar, devemos nos acertar com Ele. Note que a purificação </a:t>
            </a:r>
            <a:r>
              <a:rPr lang="pt-BR" sz="2400" b="1" dirty="0" smtClean="0"/>
              <a:t>do pecado </a:t>
            </a:r>
            <a:r>
              <a:rPr lang="pt-BR" sz="2400" b="1" dirty="0"/>
              <a:t>não ocorre se não reconhecermos que estamos em pecado.</a:t>
            </a:r>
          </a:p>
        </p:txBody>
      </p:sp>
    </p:spTree>
    <p:extLst>
      <p:ext uri="{BB962C8B-B14F-4D97-AF65-F5344CB8AC3E}">
        <p14:creationId xmlns:p14="http://schemas.microsoft.com/office/powerpoint/2010/main" val="25404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081184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“O mais pesado fardo que levamos é o do pecado. Se fôssemos deixados</a:t>
            </a:r>
          </a:p>
          <a:p>
            <a:pPr algn="ctr"/>
            <a:r>
              <a:rPr lang="pt-BR" sz="2400" b="1" dirty="0"/>
              <a:t>a </a:t>
            </a:r>
            <a:r>
              <a:rPr lang="pt-BR" sz="2400" b="1" dirty="0" err="1"/>
              <a:t>suportar-lhe</a:t>
            </a:r>
            <a:r>
              <a:rPr lang="pt-BR" sz="2400" b="1" dirty="0"/>
              <a:t> o peso, ele nos esmagaria. Mas Aquele que era sem </a:t>
            </a:r>
            <a:r>
              <a:rPr lang="pt-BR" sz="2400" b="1" dirty="0" smtClean="0"/>
              <a:t>pecado tomou-nos </a:t>
            </a:r>
            <a:r>
              <a:rPr lang="pt-BR" sz="2400" b="1" dirty="0"/>
              <a:t>o lugar. ‘O Senhor fez cair sobre Ele a iniquidade de nós todos.’</a:t>
            </a:r>
          </a:p>
          <a:p>
            <a:pPr algn="ctr"/>
            <a:r>
              <a:rPr lang="pt-BR" sz="2400" b="1" dirty="0"/>
              <a:t>(</a:t>
            </a:r>
            <a:r>
              <a:rPr lang="pt-BR" sz="2400" b="1" dirty="0" err="1"/>
              <a:t>Is</a:t>
            </a:r>
            <a:r>
              <a:rPr lang="pt-BR" sz="2400" b="1" dirty="0"/>
              <a:t> 53:6).</a:t>
            </a:r>
          </a:p>
        </p:txBody>
      </p:sp>
    </p:spTree>
    <p:extLst>
      <p:ext uri="{BB962C8B-B14F-4D97-AF65-F5344CB8AC3E}">
        <p14:creationId xmlns:p14="http://schemas.microsoft.com/office/powerpoint/2010/main" val="20774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Muitas vezes, pensamos que podemos carregar o peso do pecado; </a:t>
            </a:r>
            <a:r>
              <a:rPr lang="pt-BR" sz="2400" b="1" dirty="0" smtClean="0"/>
              <a:t>e, ainda </a:t>
            </a:r>
            <a:r>
              <a:rPr lang="pt-BR" sz="2400" b="1" dirty="0"/>
              <a:t>mais, cremos que podemos solucioná-lo ao mesmo tempo. Lamentavelmente,</a:t>
            </a:r>
          </a:p>
          <a:p>
            <a:pPr algn="ctr"/>
            <a:r>
              <a:rPr lang="pt-BR" sz="2400" b="1" dirty="0"/>
              <a:t>nosso orgulhoso coração nos trai.</a:t>
            </a:r>
          </a:p>
        </p:txBody>
      </p:sp>
    </p:spTree>
    <p:extLst>
      <p:ext uri="{BB962C8B-B14F-4D97-AF65-F5344CB8AC3E}">
        <p14:creationId xmlns:p14="http://schemas.microsoft.com/office/powerpoint/2010/main" val="139691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643</Words>
  <Application>Microsoft Macintosh PowerPoint</Application>
  <PresentationFormat>On-screen Show (16:9)</PresentationFormat>
  <Paragraphs>45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RESGATE</dc:title>
  <dc:subject>SEMANA SANTA 2017</dc:subject>
  <dc:creator>Pr. MARCELO AUGUSTO DE CARVALHO</dc:creator>
  <cp:keywords>www.4tons.com</cp:keywords>
  <dc:description>COMÉRCIO PROIBIDO. USO PESSOAL</dc:description>
  <cp:lastModifiedBy>ARTE 02</cp:lastModifiedBy>
  <cp:revision>42</cp:revision>
  <dcterms:created xsi:type="dcterms:W3CDTF">2016-11-13T12:43:12Z</dcterms:created>
  <dcterms:modified xsi:type="dcterms:W3CDTF">2016-12-12T13:52:05Z</dcterms:modified>
  <cp:category>SM-SEMANA SANTA</cp:category>
</cp:coreProperties>
</file>