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FB39-0604-4D5C-8964-6CA769B74F3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1ACD-5FF0-467E-BBDA-FACB9CBF20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3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FB39-0604-4D5C-8964-6CA769B74F3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1ACD-5FF0-467E-BBDA-FACB9CBF20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6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75031" y="1082525"/>
            <a:ext cx="728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morte é inexorável.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Quando chega não escolhe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30332" y="2446768"/>
            <a:ext cx="7709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Idade, sexo, cultura, religião, posição social, cor da pele</a:t>
            </a:r>
            <a:r>
              <a:rPr lang="pt-BR" sz="3200" dirty="0" smtClean="0">
                <a:latin typeface="Arial Black" panose="020B0A04020102020204" pitchFamily="34" charset="0"/>
              </a:rPr>
              <a:t>... Diante </a:t>
            </a:r>
            <a:r>
              <a:rPr lang="pt-BR" sz="3200" dirty="0">
                <a:latin typeface="Arial Black" panose="020B0A04020102020204" pitchFamily="34" charset="0"/>
              </a:rPr>
              <a:t>da morte todos os homens são </a:t>
            </a:r>
            <a:r>
              <a:rPr lang="pt-BR" sz="3200" dirty="0" smtClean="0">
                <a:latin typeface="Arial Black" panose="020B0A04020102020204" pitchFamily="34" charset="0"/>
              </a:rPr>
              <a:t>iguais. No </a:t>
            </a:r>
            <a:r>
              <a:rPr lang="pt-BR" sz="3200" dirty="0">
                <a:latin typeface="Arial Black" panose="020B0A04020102020204" pitchFamily="34" charset="0"/>
              </a:rPr>
              <a:t>cemitério, todos os homens estão no </a:t>
            </a:r>
            <a:r>
              <a:rPr lang="pt-BR" sz="3200" dirty="0" smtClean="0">
                <a:latin typeface="Arial Black" panose="020B0A04020102020204" pitchFamily="34" charset="0"/>
              </a:rPr>
              <a:t>mesmo nível.</a:t>
            </a:r>
            <a:endParaRPr lang="pt-BR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13066" y="1284535"/>
            <a:ext cx="8133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ceitemos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 não, a morte é o salário do pecado.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84186" y="2565357"/>
            <a:ext cx="8791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São Paulo diz: “Porque o salário do pecado é a morte”. (Rom. 6:23 primeira parte</a:t>
            </a:r>
            <a:r>
              <a:rPr lang="pt-BR" sz="2800" dirty="0" smtClean="0">
                <a:latin typeface="Arial Black" panose="020B0A04020102020204" pitchFamily="34" charset="0"/>
              </a:rPr>
              <a:t>). 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Mas</a:t>
            </a:r>
            <a:r>
              <a:rPr lang="pt-BR" sz="2800" dirty="0">
                <a:latin typeface="Arial Black" panose="020B0A04020102020204" pitchFamily="34" charset="0"/>
              </a:rPr>
              <a:t>, na segunda parte do verso, há uma esperança: “Mas o dom gratuito de Deus é </a:t>
            </a:r>
            <a:endParaRPr lang="pt-BR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a  </a:t>
            </a:r>
            <a:r>
              <a:rPr lang="pt-BR" sz="2800" dirty="0">
                <a:latin typeface="Arial Black" panose="020B0A04020102020204" pitchFamily="34" charset="0"/>
              </a:rPr>
              <a:t>vida eterna em Cristo Jesus, nosso Senhor”. </a:t>
            </a:r>
          </a:p>
        </p:txBody>
      </p:sp>
    </p:spTree>
    <p:extLst>
      <p:ext uri="{BB962C8B-B14F-4D97-AF65-F5344CB8AC3E}">
        <p14:creationId xmlns:p14="http://schemas.microsoft.com/office/powerpoint/2010/main" val="20603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34619" y="816158"/>
            <a:ext cx="728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morte não é o fim.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11176" y="1462489"/>
            <a:ext cx="84747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Os mortos viverão outra vez por ocasião da volta de Jesus. Foi o próprio Jesus que disse: “Não vos maravilheis disto, porque vem a hora em que todos os que se acham nos túmulos ouvirão a sua voz e sairão: </a:t>
            </a:r>
            <a:endParaRPr lang="pt-BR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os </a:t>
            </a:r>
            <a:r>
              <a:rPr lang="pt-BR" sz="2800" dirty="0">
                <a:latin typeface="Arial Black" panose="020B0A04020102020204" pitchFamily="34" charset="0"/>
              </a:rPr>
              <a:t>que tiverem feito o bem, para a ressurreição da vida; e os que tiverem praticado o mal, para a ressurreição do  juízo”. (S. João </a:t>
            </a:r>
            <a:r>
              <a:rPr lang="pt-BR" sz="2800" dirty="0" smtClean="0">
                <a:latin typeface="Arial Black" panose="020B0A04020102020204" pitchFamily="34" charset="0"/>
              </a:rPr>
              <a:t>5:28, </a:t>
            </a:r>
            <a:r>
              <a:rPr lang="pt-BR" sz="2800" dirty="0">
                <a:latin typeface="Arial Black" panose="020B0A04020102020204" pitchFamily="34" charset="0"/>
              </a:rPr>
              <a:t>29).</a:t>
            </a:r>
          </a:p>
          <a:p>
            <a:pPr algn="ctr"/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18210" y="1126192"/>
            <a:ext cx="728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ilustrou este fato com a morte de Lázaro.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34619" y="2487507"/>
            <a:ext cx="7650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lar de Lázaro, Maria e Marta era o lugar onde Jesus sempre encontrava abrigo. Lázaro adoecera e logo em seguida veio a falecer. Jesus estava em outra província distante, quando soube do que acontecera.</a:t>
            </a:r>
          </a:p>
        </p:txBody>
      </p:sp>
    </p:spTree>
    <p:extLst>
      <p:ext uri="{BB962C8B-B14F-4D97-AF65-F5344CB8AC3E}">
        <p14:creationId xmlns:p14="http://schemas.microsoft.com/office/powerpoint/2010/main" val="39370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6716" y="1299364"/>
            <a:ext cx="844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disse a seus discípulos: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37941" y="2122705"/>
            <a:ext cx="10522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“</a:t>
            </a:r>
            <a:r>
              <a:rPr lang="pt-BR" sz="2800" dirty="0">
                <a:latin typeface="Arial Black" panose="020B0A04020102020204" pitchFamily="34" charset="0"/>
              </a:rPr>
              <a:t>Nosso amigo Lazaro adormeceu, mas vou despertá-lo”. (S. João 11:11, 12). Os discípulos, não entendendo a linguagem de Jesus, disseram: “ Senhor, se dorme, então, está vivo</a:t>
            </a:r>
            <a:r>
              <a:rPr lang="pt-BR" sz="2800" dirty="0" smtClean="0">
                <a:latin typeface="Arial Black" panose="020B0A04020102020204" pitchFamily="34" charset="0"/>
              </a:rPr>
              <a:t>.” Jesus </a:t>
            </a:r>
            <a:r>
              <a:rPr lang="pt-BR" sz="2800" dirty="0">
                <a:latin typeface="Arial Black" panose="020B0A04020102020204" pitchFamily="34" charset="0"/>
              </a:rPr>
              <a:t>explicou-lhes claramente: “Lázaro morreu.” (V. </a:t>
            </a:r>
            <a:r>
              <a:rPr lang="pt-BR" sz="2800" dirty="0" smtClean="0">
                <a:latin typeface="Arial Black" panose="020B0A04020102020204" pitchFamily="34" charset="0"/>
              </a:rPr>
              <a:t>14) Jesus </a:t>
            </a:r>
            <a:r>
              <a:rPr lang="pt-BR" sz="2800" dirty="0">
                <a:latin typeface="Arial Black" panose="020B0A04020102020204" pitchFamily="34" charset="0"/>
              </a:rPr>
              <a:t>e seus discípulos se dirigiram a Betânia, lugar onde Lázaro, Maria e Marta viviam.</a:t>
            </a:r>
          </a:p>
        </p:txBody>
      </p:sp>
    </p:spTree>
    <p:extLst>
      <p:ext uri="{BB962C8B-B14F-4D97-AF65-F5344CB8AC3E}">
        <p14:creationId xmlns:p14="http://schemas.microsoft.com/office/powerpoint/2010/main" val="34126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34618" y="1174560"/>
            <a:ext cx="728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Lázaro já estava sepultado fazia quatro dias.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00494" y="2529710"/>
            <a:ext cx="8351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Diante do túmulo Jesus chorou. Quando os incrédulos viram Jesus chorar, pensaram: </a:t>
            </a:r>
            <a:r>
              <a:rPr lang="pt-BR" sz="2800" dirty="0" smtClean="0">
                <a:latin typeface="Arial Black" panose="020B0A04020102020204" pitchFamily="34" charset="0"/>
              </a:rPr>
              <a:t>“</a:t>
            </a:r>
            <a:r>
              <a:rPr lang="pt-BR" sz="2800" dirty="0">
                <a:latin typeface="Arial Black" panose="020B0A04020102020204" pitchFamily="34" charset="0"/>
              </a:rPr>
              <a:t>Por que deixou Lázaro morrer</a:t>
            </a:r>
            <a:r>
              <a:rPr lang="pt-BR" sz="2800" dirty="0" smtClean="0">
                <a:latin typeface="Arial Black" panose="020B0A04020102020204" pitchFamily="34" charset="0"/>
              </a:rPr>
              <a:t>?” Ele </a:t>
            </a:r>
            <a:r>
              <a:rPr lang="pt-BR" sz="2800" dirty="0">
                <a:latin typeface="Arial Black" panose="020B0A04020102020204" pitchFamily="34" charset="0"/>
              </a:rPr>
              <a:t>não curou  muitos cegos, coxos, paralíticos, leprosos... Por que deixou acontecer? </a:t>
            </a:r>
            <a:endParaRPr lang="pt-BR" sz="28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095469" y="999599"/>
            <a:ext cx="7283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Você que agora </a:t>
            </a:r>
            <a:endParaRPr lang="pt-BR" sz="40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está </a:t>
            </a:r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chorando </a:t>
            </a:r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também!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25592" y="2484024"/>
            <a:ext cx="87594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embre-se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Nem mesmo Jesus se livrou das lágrimas. A Bíblia diz que Jesus chorou duas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vezes: Chorou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Jerusalém e chorou no túmulo de Lázaro. </a:t>
            </a:r>
          </a:p>
        </p:txBody>
      </p:sp>
    </p:spTree>
    <p:extLst>
      <p:ext uri="{BB962C8B-B14F-4D97-AF65-F5344CB8AC3E}">
        <p14:creationId xmlns:p14="http://schemas.microsoft.com/office/powerpoint/2010/main" val="40936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50213" y="732983"/>
            <a:ext cx="728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orou ante ao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túmulo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Lázaro.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64419" y="1949336"/>
            <a:ext cx="8720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Existem muitos cristãos que acreditam que a pessoa, quando morre se é boa vai </a:t>
            </a:r>
            <a:r>
              <a:rPr lang="pt-BR" sz="2800" dirty="0" smtClean="0">
                <a:latin typeface="Arial Black" panose="020B0A04020102020204" pitchFamily="34" charset="0"/>
              </a:rPr>
              <a:t>para </a:t>
            </a:r>
            <a:r>
              <a:rPr lang="pt-BR" sz="2800" dirty="0">
                <a:latin typeface="Arial Black" panose="020B0A04020102020204" pitchFamily="34" charset="0"/>
              </a:rPr>
              <a:t>o céu; se é má, para o inferno. Mas onde estava Lázaro? No céu ou no inferno? </a:t>
            </a:r>
            <a:r>
              <a:rPr lang="pt-BR" sz="2800" dirty="0" smtClean="0">
                <a:latin typeface="Arial Black" panose="020B0A04020102020204" pitchFamily="34" charset="0"/>
              </a:rPr>
              <a:t>Em </a:t>
            </a:r>
            <a:r>
              <a:rPr lang="pt-BR" sz="2800" dirty="0">
                <a:latin typeface="Arial Black" panose="020B0A04020102020204" pitchFamily="34" charset="0"/>
              </a:rPr>
              <a:t>nenhum dos dois lugares: Lázaro estava na </a:t>
            </a:r>
            <a:r>
              <a:rPr lang="pt-BR" sz="2800" dirty="0" smtClean="0">
                <a:latin typeface="Arial Black" panose="020B0A04020102020204" pitchFamily="34" charset="0"/>
              </a:rPr>
              <a:t>sepultura. Jesus </a:t>
            </a:r>
            <a:r>
              <a:rPr lang="pt-BR" sz="2800" dirty="0">
                <a:latin typeface="Arial Black" panose="020B0A04020102020204" pitchFamily="34" charset="0"/>
              </a:rPr>
              <a:t>disse: “Lazaro, vem para </a:t>
            </a:r>
            <a:r>
              <a:rPr lang="pt-BR" sz="2800" dirty="0" smtClean="0">
                <a:latin typeface="Arial Black" panose="020B0A04020102020204" pitchFamily="34" charset="0"/>
              </a:rPr>
              <a:t>fora!”. Lázaro </a:t>
            </a:r>
            <a:r>
              <a:rPr lang="pt-BR" sz="2800" dirty="0">
                <a:latin typeface="Arial Black" panose="020B0A04020102020204" pitchFamily="34" charset="0"/>
              </a:rPr>
              <a:t>saiu do túmulo, onde estava há quatro dias.</a:t>
            </a:r>
          </a:p>
          <a:p>
            <a:pPr algn="ctr"/>
            <a:endParaRPr lang="pt-BR" sz="28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08292" y="749007"/>
            <a:ext cx="728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é a ressurreição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vida.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74721" y="2084939"/>
            <a:ext cx="85103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>
                <a:latin typeface="Arial Black" panose="020B0A04020102020204" pitchFamily="34" charset="0"/>
              </a:rPr>
              <a:t>“Disse-lhe Jesus: Eu sou a ressurreição e a vida. Quem crê em mim ainda que morra viverá; e todo o que vive e crê em mim não morrerá, eternamente. Crês isto?” (S. João 11:25, 26).</a:t>
            </a:r>
            <a:endParaRPr lang="pt-BR" sz="3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59458" y="1327521"/>
            <a:ext cx="75256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Deve ser este um momento de profunda reflexão para todos nós. Hoje estamos vivos. Amanhã,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sabemos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Por isso, devemos nos preparar para 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morte. Como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está a sua vida com Deus? Se você morresse hoje estaria preparado?</a:t>
            </a:r>
          </a:p>
        </p:txBody>
      </p:sp>
    </p:spTree>
    <p:extLst>
      <p:ext uri="{BB962C8B-B14F-4D97-AF65-F5344CB8AC3E}">
        <p14:creationId xmlns:p14="http://schemas.microsoft.com/office/powerpoint/2010/main" val="17280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09127" y="1716698"/>
            <a:ext cx="63621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ser humano não se acostuma com a morte. Ninguém quer morrer. Todos nós gostamos da vida.</a:t>
            </a:r>
            <a:endParaRPr lang="pt-BR" sz="4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82742" y="1294161"/>
            <a:ext cx="9002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 smtClean="0">
                <a:latin typeface="Arial Black" panose="020B0A04020102020204" pitchFamily="34" charset="0"/>
              </a:rPr>
              <a:t>Steve </a:t>
            </a:r>
            <a:r>
              <a:rPr lang="pt-BR" sz="3600" dirty="0">
                <a:latin typeface="Arial Black" panose="020B0A04020102020204" pitchFamily="34" charset="0"/>
              </a:rPr>
              <a:t>Jobs, o poderoso da Apple. Estando com um câncer sem cura, prestes a morrer, foi convidado </a:t>
            </a:r>
            <a:r>
              <a:rPr lang="pt-BR" sz="3600" dirty="0" smtClean="0">
                <a:latin typeface="Arial Black" panose="020B0A04020102020204" pitchFamily="34" charset="0"/>
              </a:rPr>
              <a:t>para falar em uma universidade, </a:t>
            </a:r>
          </a:p>
          <a:p>
            <a:pPr algn="r"/>
            <a:r>
              <a:rPr lang="pt-BR" sz="3600" dirty="0" smtClean="0">
                <a:latin typeface="Arial Black" panose="020B0A04020102020204" pitchFamily="34" charset="0"/>
              </a:rPr>
              <a:t>e aproveitou </a:t>
            </a:r>
            <a:r>
              <a:rPr lang="pt-BR" sz="3600" dirty="0">
                <a:latin typeface="Arial Black" panose="020B0A04020102020204" pitchFamily="34" charset="0"/>
              </a:rPr>
              <a:t>para falar de sua </a:t>
            </a:r>
            <a:r>
              <a:rPr lang="pt-BR" sz="3600" dirty="0" smtClean="0">
                <a:latin typeface="Arial Black" panose="020B0A04020102020204" pitchFamily="34" charset="0"/>
              </a:rPr>
              <a:t>doença, </a:t>
            </a:r>
            <a:r>
              <a:rPr lang="pt-BR" sz="3600" dirty="0">
                <a:latin typeface="Arial Black" panose="020B0A04020102020204" pitchFamily="34" charset="0"/>
              </a:rPr>
              <a:t>e </a:t>
            </a:r>
            <a:r>
              <a:rPr lang="pt-BR" sz="3600" dirty="0" smtClean="0">
                <a:latin typeface="Arial Black" panose="020B0A04020102020204" pitchFamily="34" charset="0"/>
              </a:rPr>
              <a:t>da esperança </a:t>
            </a:r>
            <a:r>
              <a:rPr lang="pt-BR" sz="3600" dirty="0">
                <a:latin typeface="Arial Black" panose="020B0A04020102020204" pitchFamily="34" charset="0"/>
              </a:rPr>
              <a:t>de </a:t>
            </a:r>
            <a:r>
              <a:rPr lang="pt-BR" sz="3600" dirty="0" smtClean="0">
                <a:latin typeface="Arial Black" panose="020B0A04020102020204" pitchFamily="34" charset="0"/>
              </a:rPr>
              <a:t>continuar vivendo. Ele disse...</a:t>
            </a:r>
          </a:p>
        </p:txBody>
      </p:sp>
    </p:spTree>
    <p:extLst>
      <p:ext uri="{BB962C8B-B14F-4D97-AF65-F5344CB8AC3E}">
        <p14:creationId xmlns:p14="http://schemas.microsoft.com/office/powerpoint/2010/main" val="40650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2428" y="1584671"/>
            <a:ext cx="63621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“Ninguém quer morrer. Nem mesmo aqueles que aspiram  um lugar no céu querem morrer. Todos preferem continuar vivos”.</a:t>
            </a:r>
          </a:p>
        </p:txBody>
      </p:sp>
    </p:spTree>
    <p:extLst>
      <p:ext uri="{BB962C8B-B14F-4D97-AF65-F5344CB8AC3E}">
        <p14:creationId xmlns:p14="http://schemas.microsoft.com/office/powerpoint/2010/main" val="8284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69424" y="1206764"/>
            <a:ext cx="10522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que o homem não </a:t>
            </a:r>
            <a:endParaRPr lang="pt-BR" sz="48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se </a:t>
            </a:r>
            <a:r>
              <a:rPr lang="pt-BR" sz="4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acostuma com a morte</a:t>
            </a:r>
            <a:r>
              <a:rPr lang="pt-BR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pt-BR" sz="48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69424" y="2982944"/>
            <a:ext cx="1052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A- Porque </a:t>
            </a:r>
            <a:r>
              <a:rPr lang="pt-BR" sz="3600" dirty="0">
                <a:latin typeface="Arial Black" panose="020B0A04020102020204" pitchFamily="34" charset="0"/>
              </a:rPr>
              <a:t>o homem não foi criado </a:t>
            </a:r>
            <a:endParaRPr lang="pt-BR" sz="3600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3600" dirty="0">
                <a:latin typeface="Arial Black" panose="020B0A04020102020204" pitchFamily="34" charset="0"/>
              </a:rPr>
              <a:t>p</a:t>
            </a:r>
            <a:r>
              <a:rPr lang="pt-BR" sz="3600" dirty="0" smtClean="0">
                <a:latin typeface="Arial Black" panose="020B0A04020102020204" pitchFamily="34" charset="0"/>
              </a:rPr>
              <a:t>or Deus </a:t>
            </a:r>
            <a:r>
              <a:rPr lang="pt-BR" sz="3600" dirty="0">
                <a:latin typeface="Arial Black" panose="020B0A04020102020204" pitchFamily="34" charset="0"/>
              </a:rPr>
              <a:t>para morrer</a:t>
            </a:r>
            <a:r>
              <a:rPr lang="pt-BR" sz="3600" dirty="0" smtClean="0">
                <a:latin typeface="Arial Black" panose="020B0A04020102020204" pitchFamily="34" charset="0"/>
              </a:rPr>
              <a:t>.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25194" y="4213691"/>
            <a:ext cx="1052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B- A </a:t>
            </a:r>
            <a:r>
              <a:rPr lang="pt-BR" sz="3600" dirty="0">
                <a:latin typeface="Arial Black" panose="020B0A04020102020204" pitchFamily="34" charset="0"/>
              </a:rPr>
              <a:t>morte é uma consequência do pecado.</a:t>
            </a:r>
          </a:p>
        </p:txBody>
      </p:sp>
    </p:spTree>
    <p:extLst>
      <p:ext uri="{BB962C8B-B14F-4D97-AF65-F5344CB8AC3E}">
        <p14:creationId xmlns:p14="http://schemas.microsoft.com/office/powerpoint/2010/main" val="23447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7518" y="2110783"/>
            <a:ext cx="71489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“Então a serpente disse à mulher: É certo que não morrereis. Porque Deus sabe que no dia em dele comerdes se vos abrirão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olhos e, como Deus,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sereis conhecedores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 bem e 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 mal.” 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49926" y="1326067"/>
            <a:ext cx="468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Gênesis. 3:4,5: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58052" y="1126742"/>
            <a:ext cx="10522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 </a:t>
            </a: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isso que </a:t>
            </a:r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todos </a:t>
            </a: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morrem.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9424" y="2092139"/>
            <a:ext cx="10522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PODE UMA CRIANÇA DIZER: </a:t>
            </a:r>
          </a:p>
          <a:p>
            <a:pPr algn="ctr"/>
            <a:r>
              <a:rPr lang="pt-BR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“</a:t>
            </a:r>
            <a:r>
              <a:rPr lang="pt-BR" sz="3600" dirty="0">
                <a:solidFill>
                  <a:srgbClr val="C00000"/>
                </a:solidFill>
                <a:latin typeface="Arial Black" panose="020B0A04020102020204" pitchFamily="34" charset="0"/>
              </a:rPr>
              <a:t>Eu ainda não iniciei a </a:t>
            </a:r>
            <a:r>
              <a:rPr lang="pt-BR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vida.”</a:t>
            </a:r>
            <a:endParaRPr lang="pt-BR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PODE UM JOVEM DIZER: </a:t>
            </a:r>
          </a:p>
          <a:p>
            <a:pPr algn="ctr"/>
            <a:r>
              <a:rPr lang="pt-BR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“</a:t>
            </a:r>
            <a:r>
              <a:rPr lang="pt-BR" sz="3600" dirty="0">
                <a:solidFill>
                  <a:srgbClr val="C00000"/>
                </a:solidFill>
                <a:latin typeface="Arial Black" panose="020B0A04020102020204" pitchFamily="34" charset="0"/>
              </a:rPr>
              <a:t>Eu ainda não me preparei para a </a:t>
            </a:r>
            <a:r>
              <a:rPr lang="pt-BR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vida.”</a:t>
            </a:r>
            <a:endParaRPr lang="pt-BR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PODE UM IDOSO DIZER: </a:t>
            </a:r>
          </a:p>
          <a:p>
            <a:pPr algn="ctr"/>
            <a:r>
              <a:rPr lang="pt-BR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“</a:t>
            </a:r>
            <a:r>
              <a:rPr lang="pt-BR" sz="3600" dirty="0">
                <a:solidFill>
                  <a:srgbClr val="C00000"/>
                </a:solidFill>
                <a:latin typeface="Arial Black" panose="020B0A04020102020204" pitchFamily="34" charset="0"/>
              </a:rPr>
              <a:t>Eu ainda não me enfadei da </a:t>
            </a:r>
            <a:r>
              <a:rPr lang="pt-BR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vida.”</a:t>
            </a:r>
            <a:endParaRPr lang="pt-BR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798</Words>
  <Application>Microsoft Office PowerPoint</Application>
  <PresentationFormat>Widescreen</PresentationFormat>
  <Paragraphs>45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4</cp:revision>
  <dcterms:created xsi:type="dcterms:W3CDTF">2016-11-21T12:30:57Z</dcterms:created>
  <dcterms:modified xsi:type="dcterms:W3CDTF">2016-12-02T01:39:52Z</dcterms:modified>
  <cp:category>EVANGELISMO</cp:category>
</cp:coreProperties>
</file>