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3EAB552-A2EE-47FC-9C7A-2E99082D0A95}"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4557AE4-DDD0-4F43-888C-3463D5731FEE}" type="slidenum">
              <a:rPr lang="pt-BR" smtClean="0"/>
              <a:t>‹nº›</a:t>
            </a:fld>
            <a:endParaRPr lang="pt-BR"/>
          </a:p>
        </p:txBody>
      </p:sp>
    </p:spTree>
    <p:extLst>
      <p:ext uri="{BB962C8B-B14F-4D97-AF65-F5344CB8AC3E}">
        <p14:creationId xmlns:p14="http://schemas.microsoft.com/office/powerpoint/2010/main" val="20863057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AB552-A2EE-47FC-9C7A-2E99082D0A95}"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57AE4-DDD0-4F43-888C-3463D5731FEE}" type="slidenum">
              <a:rPr lang="pt-BR" smtClean="0"/>
              <a:t>‹nº›</a:t>
            </a:fld>
            <a:endParaRPr lang="pt-BR"/>
          </a:p>
        </p:txBody>
      </p:sp>
    </p:spTree>
    <p:extLst>
      <p:ext uri="{BB962C8B-B14F-4D97-AF65-F5344CB8AC3E}">
        <p14:creationId xmlns:p14="http://schemas.microsoft.com/office/powerpoint/2010/main" val="360039885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86036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603812" y="1418242"/>
            <a:ext cx="8381263" cy="3785652"/>
          </a:xfrm>
          <a:prstGeom prst="rect">
            <a:avLst/>
          </a:prstGeom>
        </p:spPr>
        <p:txBody>
          <a:bodyPr wrap="square">
            <a:spAutoFit/>
          </a:bodyPr>
          <a:lstStyle/>
          <a:p>
            <a:pPr algn="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Entre os capítulos 4 a 7 de Hebreus, o autor do livro está tratando do assunto: “O Sacerdócio de Cristo é superior ao Sacerdócio do Antigo Testamento”. O autor está portanto comparando o sacerdócio do Antigo Testamento, que era plural (realizado por vários sacerdotes) e uma sombra (apontava para o sacrifício futuro de Jesus, o Cordeiro de Deus), com o de Cristo, que definitivo, e recebe de sua parte intercessão permanente pelo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povo (Hebreus 7:25). </a:t>
            </a:r>
            <a:endPar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11082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827828" y="1897494"/>
            <a:ext cx="10859074" cy="3046988"/>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 autor é claro ao afirmar que não se era possível alcançar a perfeição por meio do sacerdócio levítico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Hebreus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7:11), pois haveria ainda a necessidade de se levantar outro sacerdote, segundo a linhagem de Melquisedeque, e não de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Arão.</a:t>
            </a: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6487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056220" y="1047183"/>
            <a:ext cx="7476565" cy="4401205"/>
          </a:xfrm>
          <a:prstGeom prst="rect">
            <a:avLst/>
          </a:prstGeom>
        </p:spPr>
        <p:txBody>
          <a:bodyPr wrap="square">
            <a:spAutoFit/>
          </a:bodyPr>
          <a:lstStyle/>
          <a:p>
            <a:pPr algn="ct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Em Hebreus Jesus é apontado como sendo sacerdote segundo a ordem de Melquisedeque (</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Hebreus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7:1-10), uma linhagem ainda mais antiga que a linhagem de Arão, e foi para Melquisedeque que Abraão deu o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dízimo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Gênesis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14:18-20).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sacerdote Melquisedeque estava portanto em uma linhagem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superior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ao do próprio Abraão.</a:t>
            </a:r>
          </a:p>
        </p:txBody>
      </p:sp>
    </p:spTree>
    <p:extLst>
      <p:ext uri="{BB962C8B-B14F-4D97-AF65-F5344CB8AC3E}">
        <p14:creationId xmlns:p14="http://schemas.microsoft.com/office/powerpoint/2010/main" val="116064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827828" y="1546045"/>
            <a:ext cx="10859074" cy="3539430"/>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Esta questão é fundamental para entendermos o texto que lemos no princípio, pois em Jesus as ordenanças e leis anteriores são revogadas, pois segundo o próprio autor são fracas e inúteis. Estas “ordenanças” são justamente os preceitos que definiam as instruções relativas ao sacerdócio do Antigo Testamento.</a:t>
            </a:r>
          </a:p>
        </p:txBody>
      </p:sp>
    </p:spTree>
    <p:extLst>
      <p:ext uri="{BB962C8B-B14F-4D97-AF65-F5344CB8AC3E}">
        <p14:creationId xmlns:p14="http://schemas.microsoft.com/office/powerpoint/2010/main" val="218308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2939995" y="1262460"/>
            <a:ext cx="9045080" cy="4093428"/>
          </a:xfrm>
          <a:prstGeom prst="rect">
            <a:avLst/>
          </a:prstGeom>
        </p:spPr>
        <p:txBody>
          <a:bodyPr wrap="square">
            <a:spAutoFit/>
          </a:bodyPr>
          <a:lstStyle/>
          <a:p>
            <a:pPr algn="r"/>
            <a:r>
              <a:rPr lang="pt-BR"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Foram justamente estas leis que perderam sua validade de forma completa na cruz de Cristo. A Bíblia afirma que por ocasião da morte de Cristo, o véu do Santuário se resgou de alto a baixo (</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Mateus </a:t>
            </a:r>
            <a:r>
              <a:rPr lang="pt-BR"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27:51). Esse é o claro sinal que depois da morte de Cristo o sacerdócio levítico não tinha mais sua validade, e deste momento em diante não se precisava mais matar cordeiros como um caminho para se obter a salvação e perdão de pecados.</a:t>
            </a:r>
          </a:p>
        </p:txBody>
      </p:sp>
    </p:spTree>
    <p:extLst>
      <p:ext uri="{BB962C8B-B14F-4D97-AF65-F5344CB8AC3E}">
        <p14:creationId xmlns:p14="http://schemas.microsoft.com/office/powerpoint/2010/main" val="3941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55133" y="1712828"/>
            <a:ext cx="11081734" cy="3416320"/>
          </a:xfrm>
          <a:prstGeom prst="rect">
            <a:avLst/>
          </a:prstGeom>
        </p:spPr>
        <p:txBody>
          <a:bodyPr wrap="square">
            <a:spAutoFit/>
          </a:bodyPr>
          <a:lstStyle/>
          <a:p>
            <a:pPr algn="ctr"/>
            <a:r>
              <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partir da Cruz, todos os crentes tem acesso direto a Deus por meio de Cristo, que realizou o sacrifício pleno e perfeito pelo mundo. Esta pequena análise diz respeito aquilo que comumente chamamos de Lei Cerimonial. </a:t>
            </a:r>
          </a:p>
        </p:txBody>
      </p:sp>
    </p:spTree>
    <p:extLst>
      <p:ext uri="{BB962C8B-B14F-4D97-AF65-F5344CB8AC3E}">
        <p14:creationId xmlns:p14="http://schemas.microsoft.com/office/powerpoint/2010/main" val="20146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365675" y="1647688"/>
            <a:ext cx="7695769" cy="923330"/>
          </a:xfrm>
          <a:prstGeom prst="rect">
            <a:avLst/>
          </a:prstGeom>
        </p:spPr>
        <p:txBody>
          <a:bodyPr wrap="square">
            <a:spAutoFit/>
          </a:bodyPr>
          <a:lstStyle/>
          <a:p>
            <a:pPr algn="ctr"/>
            <a:r>
              <a:rPr lang="pt-BR" sz="5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Lei </a:t>
            </a:r>
            <a:r>
              <a:rPr lang="pt-BR" sz="5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Cerimonial</a:t>
            </a:r>
            <a:endParaRPr lang="pt-BR" sz="5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591358" y="2689561"/>
            <a:ext cx="7470086" cy="2062103"/>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Lei cerimonial tinha diferenças vitais com relação à Lei Moral ou os Dez Mandamentos. Vamos a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elas:</a:t>
            </a: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62731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20883" y="1666025"/>
            <a:ext cx="11464192" cy="830997"/>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Conhecida como a </a:t>
            </a:r>
            <a:r>
              <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lei </a:t>
            </a: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 Moisés. </a:t>
            </a:r>
          </a:p>
        </p:txBody>
      </p:sp>
      <p:sp>
        <p:nvSpPr>
          <p:cNvPr id="5" name="Retângulo 4"/>
          <p:cNvSpPr/>
          <p:nvPr/>
        </p:nvSpPr>
        <p:spPr>
          <a:xfrm>
            <a:off x="666463" y="2773877"/>
            <a:ext cx="10859074" cy="2554545"/>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Atos 15:5 – “Então se levantaram alguns do partido religioso dos fariseus que haviam crido e disseram: “É necessário circuncidá-los e exigir deles que obedeçam a Lei de Moisés”. </a:t>
            </a:r>
          </a:p>
          <a:p>
            <a:pPr algn="ct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95738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418655" y="905957"/>
            <a:ext cx="7453223" cy="1446550"/>
          </a:xfrm>
          <a:prstGeom prst="rect">
            <a:avLst/>
          </a:prstGeom>
        </p:spPr>
        <p:txBody>
          <a:bodyPr wrap="square">
            <a:spAutoFit/>
          </a:bodyPr>
          <a:lstStyle/>
          <a:p>
            <a:pPr algn="ct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Escrita por Moisés. </a:t>
            </a:r>
            <a:endPar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Êxodo </a:t>
            </a: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24:4 </a:t>
            </a:r>
            <a:r>
              <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703931" y="2435814"/>
            <a:ext cx="7151716" cy="2677656"/>
          </a:xfrm>
          <a:prstGeom prst="rect">
            <a:avLst/>
          </a:prstGeom>
        </p:spPr>
        <p:txBody>
          <a:bodyPr wrap="square">
            <a:spAutoFit/>
          </a:bodyPr>
          <a:lstStyle/>
          <a:p>
            <a:pPr algn="ct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“Moisés então, escreveu tudo o que o Senhor dissera”. Deuteronômio 31:9 – “Moisés escreveu esta lei e a deu aos sacerdotes, filhos de Levi, que transportavam a arca da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Aliança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do Senhor</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
            </a:r>
            <a:endPar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15995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589325" y="985431"/>
            <a:ext cx="9268769" cy="1569660"/>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Escrita em um livro. </a:t>
            </a:r>
            <a:endPar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 </a:t>
            </a: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Crônicas 35:12 </a:t>
            </a:r>
            <a:r>
              <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endPar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605748" y="2594605"/>
            <a:ext cx="7235925" cy="2677656"/>
          </a:xfrm>
          <a:prstGeom prst="rect">
            <a:avLst/>
          </a:prstGeom>
        </p:spPr>
        <p:txBody>
          <a:bodyPr wrap="square">
            <a:spAutoFit/>
          </a:bodyPr>
          <a:lstStyle/>
          <a:p>
            <a:pPr algn="ct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“Eles separaram também os holocaustos para dá-los aos grupos das famílias do povo, para que elas os oferecessem ao Senhor, conforme está escrito no livro de Moisés”. </a:t>
            </a:r>
          </a:p>
        </p:txBody>
      </p:sp>
    </p:spTree>
    <p:extLst>
      <p:ext uri="{BB962C8B-B14F-4D97-AF65-F5344CB8AC3E}">
        <p14:creationId xmlns:p14="http://schemas.microsoft.com/office/powerpoint/2010/main" val="34136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2590833" y="1210537"/>
            <a:ext cx="9268769" cy="1384995"/>
          </a:xfrm>
          <a:prstGeom prst="rect">
            <a:avLst/>
          </a:prstGeom>
        </p:spPr>
        <p:txBody>
          <a:bodyPr wrap="square">
            <a:spAutoFit/>
          </a:bodyPr>
          <a:lstStyle/>
          <a:p>
            <a:pPr algn="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Foi colocada ao lado da </a:t>
            </a:r>
            <a:r>
              <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Arca </a:t>
            </a:r>
            <a:r>
              <a:rPr lang="pt-BR" sz="40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Deuteronômio 31-25 e 26: </a:t>
            </a:r>
          </a:p>
        </p:txBody>
      </p:sp>
      <p:sp>
        <p:nvSpPr>
          <p:cNvPr id="5" name="Retângulo 4"/>
          <p:cNvSpPr/>
          <p:nvPr/>
        </p:nvSpPr>
        <p:spPr>
          <a:xfrm>
            <a:off x="4607503" y="2690318"/>
            <a:ext cx="7235925" cy="2677656"/>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“Deu esta ordem aos levitas que transportavam a arca da Aliança do Senhor</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 Coloquem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este livro da Lei ao lado da Arca da Aliança do Senhor, o seu Deus, onde ficará como testemunha contra vocês”. </a:t>
            </a:r>
          </a:p>
        </p:txBody>
      </p:sp>
    </p:spTree>
    <p:extLst>
      <p:ext uri="{BB962C8B-B14F-4D97-AF65-F5344CB8AC3E}">
        <p14:creationId xmlns:p14="http://schemas.microsoft.com/office/powerpoint/2010/main" val="8999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614198" y="1379782"/>
            <a:ext cx="7332393" cy="1446550"/>
          </a:xfrm>
          <a:prstGeom prst="rect">
            <a:avLst/>
          </a:prstGeom>
        </p:spPr>
        <p:txBody>
          <a:bodyPr wrap="square">
            <a:spAutoFit/>
          </a:bodyPr>
          <a:lstStyle/>
          <a:p>
            <a:pPr algn="ct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Foi cravada na </a:t>
            </a:r>
            <a:r>
              <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Cruz </a:t>
            </a:r>
          </a:p>
          <a:p>
            <a:pPr algn="ctr"/>
            <a:r>
              <a:rPr lang="pt-BR" sz="4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Efésios </a:t>
            </a: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2:15: </a:t>
            </a:r>
            <a:endParaRPr lang="pt-BR" sz="40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833359" y="2981698"/>
            <a:ext cx="7151716" cy="1569660"/>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“Anulando em seu corpo a Lei dos mandamentos expressa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em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ordenanças”. </a:t>
            </a:r>
          </a:p>
        </p:txBody>
      </p:sp>
    </p:spTree>
    <p:extLst>
      <p:ext uri="{BB962C8B-B14F-4D97-AF65-F5344CB8AC3E}">
        <p14:creationId xmlns:p14="http://schemas.microsoft.com/office/powerpoint/2010/main" val="32743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514034" y="1098608"/>
            <a:ext cx="7332393" cy="923330"/>
          </a:xfrm>
          <a:prstGeom prst="rect">
            <a:avLst/>
          </a:prstGeom>
        </p:spPr>
        <p:txBody>
          <a:bodyPr wrap="square">
            <a:spAutoFit/>
          </a:bodyPr>
          <a:lstStyle/>
          <a:p>
            <a:pPr algn="ctr"/>
            <a:r>
              <a:rPr lang="pt-BR" sz="5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Lei </a:t>
            </a:r>
            <a:r>
              <a:rPr lang="pt-BR" sz="54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Moral</a:t>
            </a:r>
            <a:endPar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3953814" y="2126897"/>
            <a:ext cx="8136365" cy="3046988"/>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Do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Senhor: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Salmos 1:2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Ao contrário, sua satisfação está na lei do Senhor, e nessa lei medita dia e noite”. Romanos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7:22.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“No Íntimo do meu ser tenho prazer na Lei de Deus”.</a:t>
            </a:r>
          </a:p>
        </p:txBody>
      </p:sp>
    </p:spTree>
    <p:extLst>
      <p:ext uri="{BB962C8B-B14F-4D97-AF65-F5344CB8AC3E}">
        <p14:creationId xmlns:p14="http://schemas.microsoft.com/office/powerpoint/2010/main" val="37520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707180" y="1377232"/>
            <a:ext cx="7332393" cy="923330"/>
          </a:xfrm>
          <a:prstGeom prst="rect">
            <a:avLst/>
          </a:prstGeom>
        </p:spPr>
        <p:txBody>
          <a:bodyPr wrap="square">
            <a:spAutoFit/>
          </a:bodyPr>
          <a:lstStyle/>
          <a:p>
            <a:pPr algn="ctr"/>
            <a:r>
              <a:rPr lang="pt-BR" sz="5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Escrita por Deus </a:t>
            </a:r>
            <a:endPar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707180" y="2490133"/>
            <a:ext cx="7277895" cy="2308324"/>
          </a:xfrm>
          <a:prstGeom prst="rect">
            <a:avLst/>
          </a:prstGeom>
        </p:spPr>
        <p:txBody>
          <a:bodyPr wrap="square">
            <a:spAutoFit/>
          </a:bodyPr>
          <a:lstStyle/>
          <a:p>
            <a:pPr algn="ctr"/>
            <a:r>
              <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Deuteronômio 9:10 </a:t>
            </a: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a:p>
            <a:pPr algn="ct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
            </a:r>
            <a:r>
              <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 Senhor me deu as tábuas de pedra escritas pelo dedo </a:t>
            </a:r>
            <a:endPar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 </a:t>
            </a:r>
            <a:r>
              <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Deus”.</a:t>
            </a:r>
          </a:p>
        </p:txBody>
      </p:sp>
    </p:spTree>
    <p:extLst>
      <p:ext uri="{BB962C8B-B14F-4D97-AF65-F5344CB8AC3E}">
        <p14:creationId xmlns:p14="http://schemas.microsoft.com/office/powerpoint/2010/main" val="291577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218498" y="967225"/>
            <a:ext cx="7332393" cy="1569660"/>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Escrita em Tábuas de Pedra </a:t>
            </a:r>
            <a:endPar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3812615" y="2591183"/>
            <a:ext cx="8440271" cy="3046988"/>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Êxodo 31:18 – “Quando o Senhor terminou de falar com Moisés no monte Sinai, deu-lhes as duas tábuas da aliança, tábuas de pedra, escritas pelo dedo de Deus”.</a:t>
            </a:r>
          </a:p>
          <a:p>
            <a:pPr algn="ct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9030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2382876" y="1157055"/>
            <a:ext cx="9385915" cy="1384995"/>
          </a:xfrm>
          <a:prstGeom prst="rect">
            <a:avLst/>
          </a:prstGeom>
        </p:spPr>
        <p:txBody>
          <a:bodyPr wrap="square">
            <a:spAutoFit/>
          </a:bodyPr>
          <a:lstStyle/>
          <a:p>
            <a:pPr algn="r"/>
            <a:r>
              <a:rPr lang="pt-BR" sz="44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Colocada dentro da Arca </a:t>
            </a:r>
          </a:p>
          <a:p>
            <a:pPr algn="r"/>
            <a:r>
              <a:rPr lang="pt-BR" sz="40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Deuteronômio </a:t>
            </a:r>
            <a:r>
              <a:rPr lang="pt-BR" sz="40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10:5  </a:t>
            </a:r>
            <a:endParaRPr lang="pt-BR" sz="36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5056093" y="2647631"/>
            <a:ext cx="6712698" cy="3046988"/>
          </a:xfrm>
          <a:prstGeom prst="rect">
            <a:avLst/>
          </a:prstGeom>
        </p:spPr>
        <p:txBody>
          <a:bodyPr wrap="square">
            <a:spAutoFit/>
          </a:bodyPr>
          <a:lstStyle/>
          <a:p>
            <a:pPr algn="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 eu voltei, desci do monte e coloquei as tábuas na arca que eu tinha feito. E lá ficaram conforme o Senhor tinha ordenado”.</a:t>
            </a:r>
          </a:p>
          <a:p>
            <a:pPr algn="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73677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20883" y="1542909"/>
            <a:ext cx="11464192" cy="1569660"/>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Tem sua continuidade no </a:t>
            </a:r>
            <a:endPar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Novo Testamento: </a:t>
            </a:r>
            <a:endPar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666463" y="3578260"/>
            <a:ext cx="10859074" cy="1077218"/>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Romanos 7:12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“De fato a Lei é santa, o mandamento é santo, justo e bom”.</a:t>
            </a:r>
          </a:p>
        </p:txBody>
      </p:sp>
    </p:spTree>
    <p:extLst>
      <p:ext uri="{BB962C8B-B14F-4D97-AF65-F5344CB8AC3E}">
        <p14:creationId xmlns:p14="http://schemas.microsoft.com/office/powerpoint/2010/main" val="256630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20883" y="1542909"/>
            <a:ext cx="11464192" cy="830997"/>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Verdade sobre a Lei</a:t>
            </a:r>
          </a:p>
        </p:txBody>
      </p:sp>
      <p:sp>
        <p:nvSpPr>
          <p:cNvPr id="5" name="Retângulo 4"/>
          <p:cNvSpPr/>
          <p:nvPr/>
        </p:nvSpPr>
        <p:spPr>
          <a:xfrm>
            <a:off x="666463" y="2551039"/>
            <a:ext cx="10859074" cy="2062103"/>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Nós como cristãos sabemos que a Bíblia é um todo harmônico. Não temos um Deus que muda de planos, que manda hoje você fazer algo, e amanhã muda de ideia (Malaquias 3:6). </a:t>
            </a:r>
          </a:p>
        </p:txBody>
      </p:sp>
    </p:spTree>
    <p:extLst>
      <p:ext uri="{BB962C8B-B14F-4D97-AF65-F5344CB8AC3E}">
        <p14:creationId xmlns:p14="http://schemas.microsoft.com/office/powerpoint/2010/main" val="36426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792071" y="1255242"/>
            <a:ext cx="8193004" cy="3970318"/>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Não existe um texto bíblico que cancela outro, ou que se sobrepõe a outro. Toda a Bíblia é inspirada (2Timóteo 3:16) e através da análise sincera do texto bíblico, se percebe claramente a diferença das ordenanças temporais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da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Lei Cerimonial, contrastada com </a:t>
            </a:r>
            <a:endPar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os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princípios eternos dos Dez Mandamentos</a:t>
            </a:r>
          </a:p>
        </p:txBody>
      </p:sp>
    </p:spTree>
    <p:extLst>
      <p:ext uri="{BB962C8B-B14F-4D97-AF65-F5344CB8AC3E}">
        <p14:creationId xmlns:p14="http://schemas.microsoft.com/office/powerpoint/2010/main" val="216214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17224" y="2058427"/>
            <a:ext cx="7292788" cy="2677656"/>
          </a:xfrm>
          <a:prstGeom prst="rect">
            <a:avLst/>
          </a:prstGeom>
        </p:spPr>
        <p:txBody>
          <a:bodyPr wrap="square">
            <a:spAutoFit/>
          </a:bodyPr>
          <a:lstStyle/>
          <a:p>
            <a:pPr algn="ct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Cristo mesmo disse que não vaio abolir a Lei, mas veio para cumprir (Mateus 5;17). Essa aversão de muitos cristãos aos Dez mandamentos provém em linhas gerais de duas questões: </a:t>
            </a:r>
          </a:p>
        </p:txBody>
      </p:sp>
    </p:spTree>
    <p:extLst>
      <p:ext uri="{BB962C8B-B14F-4D97-AF65-F5344CB8AC3E}">
        <p14:creationId xmlns:p14="http://schemas.microsoft.com/office/powerpoint/2010/main" val="51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2583502" y="1452904"/>
            <a:ext cx="7024996" cy="830997"/>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Hebreus 7:18 e 19 </a:t>
            </a:r>
          </a:p>
        </p:txBody>
      </p:sp>
      <p:sp>
        <p:nvSpPr>
          <p:cNvPr id="5" name="Retângulo 4"/>
          <p:cNvSpPr/>
          <p:nvPr/>
        </p:nvSpPr>
        <p:spPr>
          <a:xfrm>
            <a:off x="666463" y="2417872"/>
            <a:ext cx="10859074" cy="2554545"/>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ordenança anterior é revogada, porque era fraca e inútil. Pois a Lei não havia aperfeiçoado coisa alguma, sendo introduzida uma esperança superior, pela qual nos aproximamos de Deus”. </a:t>
            </a:r>
          </a:p>
        </p:txBody>
      </p:sp>
    </p:spTree>
    <p:extLst>
      <p:ext uri="{BB962C8B-B14F-4D97-AF65-F5344CB8AC3E}">
        <p14:creationId xmlns:p14="http://schemas.microsoft.com/office/powerpoint/2010/main" val="35537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68700" y="2685941"/>
            <a:ext cx="11368558" cy="2677656"/>
          </a:xfrm>
          <a:prstGeom prst="rect">
            <a:avLst/>
          </a:prstGeom>
        </p:spPr>
        <p:txBody>
          <a:bodyPr wrap="square">
            <a:spAutoFit/>
          </a:bodyPr>
          <a:lstStyle/>
          <a:p>
            <a:pPr algn="ct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Obediência a Lei não é um meio de salvação, mas uma consequência das pessoas que vivem em Cristo. Primeiro eu aceito a graça de Jesus (Efésios 2:8), e a partir daí Ele inicia a fazer uma obra salvadora em minha vida, e através da atuação do Espírito Santo em minha vida eu passo a ter condições de observar a Lei de Deus.</a:t>
            </a:r>
          </a:p>
        </p:txBody>
      </p:sp>
    </p:spTree>
    <p:extLst>
      <p:ext uri="{BB962C8B-B14F-4D97-AF65-F5344CB8AC3E}">
        <p14:creationId xmlns:p14="http://schemas.microsoft.com/office/powerpoint/2010/main" val="58920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146997" y="1950865"/>
            <a:ext cx="7838078" cy="3046988"/>
          </a:xfrm>
          <a:prstGeom prst="rect">
            <a:avLst/>
          </a:prstGeom>
        </p:spPr>
        <p:txBody>
          <a:bodyPr wrap="square">
            <a:spAutoFit/>
          </a:bodyPr>
          <a:lstStyle/>
          <a:p>
            <a:pPr algn="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Em qualquer discussão religiosa sobre o assunto da Lei, sempre acabar chegando ao assunto do sábado, e na necessidade ou não de observa-lo. Basta apenas você olhar com sinceridade para os 10 Mandamentos e se perguntar: a lei de fato foi abolida? Se a lei foi abolida, então podemos ter outros deuses, podemos roubar, matar, </a:t>
            </a:r>
            <a:r>
              <a:rPr lang="pt-BR"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cobiçar, etc</a:t>
            </a:r>
            <a:r>
              <a:rPr lang="pt-BR"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 </a:t>
            </a:r>
          </a:p>
        </p:txBody>
      </p:sp>
    </p:spTree>
    <p:extLst>
      <p:ext uri="{BB962C8B-B14F-4D97-AF65-F5344CB8AC3E}">
        <p14:creationId xmlns:p14="http://schemas.microsoft.com/office/powerpoint/2010/main" val="210894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5134374" y="1333866"/>
            <a:ext cx="5975645" cy="830997"/>
          </a:xfrm>
          <a:prstGeom prst="rect">
            <a:avLst/>
          </a:prstGeom>
        </p:spPr>
        <p:txBody>
          <a:bodyPr wrap="square">
            <a:spAutoFit/>
          </a:bodyPr>
          <a:lstStyle/>
          <a:p>
            <a:pPr algn="ctr"/>
            <a:r>
              <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Tiago </a:t>
            </a:r>
            <a:r>
              <a:rPr lang="pt-BR" sz="4800" dirty="0" smtClean="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2:10.6 </a:t>
            </a:r>
            <a:endParaRPr lang="pt-BR" sz="4800" dirty="0">
              <a:ln>
                <a:solidFill>
                  <a:sysClr val="windowText" lastClr="000000"/>
                </a:solidFill>
              </a:ln>
              <a:solidFill>
                <a:schemeClr val="accent4">
                  <a:lumMod val="60000"/>
                  <a:lumOff val="40000"/>
                </a:schemeClr>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
        <p:nvSpPr>
          <p:cNvPr id="5" name="Retângulo 4"/>
          <p:cNvSpPr/>
          <p:nvPr/>
        </p:nvSpPr>
        <p:spPr>
          <a:xfrm>
            <a:off x="4577024" y="2320229"/>
            <a:ext cx="7090346" cy="2862322"/>
          </a:xfrm>
          <a:prstGeom prst="rect">
            <a:avLst/>
          </a:prstGeom>
        </p:spPr>
        <p:txBody>
          <a:bodyPr wrap="square">
            <a:spAutoFit/>
          </a:bodyPr>
          <a:lstStyle/>
          <a:p>
            <a:pPr algn="ctr"/>
            <a:r>
              <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“Pois quem obedece toda a Lei, mas tropeça em apenas um ponto, torna-se culpado de quebra-la inteiramente</a:t>
            </a: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
            </a:r>
            <a:endParaRPr lang="pt-BR"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2948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876542" y="1465552"/>
            <a:ext cx="7919806" cy="3539430"/>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obediência aos preceitos da Lei de Deus é o grande sinal que aceitamos a Jesus em nossa vida como nosso Salvador pessoal. Ele mesmo disse: “Se vocês me amam, guardem os meus mandamentos”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João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14:15). </a:t>
            </a:r>
          </a:p>
        </p:txBody>
      </p:sp>
    </p:spTree>
    <p:extLst>
      <p:ext uri="{BB962C8B-B14F-4D97-AF65-F5344CB8AC3E}">
        <p14:creationId xmlns:p14="http://schemas.microsoft.com/office/powerpoint/2010/main" val="10644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442636" y="1769634"/>
            <a:ext cx="8440271" cy="3539430"/>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Até os dias de hoje os princípios dos Dez Mandamentos são válidos, o que ficou para trás </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foi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 Lei de ordenanças que tratava do sacerdócio terrestre, justamente marcada pelo sacrifício de animais. Cristo já sofreu por nós o sacrifício perfeito.</a:t>
            </a:r>
          </a:p>
          <a:p>
            <a:pPr algn="r"/>
            <a:endPar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411255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505200" y="1404165"/>
            <a:ext cx="8085575" cy="3785652"/>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 que temos que fazer agora é aceitar Cristo como nosso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Salvador,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 decidir viver em amor com o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Senhor, e </a:t>
            </a: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Obediência aos Seus Mandamentos. </a:t>
            </a:r>
            <a:endPar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a:p>
            <a:pPr algn="ctr"/>
            <a:r>
              <a:rPr lang="pt-BR" sz="40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Você gostaria de </a:t>
            </a:r>
            <a:r>
              <a:rPr lang="pt-BR" sz="4000"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tomar esta decisão em sua vida?</a:t>
            </a:r>
          </a:p>
        </p:txBody>
      </p:sp>
    </p:spTree>
    <p:extLst>
      <p:ext uri="{BB962C8B-B14F-4D97-AF65-F5344CB8AC3E}">
        <p14:creationId xmlns:p14="http://schemas.microsoft.com/office/powerpoint/2010/main" val="33051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676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36694" y="1774645"/>
            <a:ext cx="11318612" cy="3046988"/>
          </a:xfrm>
          <a:prstGeom prst="rect">
            <a:avLst/>
          </a:prstGeom>
        </p:spPr>
        <p:txBody>
          <a:bodyPr wrap="square">
            <a:spAutoFit/>
          </a:bodyPr>
          <a:lstStyle/>
          <a:p>
            <a:pPr algn="ctr"/>
            <a:r>
              <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Das diversas leis e ordenanças bíblicas, devemos saber de fato o que serve para nós hoje e o que foi abolido, para não incorrermos no risco de estar obedecer preceitos que já não servem para nossos dias, ou deixarmos de seguir princípios que são válidos até os dias de hoje.</a:t>
            </a:r>
          </a:p>
        </p:txBody>
      </p:sp>
    </p:spTree>
    <p:extLst>
      <p:ext uri="{BB962C8B-B14F-4D97-AF65-F5344CB8AC3E}">
        <p14:creationId xmlns:p14="http://schemas.microsoft.com/office/powerpoint/2010/main" val="82617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139553" y="1554057"/>
            <a:ext cx="8953099" cy="3539430"/>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Muitos dizem assim: “estamos debaixo da graça, a lei não tem validade mais para nós hoje, foi abolida na cruz”. Outros afirmam que a “Lei de Moisés” era para os tempos do Antigo Testamento, para o povo judeu, e por agora vivermos o Novo Testamento o que está escrito no Antigo não tem valor legal mais para nossos </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dias.</a:t>
            </a:r>
            <a:endPar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1355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3090103" y="1583899"/>
            <a:ext cx="8894972" cy="3539430"/>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O que se percebe é uma confusão, pois muitos dos preceitos dos Dez Mandamentos ainda são vigorantes em quase todas as correntes religiosas. Teria siso o decálogo abolido? Foi alguma lei específica do decálogo abolida? Os Dez mandamentos servem para nós ainda hoje? Existe uma distinção de leis na Bíblia.</a:t>
            </a:r>
          </a:p>
        </p:txBody>
      </p:sp>
    </p:spTree>
    <p:extLst>
      <p:ext uri="{BB962C8B-B14F-4D97-AF65-F5344CB8AC3E}">
        <p14:creationId xmlns:p14="http://schemas.microsoft.com/office/powerpoint/2010/main" val="406552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1355911" y="2401296"/>
            <a:ext cx="9480177" cy="1569660"/>
          </a:xfrm>
          <a:prstGeom prst="rect">
            <a:avLst/>
          </a:prstGeom>
        </p:spPr>
        <p:txBody>
          <a:bodyPr wrap="square">
            <a:spAutoFit/>
          </a:bodyPr>
          <a:lstStyle/>
          <a:p>
            <a:pPr algn="ctr"/>
            <a:r>
              <a:rPr lang="pt-BR" sz="4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Vamos descobrir o que de fato diz a Palavra de Deus</a:t>
            </a:r>
            <a:endParaRPr lang="pt-BR" sz="4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401741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625788" y="1701974"/>
            <a:ext cx="7265158" cy="3108543"/>
          </a:xfrm>
          <a:prstGeom prst="rect">
            <a:avLst/>
          </a:prstGeom>
        </p:spPr>
        <p:txBody>
          <a:bodyPr wrap="square">
            <a:spAutoFit/>
          </a:bodyPr>
          <a:lstStyle/>
          <a:p>
            <a:pPr algn="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Quando </a:t>
            </a: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se trata de interpretar a Bíblia, precisamos analisar o texto, pesquisar o contexto ao qual ele está inserido, buscar a ideia central do livro e percorrer em toda a Bíblia outras passagens relacionadas ao mesmo </a:t>
            </a: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assunto.</a:t>
            </a:r>
            <a:endPar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9109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Retângulo 3"/>
          <p:cNvSpPr/>
          <p:nvPr/>
        </p:nvSpPr>
        <p:spPr>
          <a:xfrm>
            <a:off x="4598893" y="1766231"/>
            <a:ext cx="7265158" cy="2677656"/>
          </a:xfrm>
          <a:prstGeom prst="rect">
            <a:avLst/>
          </a:prstGeom>
        </p:spPr>
        <p:txBody>
          <a:bodyPr wrap="square">
            <a:spAutoFit/>
          </a:bodyPr>
          <a:lstStyle/>
          <a:p>
            <a:pPr algn="r"/>
            <a:r>
              <a:rPr lang="pt-BR"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t>Em Hebreus 7 não se está tratando diretamente o assunto das leis do antigo Testamento como um todo. Ou afirmando que os Dez Mandamentos não tem mais validade para nossos dias. </a:t>
            </a:r>
          </a:p>
        </p:txBody>
      </p:sp>
    </p:spTree>
    <p:extLst>
      <p:ext uri="{BB962C8B-B14F-4D97-AF65-F5344CB8AC3E}">
        <p14:creationId xmlns:p14="http://schemas.microsoft.com/office/powerpoint/2010/main" val="27672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1467</Words>
  <Application>Microsoft Office PowerPoint</Application>
  <PresentationFormat>Widescreen</PresentationFormat>
  <Paragraphs>62</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Arial Black</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3</cp:revision>
  <dcterms:created xsi:type="dcterms:W3CDTF">2016-12-02T02:12:02Z</dcterms:created>
  <dcterms:modified xsi:type="dcterms:W3CDTF">2016-12-02T02:22:42Z</dcterms:modified>
  <cp:category>EVANGELISMO</cp:category>
</cp:coreProperties>
</file>