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56" r:id="rId4"/>
    <p:sldId id="257" r:id="rId5"/>
    <p:sldId id="258" r:id="rId6"/>
    <p:sldId id="259" r:id="rId7"/>
    <p:sldId id="260" r:id="rId8"/>
    <p:sldId id="261" r:id="rId9"/>
    <p:sldId id="262" r:id="rId10"/>
    <p:sldId id="271" r:id="rId11"/>
    <p:sldId id="265" r:id="rId12"/>
    <p:sldId id="272" r:id="rId13"/>
    <p:sldId id="278" r:id="rId14"/>
    <p:sldId id="267" r:id="rId15"/>
    <p:sldId id="279" r:id="rId16"/>
    <p:sldId id="268" r:id="rId17"/>
    <p:sldId id="280" r:id="rId18"/>
    <p:sldId id="274" r:id="rId19"/>
    <p:sldId id="270" r:id="rId20"/>
    <p:sldId id="275" r:id="rId21"/>
    <p:sldId id="269" r:id="rId22"/>
    <p:sldId id="276" r:id="rId23"/>
  </p:sldIdLst>
  <p:sldSz cx="9144000" cy="5715000" type="screen16x1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98" autoAdjust="0"/>
  </p:normalViewPr>
  <p:slideViewPr>
    <p:cSldViewPr>
      <p:cViewPr varScale="1">
        <p:scale>
          <a:sx n="60" d="100"/>
          <a:sy n="60" d="100"/>
        </p:scale>
        <p:origin x="1460" y="4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CBB7E-E8B0-440F-863C-8FBFC83991FF}" type="datetimeFigureOut">
              <a:rPr lang="pt-BR" smtClean="0"/>
              <a:t>03/04/2018</a:t>
            </a:fld>
            <a:endParaRPr lang="pt-BR"/>
          </a:p>
        </p:txBody>
      </p:sp>
      <p:sp>
        <p:nvSpPr>
          <p:cNvPr id="4" name="Espaço Reservado para Imagem de Slid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8AB50-9623-41D0-AC37-CBA27F241C9C}" type="slidenum">
              <a:rPr lang="pt-BR" smtClean="0"/>
              <a:t>‹nº›</a:t>
            </a:fld>
            <a:endParaRPr lang="pt-BR"/>
          </a:p>
        </p:txBody>
      </p:sp>
    </p:spTree>
    <p:extLst>
      <p:ext uri="{BB962C8B-B14F-4D97-AF65-F5344CB8AC3E}">
        <p14:creationId xmlns:p14="http://schemas.microsoft.com/office/powerpoint/2010/main" val="333509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ctr"/>
            <a:r>
              <a:rPr lang="pt-BR" b="1" dirty="0" smtClean="0"/>
              <a:t>www.4tons.com.br</a:t>
            </a:r>
          </a:p>
          <a:p>
            <a:pPr algn="ctr"/>
            <a:r>
              <a:rPr lang="pt-BR" b="1" dirty="0" smtClean="0"/>
              <a:t>Pr. </a:t>
            </a:r>
            <a:r>
              <a:rPr lang="pt-BR" b="1" smtClean="0"/>
              <a:t>Marcelo Augusto de Carvalho</a:t>
            </a:r>
          </a:p>
          <a:p>
            <a:endParaRPr lang="pt-BR"/>
          </a:p>
        </p:txBody>
      </p:sp>
      <p:sp>
        <p:nvSpPr>
          <p:cNvPr id="4" name="Espaço Reservado para Número de Slide 3"/>
          <p:cNvSpPr>
            <a:spLocks noGrp="1"/>
          </p:cNvSpPr>
          <p:nvPr>
            <p:ph type="sldNum" sz="quarter" idx="10"/>
          </p:nvPr>
        </p:nvSpPr>
        <p:spPr/>
        <p:txBody>
          <a:bodyPr/>
          <a:lstStyle/>
          <a:p>
            <a:fld id="{8FD8AB50-9623-41D0-AC37-CBA27F241C9C}" type="slidenum">
              <a:rPr lang="pt-BR" smtClean="0"/>
              <a:t>1</a:t>
            </a:fld>
            <a:endParaRPr lang="pt-BR"/>
          </a:p>
        </p:txBody>
      </p:sp>
    </p:spTree>
    <p:extLst>
      <p:ext uri="{BB962C8B-B14F-4D97-AF65-F5344CB8AC3E}">
        <p14:creationId xmlns:p14="http://schemas.microsoft.com/office/powerpoint/2010/main" val="80538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90500"/>
            <a:ext cx="2057400" cy="40640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90500"/>
            <a:ext cx="6019800" cy="40640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7"/>
            <a:ext cx="7772400" cy="1135063"/>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9525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27542"/>
            <a:ext cx="3008313" cy="968375"/>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90500"/>
            <a:ext cx="2057400" cy="40640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90500"/>
            <a:ext cx="6019800" cy="40640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7"/>
            <a:ext cx="7772400" cy="1135063"/>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9525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7"/>
            <a:ext cx="7772400" cy="1135063"/>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27542"/>
            <a:ext cx="3008313" cy="968375"/>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90500"/>
            <a:ext cx="2057400" cy="40640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90500"/>
            <a:ext cx="6019800" cy="40640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9525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27542"/>
            <a:ext cx="3008313" cy="968375"/>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1E3D9E-C6C7-48F2-84A5-DE55C0A2A9C0}" type="datetimeFigureOut">
              <a:rPr lang="pt-BR" smtClean="0"/>
              <a:pPr/>
              <a:t>03/04/2018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7C62B17-87F4-4889-A8E0-6F13955F50FE}" type="slidenum">
              <a:rPr lang="pt-BR" smtClean="0"/>
              <a:pPr/>
              <a:t>‹nº›</a:t>
            </a:fld>
            <a:endParaRPr lang="pt-B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B1E3D9E-C6C7-48F2-84A5-DE55C0A2A9C0}" type="datetimeFigureOut">
              <a:rPr lang="pt-BR" smtClean="0"/>
              <a:pPr/>
              <a:t>03/04/2018</a:t>
            </a:fld>
            <a:endParaRPr lang="pt-BR"/>
          </a:p>
        </p:txBody>
      </p:sp>
      <p:sp>
        <p:nvSpPr>
          <p:cNvPr id="5" name="Espaço Reservado para Rodapé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7C62B17-87F4-4889-A8E0-6F13955F50F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B1E3D9E-C6C7-48F2-84A5-DE55C0A2A9C0}" type="datetimeFigureOut">
              <a:rPr lang="pt-BR" smtClean="0">
                <a:solidFill>
                  <a:prstClr val="black">
                    <a:tint val="75000"/>
                  </a:prstClr>
                </a:solidFill>
              </a:rPr>
              <a:pPr/>
              <a:t>03/04/2018</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7C62B17-87F4-4889-A8E0-6F13955F50FE}" type="slidenum">
              <a:rPr lang="pt-BR" smtClean="0">
                <a:solidFill>
                  <a:prstClr val="black">
                    <a:tint val="75000"/>
                  </a:prstClr>
                </a:solidFill>
              </a:rPr>
              <a:pPr/>
              <a:t>‹nº›</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292080" y="913284"/>
            <a:ext cx="3528392" cy="3539430"/>
          </a:xfrm>
          <a:prstGeom prst="rect">
            <a:avLst/>
          </a:prstGeom>
          <a:noFill/>
        </p:spPr>
        <p:txBody>
          <a:bodyPr wrap="square" rtlCol="0">
            <a:spAutoFit/>
          </a:bodyPr>
          <a:lstStyle/>
          <a:p>
            <a:pPr algn="ctr"/>
            <a:r>
              <a:rPr lang="pt-BR" sz="2800" b="1" dirty="0" smtClean="0">
                <a:latin typeface="Arial" pitchFamily="34" charset="0"/>
                <a:cs typeface="Arial" pitchFamily="34" charset="0"/>
              </a:rPr>
              <a:t>Os cativeiros literais do povo de Deus também apontam para outros tipos de cativeiro a que o ser humano está sujeito. </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87624" y="894120"/>
            <a:ext cx="619268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800" b="1" dirty="0" smtClean="0">
                <a:solidFill>
                  <a:prstClr val="black"/>
                </a:solidFill>
              </a:rPr>
              <a:t>Cativeiro social</a:t>
            </a:r>
          </a:p>
        </p:txBody>
      </p:sp>
      <p:sp>
        <p:nvSpPr>
          <p:cNvPr id="5" name="CaixaDeTexto 4"/>
          <p:cNvSpPr txBox="1"/>
          <p:nvPr/>
        </p:nvSpPr>
        <p:spPr>
          <a:xfrm>
            <a:off x="1187624" y="1974240"/>
            <a:ext cx="619268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800" b="1" dirty="0" smtClean="0">
                <a:solidFill>
                  <a:prstClr val="black"/>
                </a:solidFill>
              </a:rPr>
              <a:t>Cativeiro físico</a:t>
            </a:r>
          </a:p>
        </p:txBody>
      </p:sp>
      <p:sp>
        <p:nvSpPr>
          <p:cNvPr id="6" name="CaixaDeTexto 5"/>
          <p:cNvSpPr txBox="1"/>
          <p:nvPr/>
        </p:nvSpPr>
        <p:spPr>
          <a:xfrm>
            <a:off x="971600" y="625252"/>
            <a:ext cx="902811"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7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rPr>
              <a:t>A</a:t>
            </a:r>
            <a:endParaRPr lang="pt-BR"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7" name="CaixaDeTexto 6"/>
          <p:cNvSpPr txBox="1"/>
          <p:nvPr/>
        </p:nvSpPr>
        <p:spPr>
          <a:xfrm>
            <a:off x="971600" y="1705372"/>
            <a:ext cx="902811"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7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rPr>
              <a:t>B</a:t>
            </a:r>
            <a:endParaRPr lang="pt-BR"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8" name="CaixaDeTexto 7"/>
          <p:cNvSpPr txBox="1"/>
          <p:nvPr/>
        </p:nvSpPr>
        <p:spPr>
          <a:xfrm>
            <a:off x="1187624" y="3054360"/>
            <a:ext cx="619268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800" b="1" dirty="0" smtClean="0">
                <a:solidFill>
                  <a:prstClr val="black"/>
                </a:solidFill>
              </a:rPr>
              <a:t>Cativeiro emocional</a:t>
            </a:r>
          </a:p>
        </p:txBody>
      </p:sp>
      <p:sp>
        <p:nvSpPr>
          <p:cNvPr id="9" name="CaixaDeTexto 8"/>
          <p:cNvSpPr txBox="1"/>
          <p:nvPr/>
        </p:nvSpPr>
        <p:spPr>
          <a:xfrm>
            <a:off x="971600" y="2785492"/>
            <a:ext cx="902811"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7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rPr>
              <a:t>C</a:t>
            </a:r>
            <a:endParaRPr lang="pt-BR"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10" name="CaixaDeTexto 9"/>
          <p:cNvSpPr txBox="1"/>
          <p:nvPr/>
        </p:nvSpPr>
        <p:spPr>
          <a:xfrm>
            <a:off x="1187624" y="4134480"/>
            <a:ext cx="619268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800" b="1" dirty="0" smtClean="0">
                <a:solidFill>
                  <a:prstClr val="black"/>
                </a:solidFill>
              </a:rPr>
              <a:t>Cativeiro espiritual</a:t>
            </a:r>
          </a:p>
        </p:txBody>
      </p:sp>
      <p:sp>
        <p:nvSpPr>
          <p:cNvPr id="11" name="CaixaDeTexto 10"/>
          <p:cNvSpPr txBox="1"/>
          <p:nvPr/>
        </p:nvSpPr>
        <p:spPr>
          <a:xfrm>
            <a:off x="971600" y="3865612"/>
            <a:ext cx="902811"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7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rPr>
              <a:t>D</a:t>
            </a:r>
            <a:endParaRPr lang="pt-BR"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835696" y="1966109"/>
            <a:ext cx="5544616"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O LIBERTADOR DO CATIVEIRO</a:t>
            </a:r>
          </a:p>
        </p:txBody>
      </p:sp>
      <p:grpSp>
        <p:nvGrpSpPr>
          <p:cNvPr id="6" name="Grupo 5"/>
          <p:cNvGrpSpPr/>
          <p:nvPr/>
        </p:nvGrpSpPr>
        <p:grpSpPr>
          <a:xfrm>
            <a:off x="1043608" y="1201316"/>
            <a:ext cx="6984776" cy="648072"/>
            <a:chOff x="1043608" y="1489348"/>
            <a:chExt cx="6984776" cy="648072"/>
          </a:xfrm>
        </p:grpSpPr>
        <p:sp>
          <p:nvSpPr>
            <p:cNvPr id="7" name="Retângulo 6"/>
            <p:cNvSpPr/>
            <p:nvPr/>
          </p:nvSpPr>
          <p:spPr>
            <a:xfrm>
              <a:off x="104360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788436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043608" y="1489348"/>
              <a:ext cx="698477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0" name="Grupo 9"/>
          <p:cNvGrpSpPr/>
          <p:nvPr/>
        </p:nvGrpSpPr>
        <p:grpSpPr>
          <a:xfrm rot="10800000">
            <a:off x="1043608" y="3289548"/>
            <a:ext cx="6984776" cy="648072"/>
            <a:chOff x="1043608" y="1489348"/>
            <a:chExt cx="6984776" cy="648072"/>
          </a:xfrm>
        </p:grpSpPr>
        <p:sp>
          <p:nvSpPr>
            <p:cNvPr id="11" name="Retângulo 10"/>
            <p:cNvSpPr/>
            <p:nvPr/>
          </p:nvSpPr>
          <p:spPr>
            <a:xfrm>
              <a:off x="104360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88436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043608" y="1489348"/>
              <a:ext cx="698477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CaixaDeTexto 13"/>
          <p:cNvSpPr txBox="1"/>
          <p:nvPr/>
        </p:nvSpPr>
        <p:spPr>
          <a:xfrm>
            <a:off x="179512" y="1921396"/>
            <a:ext cx="2160240" cy="1323439"/>
          </a:xfrm>
          <a:prstGeom prst="rect">
            <a:avLst/>
          </a:prstGeom>
          <a:noFill/>
        </p:spPr>
        <p:txBody>
          <a:bodyPr wrap="square" rtlCol="0">
            <a:spAutoFit/>
          </a:bodyPr>
          <a:lstStyle/>
          <a:p>
            <a:pPr algn="ctr"/>
            <a:r>
              <a:rPr lang="pt-BR"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III.</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43608" y="2065412"/>
            <a:ext cx="7128792" cy="1384995"/>
          </a:xfrm>
          <a:prstGeom prst="rect">
            <a:avLst/>
          </a:prstGeom>
          <a:noFill/>
        </p:spPr>
        <p:txBody>
          <a:bodyPr wrap="square" rtlCol="0">
            <a:spAutoFit/>
          </a:bodyPr>
          <a:lstStyle/>
          <a:p>
            <a:pPr algn="ctr"/>
            <a:r>
              <a:rPr lang="pt-BR" sz="2800" b="1" i="1" dirty="0" smtClean="0">
                <a:solidFill>
                  <a:prstClr val="black"/>
                </a:solidFill>
                <a:latin typeface="Arial" pitchFamily="34" charset="0"/>
                <a:cs typeface="Arial" pitchFamily="34" charset="0"/>
              </a:rPr>
              <a:t>“Se, pois, o Filho vos libertar, </a:t>
            </a:r>
          </a:p>
          <a:p>
            <a:pPr algn="ctr"/>
            <a:r>
              <a:rPr lang="pt-BR" sz="2800" b="1" i="1" dirty="0" smtClean="0">
                <a:solidFill>
                  <a:prstClr val="black"/>
                </a:solidFill>
                <a:latin typeface="Arial" pitchFamily="34" charset="0"/>
                <a:cs typeface="Arial" pitchFamily="34" charset="0"/>
              </a:rPr>
              <a:t>verdadeiramente sereis livres”.</a:t>
            </a:r>
          </a:p>
          <a:p>
            <a:pPr algn="ctr"/>
            <a:r>
              <a:rPr lang="pt-BR" sz="2800" b="1" i="1" dirty="0" smtClean="0">
                <a:solidFill>
                  <a:prstClr val="black"/>
                </a:solidFill>
                <a:latin typeface="Arial" pitchFamily="34" charset="0"/>
                <a:cs typeface="Arial" pitchFamily="34" charset="0"/>
              </a:rPr>
              <a:t>João 8:36 </a:t>
            </a:r>
            <a:endParaRPr lang="pt-BR" sz="2800" b="1" i="1" dirty="0">
              <a:solidFill>
                <a:prstClr val="black"/>
              </a:solidFill>
              <a:latin typeface="Arial" pitchFamily="34" charset="0"/>
              <a:cs typeface="Arial" pitchFamily="34"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04048" y="913284"/>
            <a:ext cx="3528392" cy="3539430"/>
          </a:xfrm>
          <a:prstGeom prst="rect">
            <a:avLst/>
          </a:prstGeom>
          <a:noFill/>
        </p:spPr>
        <p:txBody>
          <a:bodyPr wrap="square" rtlCol="0">
            <a:spAutoFit/>
          </a:bodyPr>
          <a:lstStyle/>
          <a:p>
            <a:pPr algn="ctr"/>
            <a:r>
              <a:rPr lang="pt-BR" sz="2800" b="1" dirty="0" smtClean="0">
                <a:latin typeface="Arial" pitchFamily="34" charset="0"/>
                <a:cs typeface="Arial" pitchFamily="34" charset="0"/>
              </a:rPr>
              <a:t>Cristo levou cativo o cativeiro. Aqui, pode se referir aos prisioneiros da morte que foram ressuscitados quando Cristo ressuscitou .</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43608" y="553244"/>
            <a:ext cx="7128792" cy="4401205"/>
          </a:xfrm>
          <a:prstGeom prst="rect">
            <a:avLst/>
          </a:prstGeom>
          <a:noFill/>
        </p:spPr>
        <p:txBody>
          <a:bodyPr wrap="square" rtlCol="0">
            <a:spAutoFit/>
          </a:bodyPr>
          <a:lstStyle/>
          <a:p>
            <a:pPr algn="ctr"/>
            <a:r>
              <a:rPr lang="pt-BR" sz="2800" b="1" i="1" dirty="0" smtClean="0">
                <a:solidFill>
                  <a:prstClr val="black"/>
                </a:solidFill>
                <a:latin typeface="Arial" pitchFamily="34" charset="0"/>
                <a:cs typeface="Arial" pitchFamily="34" charset="0"/>
              </a:rPr>
              <a:t>“Aqueles, porém, que ressurgiram por ocasião da ressurreição de Cristo, saíram para a vida eterna. Ascenderam com Ele, como troféus de Sua vitória sobre a morte e o sepulcro. Estes, disse Cristo, não mais são cativos de Satanás. Eu os redimi”. </a:t>
            </a:r>
          </a:p>
          <a:p>
            <a:pPr algn="ctr"/>
            <a:endParaRPr lang="pt-BR" sz="2800" b="1" i="1" dirty="0" smtClean="0">
              <a:solidFill>
                <a:prstClr val="black"/>
              </a:solidFill>
              <a:latin typeface="Arial" pitchFamily="34" charset="0"/>
              <a:cs typeface="Arial" pitchFamily="34" charset="0"/>
            </a:endParaRPr>
          </a:p>
          <a:p>
            <a:pPr algn="ctr"/>
            <a:r>
              <a:rPr lang="pt-BR" sz="2800" b="1" i="1" dirty="0" smtClean="0">
                <a:solidFill>
                  <a:prstClr val="black"/>
                </a:solidFill>
                <a:latin typeface="Arial" pitchFamily="34" charset="0"/>
                <a:cs typeface="Arial" pitchFamily="34" charset="0"/>
              </a:rPr>
              <a:t>White, Ellen G. Desejado</a:t>
            </a:r>
          </a:p>
          <a:p>
            <a:pPr algn="ctr"/>
            <a:r>
              <a:rPr lang="pt-BR" sz="2800" b="1" i="1" dirty="0" smtClean="0">
                <a:solidFill>
                  <a:prstClr val="black"/>
                </a:solidFill>
                <a:latin typeface="Arial" pitchFamily="34" charset="0"/>
                <a:cs typeface="Arial" pitchFamily="34" charset="0"/>
              </a:rPr>
              <a:t>de Todas as Nações, p. 555. </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148064" y="1417340"/>
            <a:ext cx="3528392" cy="2246769"/>
          </a:xfrm>
          <a:prstGeom prst="rect">
            <a:avLst/>
          </a:prstGeom>
          <a:noFill/>
        </p:spPr>
        <p:txBody>
          <a:bodyPr wrap="square" rtlCol="0">
            <a:spAutoFit/>
          </a:bodyPr>
          <a:lstStyle/>
          <a:p>
            <a:pPr algn="ctr"/>
            <a:r>
              <a:rPr lang="pt-BR" sz="2800" b="1" dirty="0" smtClean="0">
                <a:latin typeface="Arial" pitchFamily="34" charset="0"/>
                <a:cs typeface="Arial" pitchFamily="34" charset="0"/>
              </a:rPr>
              <a:t>Jesus teve poder para libertar-se do pior cativeiro do pecado que é a morte. </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788024" y="985292"/>
            <a:ext cx="3888432" cy="1815882"/>
          </a:xfrm>
          <a:prstGeom prst="rect">
            <a:avLst/>
          </a:prstGeom>
          <a:noFill/>
        </p:spPr>
        <p:txBody>
          <a:bodyPr wrap="square" rtlCol="0">
            <a:spAutoFit/>
          </a:bodyPr>
          <a:lstStyle/>
          <a:p>
            <a:pPr algn="ctr"/>
            <a:r>
              <a:rPr lang="pt-BR" sz="2800" b="1" dirty="0" smtClean="0">
                <a:latin typeface="Arial" pitchFamily="34" charset="0"/>
                <a:cs typeface="Arial" pitchFamily="34" charset="0"/>
              </a:rPr>
              <a:t>Qualquer que seja o seu cativeiro, Cristo tem o poder de libertar! </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067944" y="625252"/>
            <a:ext cx="4464496" cy="2862322"/>
          </a:xfrm>
          <a:prstGeom prst="rect">
            <a:avLst/>
          </a:prstGeom>
          <a:noFill/>
        </p:spPr>
        <p:txBody>
          <a:bodyPr wrap="square" rtlCol="0">
            <a:spAutoFit/>
          </a:bodyPr>
          <a:lstStyle/>
          <a:p>
            <a:pPr algn="ctr"/>
            <a:r>
              <a:rPr lang="pt-BR" sz="3600" b="1" dirty="0" smtClean="0"/>
              <a:t>A suposta liberdade fora dos limites divinos sempre conduzirá o homem ao cativeiro espiritual. </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11960" y="337220"/>
            <a:ext cx="4608512" cy="4031873"/>
          </a:xfrm>
          <a:prstGeom prst="rect">
            <a:avLst/>
          </a:prstGeom>
          <a:noFill/>
        </p:spPr>
        <p:txBody>
          <a:bodyPr wrap="square" rtlCol="0">
            <a:spAutoFit/>
          </a:bodyPr>
          <a:lstStyle/>
          <a:p>
            <a:pPr algn="ctr"/>
            <a:r>
              <a:rPr lang="pt-BR" sz="3200" b="1" dirty="0" smtClean="0"/>
              <a:t>Quando Jesus voltar nas nuvens do céu, o cativeiro do pecado será estourado (não mais existirá), o sequestrador Satanás será preso e os libertos em Cristo reinarão com Ele por toda a eternidade.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71600" y="1489348"/>
            <a:ext cx="7128792" cy="3539430"/>
          </a:xfrm>
          <a:prstGeom prst="rect">
            <a:avLst/>
          </a:prstGeom>
          <a:noFill/>
        </p:spPr>
        <p:txBody>
          <a:bodyPr wrap="square" rtlCol="0">
            <a:spAutoFit/>
          </a:bodyPr>
          <a:lstStyle/>
          <a:p>
            <a:pPr algn="ctr"/>
            <a:r>
              <a:rPr lang="pt-BR" sz="2800" b="1" i="1" dirty="0" smtClean="0">
                <a:latin typeface="Arial" pitchFamily="34" charset="0"/>
                <a:cs typeface="Arial" pitchFamily="34" charset="0"/>
              </a:rPr>
              <a:t>Pois vocês sabem que não foi por meio de coisas perecíveis como prata ou ouro que vocês foram redimidos da sua maneira vazia de viver que lhes foi transmitida por seus antepassados, mas pelo precioso sangue de Cristo, como de um cordeiro sem mancha e sem defeito.</a:t>
            </a:r>
            <a:endParaRPr lang="pt-BR" sz="2800" b="1" i="1" dirty="0">
              <a:latin typeface="Arial" pitchFamily="34" charset="0"/>
              <a:cs typeface="Arial" pitchFamily="34" charset="0"/>
            </a:endParaRPr>
          </a:p>
        </p:txBody>
      </p:sp>
      <p:sp>
        <p:nvSpPr>
          <p:cNvPr id="3" name="CaixaDeTexto 2"/>
          <p:cNvSpPr txBox="1"/>
          <p:nvPr/>
        </p:nvSpPr>
        <p:spPr>
          <a:xfrm>
            <a:off x="2843808" y="625252"/>
            <a:ext cx="3079689" cy="584775"/>
          </a:xfrm>
          <a:prstGeom prst="rect">
            <a:avLst/>
          </a:prstGeom>
          <a:noFill/>
        </p:spPr>
        <p:txBody>
          <a:bodyPr wrap="none" rtlCol="0">
            <a:spAutoFit/>
          </a:bodyPr>
          <a:lstStyle/>
          <a:p>
            <a:r>
              <a:rPr lang="pt-BR" sz="3200" b="1" dirty="0" smtClean="0">
                <a:solidFill>
                  <a:srgbClr val="FF0000"/>
                </a:solidFill>
                <a:effectLst>
                  <a:outerShdw blurRad="38100" dist="38100" dir="2700000" algn="tl">
                    <a:srgbClr val="000000">
                      <a:alpha val="43137"/>
                    </a:srgbClr>
                  </a:outerShdw>
                </a:effectLst>
                <a:latin typeface="Arial Black" pitchFamily="34" charset="0"/>
              </a:rPr>
              <a:t>Gênesis 2:16</a:t>
            </a:r>
            <a:endParaRPr lang="pt-BR" sz="32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067944" y="913284"/>
            <a:ext cx="4752528" cy="4031873"/>
          </a:xfrm>
          <a:prstGeom prst="rect">
            <a:avLst/>
          </a:prstGeom>
          <a:noFill/>
        </p:spPr>
        <p:txBody>
          <a:bodyPr wrap="square" rtlCol="0">
            <a:spAutoFit/>
          </a:bodyPr>
          <a:lstStyle/>
          <a:p>
            <a:pPr algn="ctr"/>
            <a:r>
              <a:rPr lang="pt-BR" sz="3200" b="1" dirty="0" smtClean="0">
                <a:latin typeface="Arial" pitchFamily="34" charset="0"/>
                <a:cs typeface="Arial" pitchFamily="34" charset="0"/>
              </a:rPr>
              <a:t>Cativeiro é um local onde se mantém alguém privado de sua liberdade. A Bíblia conta a história de alguns cativeiros que marcaram a história do povo de Deus.</a:t>
            </a:r>
          </a:p>
        </p:txBody>
      </p:sp>
      <p:sp>
        <p:nvSpPr>
          <p:cNvPr id="4" name="CaixaDeTexto 3"/>
          <p:cNvSpPr txBox="1"/>
          <p:nvPr/>
        </p:nvSpPr>
        <p:spPr>
          <a:xfrm>
            <a:off x="4788024" y="337220"/>
            <a:ext cx="3456384"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CATIVEIRO:</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331640" y="1849388"/>
            <a:ext cx="6624736"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CATIVEIROS DO POVO DE DEUS</a:t>
            </a:r>
          </a:p>
        </p:txBody>
      </p:sp>
      <p:grpSp>
        <p:nvGrpSpPr>
          <p:cNvPr id="9" name="Grupo 8"/>
          <p:cNvGrpSpPr/>
          <p:nvPr/>
        </p:nvGrpSpPr>
        <p:grpSpPr>
          <a:xfrm>
            <a:off x="1043608" y="1201316"/>
            <a:ext cx="6984776" cy="648072"/>
            <a:chOff x="1043608" y="1489348"/>
            <a:chExt cx="6984776" cy="648072"/>
          </a:xfrm>
        </p:grpSpPr>
        <p:sp>
          <p:nvSpPr>
            <p:cNvPr id="6" name="Retângulo 5"/>
            <p:cNvSpPr/>
            <p:nvPr/>
          </p:nvSpPr>
          <p:spPr>
            <a:xfrm>
              <a:off x="104360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788436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043608" y="1489348"/>
              <a:ext cx="698477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0" name="Grupo 9"/>
          <p:cNvGrpSpPr/>
          <p:nvPr/>
        </p:nvGrpSpPr>
        <p:grpSpPr>
          <a:xfrm rot="10800000">
            <a:off x="1043608" y="3289548"/>
            <a:ext cx="6984776" cy="648072"/>
            <a:chOff x="1043608" y="1489348"/>
            <a:chExt cx="6984776" cy="648072"/>
          </a:xfrm>
        </p:grpSpPr>
        <p:sp>
          <p:nvSpPr>
            <p:cNvPr id="11" name="Retângulo 10"/>
            <p:cNvSpPr/>
            <p:nvPr/>
          </p:nvSpPr>
          <p:spPr>
            <a:xfrm>
              <a:off x="104360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88436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043608" y="1489348"/>
              <a:ext cx="698477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 name="CaixaDeTexto 4"/>
          <p:cNvSpPr txBox="1"/>
          <p:nvPr/>
        </p:nvSpPr>
        <p:spPr>
          <a:xfrm>
            <a:off x="683568" y="1777380"/>
            <a:ext cx="1008112" cy="1446550"/>
          </a:xfrm>
          <a:prstGeom prst="rect">
            <a:avLst/>
          </a:prstGeom>
          <a:noFill/>
        </p:spPr>
        <p:txBody>
          <a:bodyPr wrap="square" rtlCol="0">
            <a:spAutoFit/>
          </a:bodyPr>
          <a:lstStyle/>
          <a:p>
            <a:pPr algn="ctr"/>
            <a:r>
              <a:rPr lang="pt-BR"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193204"/>
            <a:ext cx="5184576" cy="2246769"/>
          </a:xfrm>
          <a:prstGeom prst="rect">
            <a:avLst/>
          </a:prstGeom>
          <a:noFill/>
        </p:spPr>
        <p:txBody>
          <a:bodyPr wrap="square" rtlCol="0">
            <a:spAutoFit/>
          </a:bodyPr>
          <a:lstStyle/>
          <a:p>
            <a:pPr algn="ctr"/>
            <a:r>
              <a:rPr lang="pt-BR" sz="2800" b="1" dirty="0" smtClean="0">
                <a:latin typeface="Arial" pitchFamily="34" charset="0"/>
                <a:cs typeface="Arial" pitchFamily="34" charset="0"/>
              </a:rPr>
              <a:t>A Bíblia descreve Deus criando o homem e então o colocando em um mundo perfeito, livre de medo, de inimizade e da morte.</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193204"/>
            <a:ext cx="5472608" cy="2677656"/>
          </a:xfrm>
          <a:prstGeom prst="rect">
            <a:avLst/>
          </a:prstGeom>
          <a:noFill/>
        </p:spPr>
        <p:txBody>
          <a:bodyPr wrap="square" rtlCol="0">
            <a:spAutoFit/>
          </a:bodyPr>
          <a:lstStyle/>
          <a:p>
            <a:pPr algn="ctr"/>
            <a:r>
              <a:rPr lang="pt-BR" sz="2800" b="1" dirty="0" smtClean="0">
                <a:latin typeface="Arial" pitchFamily="34" charset="0"/>
                <a:cs typeface="Arial" pitchFamily="34" charset="0"/>
              </a:rPr>
              <a:t>As experiências dramáticas do povo de Deus, em diferentes cativeiros, mostram o resultado do afastamento de Deus e da desobediência aos Seus mandamentos. </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827584" y="1561356"/>
            <a:ext cx="3744416" cy="1754326"/>
          </a:xfrm>
          <a:prstGeom prst="rect">
            <a:avLst/>
          </a:prstGeom>
          <a:noFill/>
        </p:spPr>
        <p:txBody>
          <a:bodyPr wrap="square" rtlCol="0">
            <a:spAutoFit/>
          </a:bodyPr>
          <a:lstStyle/>
          <a:p>
            <a:pPr algn="ctr"/>
            <a:r>
              <a:rPr lang="pt-BR" sz="3600" b="1" dirty="0" smtClean="0">
                <a:latin typeface="Arial" pitchFamily="34" charset="0"/>
                <a:cs typeface="Arial" pitchFamily="34" charset="0"/>
              </a:rPr>
              <a:t>O que eles mais desejavam era a libertação. </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259632" y="1849388"/>
            <a:ext cx="6624736"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TIPOS DE CATIVEIRO</a:t>
            </a:r>
          </a:p>
        </p:txBody>
      </p:sp>
      <p:grpSp>
        <p:nvGrpSpPr>
          <p:cNvPr id="6" name="Grupo 5"/>
          <p:cNvGrpSpPr/>
          <p:nvPr/>
        </p:nvGrpSpPr>
        <p:grpSpPr>
          <a:xfrm>
            <a:off x="1043608" y="1201316"/>
            <a:ext cx="6984776" cy="648072"/>
            <a:chOff x="1043608" y="1489348"/>
            <a:chExt cx="6984776" cy="648072"/>
          </a:xfrm>
        </p:grpSpPr>
        <p:sp>
          <p:nvSpPr>
            <p:cNvPr id="7" name="Retângulo 6"/>
            <p:cNvSpPr/>
            <p:nvPr/>
          </p:nvSpPr>
          <p:spPr>
            <a:xfrm>
              <a:off x="104360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788436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043608" y="1489348"/>
              <a:ext cx="698477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0" name="Grupo 9"/>
          <p:cNvGrpSpPr/>
          <p:nvPr/>
        </p:nvGrpSpPr>
        <p:grpSpPr>
          <a:xfrm rot="10800000">
            <a:off x="1043608" y="3289548"/>
            <a:ext cx="6984776" cy="648072"/>
            <a:chOff x="1043608" y="1489348"/>
            <a:chExt cx="6984776" cy="648072"/>
          </a:xfrm>
        </p:grpSpPr>
        <p:sp>
          <p:nvSpPr>
            <p:cNvPr id="11" name="Retângulo 10"/>
            <p:cNvSpPr/>
            <p:nvPr/>
          </p:nvSpPr>
          <p:spPr>
            <a:xfrm>
              <a:off x="104360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884368" y="1489348"/>
              <a:ext cx="1440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043608" y="1489348"/>
              <a:ext cx="698477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CaixaDeTexto 13"/>
          <p:cNvSpPr txBox="1"/>
          <p:nvPr/>
        </p:nvSpPr>
        <p:spPr>
          <a:xfrm>
            <a:off x="323528" y="1842998"/>
            <a:ext cx="1656184" cy="1446550"/>
          </a:xfrm>
          <a:prstGeom prst="rect">
            <a:avLst/>
          </a:prstGeom>
          <a:noFill/>
        </p:spPr>
        <p:txBody>
          <a:bodyPr wrap="square" rtlCol="0">
            <a:spAutoFit/>
          </a:bodyPr>
          <a:lstStyle/>
          <a:p>
            <a:pPr algn="ctr"/>
            <a:r>
              <a:rPr lang="pt-BR"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II.</a:t>
            </a:r>
          </a:p>
        </p:txBody>
      </p:sp>
    </p:spTree>
  </p:cSld>
  <p:clrMapOvr>
    <a:masterClrMapping/>
  </p:clrMapOvr>
  <p:transition>
    <p:fade thruBlk="1"/>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391</Words>
  <Application>Microsoft Office PowerPoint</Application>
  <PresentationFormat>Apresentação na tela (16:10)</PresentationFormat>
  <Paragraphs>37</Paragraphs>
  <Slides>20</Slides>
  <Notes>1</Notes>
  <HiddenSlides>0</HiddenSlides>
  <MMClips>0</MMClips>
  <ScaleCrop>false</ScaleCrop>
  <HeadingPairs>
    <vt:vector size="6" baseType="variant">
      <vt:variant>
        <vt:lpstr>Fontes usadas</vt:lpstr>
      </vt:variant>
      <vt:variant>
        <vt:i4>3</vt:i4>
      </vt:variant>
      <vt:variant>
        <vt:lpstr>Tema</vt:lpstr>
      </vt:variant>
      <vt:variant>
        <vt:i4>3</vt:i4>
      </vt:variant>
      <vt:variant>
        <vt:lpstr>Títulos de slides</vt:lpstr>
      </vt:variant>
      <vt:variant>
        <vt:i4>20</vt:i4>
      </vt:variant>
    </vt:vector>
  </HeadingPairs>
  <TitlesOfParts>
    <vt:vector size="26" baseType="lpstr">
      <vt:lpstr>Arial</vt:lpstr>
      <vt:lpstr>Arial Black</vt:lpstr>
      <vt:lpstr>Calibri</vt:lpstr>
      <vt:lpstr>Tema do Office</vt:lpstr>
      <vt:lpstr>1_Tema do Office</vt:lpstr>
      <vt:lpstr>2_Tema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Alana</dc:creator>
  <cp:lastModifiedBy>Pr. Marcelo Carvalho</cp:lastModifiedBy>
  <cp:revision>53</cp:revision>
  <dcterms:created xsi:type="dcterms:W3CDTF">2017-10-26T18:33:25Z</dcterms:created>
  <dcterms:modified xsi:type="dcterms:W3CDTF">2018-04-03T21:38:04Z</dcterms:modified>
</cp:coreProperties>
</file>